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81" r:id="rId4"/>
    <p:sldId id="295" r:id="rId5"/>
    <p:sldId id="258" r:id="rId6"/>
    <p:sldId id="257" r:id="rId7"/>
    <p:sldId id="271" r:id="rId8"/>
    <p:sldId id="259" r:id="rId9"/>
    <p:sldId id="260" r:id="rId10"/>
    <p:sldId id="261" r:id="rId11"/>
    <p:sldId id="274" r:id="rId12"/>
    <p:sldId id="262" r:id="rId13"/>
    <p:sldId id="263" r:id="rId14"/>
    <p:sldId id="278" r:id="rId15"/>
    <p:sldId id="266" r:id="rId16"/>
    <p:sldId id="267" r:id="rId17"/>
    <p:sldId id="286" r:id="rId18"/>
    <p:sldId id="287" r:id="rId19"/>
    <p:sldId id="288" r:id="rId20"/>
    <p:sldId id="305" r:id="rId21"/>
    <p:sldId id="306" r:id="rId22"/>
    <p:sldId id="290" r:id="rId23"/>
    <p:sldId id="291" r:id="rId24"/>
    <p:sldId id="292" r:id="rId25"/>
    <p:sldId id="293" r:id="rId26"/>
    <p:sldId id="289" r:id="rId27"/>
    <p:sldId id="294" r:id="rId28"/>
    <p:sldId id="282" r:id="rId29"/>
    <p:sldId id="296" r:id="rId30"/>
    <p:sldId id="297" r:id="rId31"/>
    <p:sldId id="298" r:id="rId32"/>
    <p:sldId id="299" r:id="rId33"/>
    <p:sldId id="300" r:id="rId34"/>
    <p:sldId id="307" r:id="rId35"/>
    <p:sldId id="308" r:id="rId36"/>
    <p:sldId id="302" r:id="rId37"/>
    <p:sldId id="303" r:id="rId38"/>
    <p:sldId id="304" r:id="rId39"/>
    <p:sldId id="27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130416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110963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376792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420890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44011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142697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277172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24818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105693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18611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9F0A05-57D3-4EB2-B88B-42DB749B6329}" type="datetimeFigureOut">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4F23A3-380E-45B9-8080-CD9497E87FFF}" type="slidenum">
              <a:rPr lang="en-US" smtClean="0"/>
              <a:t>‹#›</a:t>
            </a:fld>
            <a:endParaRPr lang="en-US" dirty="0"/>
          </a:p>
        </p:txBody>
      </p:sp>
    </p:spTree>
    <p:extLst>
      <p:ext uri="{BB962C8B-B14F-4D97-AF65-F5344CB8AC3E}">
        <p14:creationId xmlns:p14="http://schemas.microsoft.com/office/powerpoint/2010/main" val="189530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F0A05-57D3-4EB2-B88B-42DB749B6329}" type="datetimeFigureOut">
              <a:rPr lang="en-US" smtClean="0"/>
              <a:t>8/25/2024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F23A3-380E-45B9-8080-CD9497E87FFF}" type="slidenum">
              <a:rPr lang="en-US" smtClean="0"/>
              <a:t>‹#›</a:t>
            </a:fld>
            <a:endParaRPr lang="en-US" dirty="0"/>
          </a:p>
        </p:txBody>
      </p:sp>
    </p:spTree>
    <p:extLst>
      <p:ext uri="{BB962C8B-B14F-4D97-AF65-F5344CB8AC3E}">
        <p14:creationId xmlns:p14="http://schemas.microsoft.com/office/powerpoint/2010/main" val="124165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7.jpg"/><Relationship Id="rId4" Type="http://schemas.openxmlformats.org/officeDocument/2006/relationships/image" Target="../media/image36.jpg"/></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3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42.jp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48.jpg"/></Relationships>
</file>

<file path=ppt/slides/_rels/slide3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itle 2"/>
          <p:cNvSpPr>
            <a:spLocks noGrp="1"/>
          </p:cNvSpPr>
          <p:nvPr>
            <p:ph type="subTitle" idx="1"/>
          </p:nvPr>
        </p:nvSpPr>
        <p:spPr>
          <a:xfrm>
            <a:off x="182881" y="3193868"/>
            <a:ext cx="11834947" cy="1286692"/>
          </a:xfrm>
        </p:spPr>
        <p:txBody>
          <a:bodyPr>
            <a:noAutofit/>
          </a:bodyPr>
          <a:lstStyle/>
          <a:p>
            <a:r>
              <a:rPr lang="en-US" sz="4500" b="1" dirty="0">
                <a:solidFill>
                  <a:schemeClr val="bg1"/>
                </a:solidFill>
              </a:rPr>
              <a:t>AN EXCLUSIVE MOBILE APP</a:t>
            </a:r>
          </a:p>
          <a:p>
            <a:r>
              <a:rPr lang="en-US" sz="4500" dirty="0">
                <a:solidFill>
                  <a:schemeClr val="bg1"/>
                </a:solidFill>
              </a:rPr>
              <a:t>for employees related to </a:t>
            </a:r>
          </a:p>
          <a:p>
            <a:r>
              <a:rPr lang="en-US" sz="4500" dirty="0">
                <a:solidFill>
                  <a:schemeClr val="bg1"/>
                </a:solidFill>
              </a:rPr>
              <a:t>showroom, sales, and complaints management.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051" y="956753"/>
            <a:ext cx="3734274" cy="1600403"/>
          </a:xfrm>
          <a:prstGeom prst="rect">
            <a:avLst/>
          </a:prstGeom>
        </p:spPr>
      </p:pic>
    </p:spTree>
    <p:extLst>
      <p:ext uri="{BB962C8B-B14F-4D97-AF65-F5344CB8AC3E}">
        <p14:creationId xmlns:p14="http://schemas.microsoft.com/office/powerpoint/2010/main" val="228749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3797889" y="757623"/>
            <a:ext cx="8190412" cy="58194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Arial" panose="020B0604020202020204" pitchFamily="34" charset="0"/>
              <a:buChar char="•"/>
            </a:pPr>
            <a:r>
              <a:rPr lang="en-US" sz="2000" b="1" dirty="0">
                <a:solidFill>
                  <a:schemeClr val="bg1"/>
                </a:solidFill>
              </a:rPr>
              <a:t>Search Product: </a:t>
            </a:r>
            <a:r>
              <a:rPr lang="en-US" sz="2000" dirty="0">
                <a:solidFill>
                  <a:schemeClr val="bg1"/>
                </a:solidFill>
              </a:rPr>
              <a:t>Ms. Fatima can type 4 characters of the SKU, and it will automatically appear in the app for adding to the cart.</a:t>
            </a:r>
          </a:p>
          <a:p>
            <a:pPr marL="342900" indent="-342900" algn="l">
              <a:lnSpc>
                <a:spcPct val="150000"/>
              </a:lnSpc>
              <a:buFont typeface="Arial" panose="020B0604020202020204" pitchFamily="34" charset="0"/>
              <a:buChar char="•"/>
            </a:pPr>
            <a:r>
              <a:rPr lang="en-US" sz="2000" b="1" dirty="0">
                <a:solidFill>
                  <a:schemeClr val="bg1"/>
                </a:solidFill>
              </a:rPr>
              <a:t>QR Scan: </a:t>
            </a:r>
            <a:r>
              <a:rPr lang="en-US" sz="2000" dirty="0">
                <a:solidFill>
                  <a:schemeClr val="bg1"/>
                </a:solidFill>
              </a:rPr>
              <a:t>We provide the option to scan QR codes showing on the display. SKUs will be added automatically.</a:t>
            </a:r>
          </a:p>
          <a:p>
            <a:pPr marL="342900" indent="-342900" algn="l">
              <a:lnSpc>
                <a:spcPct val="150000"/>
              </a:lnSpc>
              <a:buFont typeface="Arial" panose="020B0604020202020204" pitchFamily="34" charset="0"/>
              <a:buChar char="•"/>
            </a:pPr>
            <a:r>
              <a:rPr lang="en-US" sz="2000" dirty="0">
                <a:solidFill>
                  <a:schemeClr val="bg1"/>
                </a:solidFill>
              </a:rPr>
              <a:t>All details of the SKU, such as size, finish, 3D view, and technical specifications, will be added automatically. </a:t>
            </a:r>
          </a:p>
          <a:p>
            <a:pPr marL="342900" indent="-342900" algn="l">
              <a:lnSpc>
                <a:spcPct val="150000"/>
              </a:lnSpc>
              <a:buFont typeface="Arial" panose="020B0604020202020204" pitchFamily="34" charset="0"/>
              <a:buChar char="•"/>
            </a:pPr>
            <a:r>
              <a:rPr lang="en-US" sz="2000" dirty="0">
                <a:solidFill>
                  <a:schemeClr val="bg1"/>
                </a:solidFill>
              </a:rPr>
              <a:t>Ms. Fatima can edit any information at any stage before sending it to the customer.</a:t>
            </a:r>
          </a:p>
          <a:p>
            <a:pPr marL="342900" indent="-342900" algn="l">
              <a:lnSpc>
                <a:spcPct val="150000"/>
              </a:lnSpc>
              <a:buFont typeface="Arial" panose="020B0604020202020204" pitchFamily="34" charset="0"/>
              <a:buChar char="•"/>
            </a:pPr>
            <a:r>
              <a:rPr lang="en-US" sz="2000" dirty="0">
                <a:solidFill>
                  <a:schemeClr val="bg1"/>
                </a:solidFill>
              </a:rPr>
              <a:t>MRP of the SKU’s will add automatically. </a:t>
            </a:r>
          </a:p>
          <a:p>
            <a:pPr marL="342900" indent="-342900" algn="l">
              <a:lnSpc>
                <a:spcPct val="150000"/>
              </a:lnSpc>
              <a:buFont typeface="Arial" panose="020B0604020202020204" pitchFamily="34" charset="0"/>
              <a:buChar char="•"/>
            </a:pPr>
            <a:r>
              <a:rPr lang="en-US" sz="2000" dirty="0">
                <a:solidFill>
                  <a:schemeClr val="bg1"/>
                </a:solidFill>
              </a:rPr>
              <a:t>The customer will receive the same details on WhatsApp after leaving the showroom.</a:t>
            </a:r>
          </a:p>
        </p:txBody>
      </p:sp>
      <p:sp>
        <p:nvSpPr>
          <p:cNvPr id="11" name="Subtitle 2"/>
          <p:cNvSpPr txBox="1">
            <a:spLocks/>
          </p:cNvSpPr>
          <p:nvPr/>
        </p:nvSpPr>
        <p:spPr>
          <a:xfrm>
            <a:off x="3894227" y="221007"/>
            <a:ext cx="7997735"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ADD SALE </a:t>
            </a:r>
            <a:r>
              <a:rPr lang="en-US" sz="2500" dirty="0">
                <a:solidFill>
                  <a:schemeClr val="bg1"/>
                </a:solidFill>
              </a:rPr>
              <a:t>– Instantly Adding Product to Cart with 360° View</a:t>
            </a:r>
            <a:endParaRPr lang="en-US" sz="2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16" y="190500"/>
            <a:ext cx="3238500" cy="6477000"/>
          </a:xfrm>
          <a:prstGeom prst="rect">
            <a:avLst/>
          </a:prstGeom>
        </p:spPr>
      </p:pic>
    </p:spTree>
    <p:extLst>
      <p:ext uri="{BB962C8B-B14F-4D97-AF65-F5344CB8AC3E}">
        <p14:creationId xmlns:p14="http://schemas.microsoft.com/office/powerpoint/2010/main" val="272758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990" y="190500"/>
            <a:ext cx="3238500" cy="6477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16" y="0"/>
            <a:ext cx="3388232" cy="6858000"/>
          </a:xfrm>
          <a:prstGeom prst="rect">
            <a:avLst/>
          </a:prstGeom>
        </p:spPr>
      </p:pic>
      <p:sp>
        <p:nvSpPr>
          <p:cNvPr id="11" name="Subtitle 2"/>
          <p:cNvSpPr txBox="1">
            <a:spLocks/>
          </p:cNvSpPr>
          <p:nvPr/>
        </p:nvSpPr>
        <p:spPr>
          <a:xfrm>
            <a:off x="7035490" y="1671932"/>
            <a:ext cx="4973725"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ADD SALE </a:t>
            </a:r>
            <a:r>
              <a:rPr lang="en-US" sz="2500" dirty="0">
                <a:solidFill>
                  <a:schemeClr val="bg1"/>
                </a:solidFill>
              </a:rPr>
              <a:t>– Instantly Adding Product to Cart with 360° View</a:t>
            </a:r>
            <a:endParaRPr lang="en-US" sz="2000" dirty="0">
              <a:solidFill>
                <a:schemeClr val="bg1"/>
              </a:solidFill>
            </a:endParaRPr>
          </a:p>
        </p:txBody>
      </p:sp>
      <p:cxnSp>
        <p:nvCxnSpPr>
          <p:cNvPr id="8" name="Straight Arrow Connector 7"/>
          <p:cNvCxnSpPr/>
          <p:nvPr/>
        </p:nvCxnSpPr>
        <p:spPr>
          <a:xfrm flipV="1">
            <a:off x="3353451" y="2155371"/>
            <a:ext cx="696850" cy="3135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86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56" y="718456"/>
            <a:ext cx="5787115" cy="60481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957" y="702572"/>
            <a:ext cx="2717038" cy="6037862"/>
          </a:xfrm>
          <a:prstGeom prst="rect">
            <a:avLst/>
          </a:prstGeom>
        </p:spPr>
      </p:pic>
      <p:cxnSp>
        <p:nvCxnSpPr>
          <p:cNvPr id="9" name="Straight Arrow Connector 8"/>
          <p:cNvCxnSpPr/>
          <p:nvPr/>
        </p:nvCxnSpPr>
        <p:spPr>
          <a:xfrm flipV="1">
            <a:off x="4114800" y="3108960"/>
            <a:ext cx="2153822" cy="8229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Subtitle 2"/>
          <p:cNvSpPr txBox="1">
            <a:spLocks/>
          </p:cNvSpPr>
          <p:nvPr/>
        </p:nvSpPr>
        <p:spPr>
          <a:xfrm>
            <a:off x="9425219" y="1515291"/>
            <a:ext cx="2766781" cy="38274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000" b="1" dirty="0">
                <a:solidFill>
                  <a:schemeClr val="bg1"/>
                </a:solidFill>
              </a:rPr>
              <a:t>The customer will receive a WhatsApp message as soon as the employee clicks on the submit button.</a:t>
            </a:r>
          </a:p>
        </p:txBody>
      </p:sp>
      <p:sp>
        <p:nvSpPr>
          <p:cNvPr id="12" name="Subtitle 2"/>
          <p:cNvSpPr txBox="1">
            <a:spLocks/>
          </p:cNvSpPr>
          <p:nvPr/>
        </p:nvSpPr>
        <p:spPr>
          <a:xfrm>
            <a:off x="115932" y="111266"/>
            <a:ext cx="7997735"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ADD SALE </a:t>
            </a:r>
            <a:r>
              <a:rPr lang="en-US" sz="2500" dirty="0">
                <a:solidFill>
                  <a:schemeClr val="bg1"/>
                </a:solidFill>
              </a:rPr>
              <a:t>– </a:t>
            </a:r>
            <a:r>
              <a:rPr lang="en-US" dirty="0">
                <a:solidFill>
                  <a:schemeClr val="bg1"/>
                </a:solidFill>
              </a:rPr>
              <a:t>Instant WhatsApp Notifications to Customers</a:t>
            </a:r>
            <a:endParaRPr lang="en-US" sz="2000" dirty="0">
              <a:solidFill>
                <a:schemeClr val="bg1"/>
              </a:solidFill>
            </a:endParaRPr>
          </a:p>
        </p:txBody>
      </p:sp>
    </p:spTree>
    <p:extLst>
      <p:ext uri="{BB962C8B-B14F-4D97-AF65-F5344CB8AC3E}">
        <p14:creationId xmlns:p14="http://schemas.microsoft.com/office/powerpoint/2010/main" val="393511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7573463" y="1175656"/>
            <a:ext cx="4261485" cy="3331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200" dirty="0">
                <a:solidFill>
                  <a:schemeClr val="bg1"/>
                </a:solidFill>
              </a:rPr>
              <a:t>Ms. Fatima can view reports of customers she has attended to previously—sorted by date and month.</a:t>
            </a:r>
          </a:p>
          <a:p>
            <a:pPr marL="342900" indent="-342900" algn="l">
              <a:buFont typeface="Arial" panose="020B0604020202020204" pitchFamily="34" charset="0"/>
              <a:buChar char="•"/>
            </a:pPr>
            <a:r>
              <a:rPr lang="en-US" sz="2200" dirty="0">
                <a:solidFill>
                  <a:schemeClr val="bg1"/>
                </a:solidFill>
              </a:rPr>
              <a:t>She can instantly call any customer from the app, if required. </a:t>
            </a:r>
          </a:p>
          <a:p>
            <a:pPr marL="342900" indent="-342900" algn="l">
              <a:buFont typeface="Arial" panose="020B0604020202020204" pitchFamily="34" charset="0"/>
              <a:buChar char="•"/>
            </a:pPr>
            <a:r>
              <a:rPr lang="en-US" sz="2200" dirty="0">
                <a:solidFill>
                  <a:schemeClr val="bg1"/>
                </a:solidFill>
              </a:rPr>
              <a:t>She can search customer by name, projects, referred by, and profession. </a:t>
            </a:r>
          </a:p>
          <a:p>
            <a:pPr algn="l"/>
            <a:endParaRPr lang="en-US" sz="2200" dirty="0">
              <a:solidFill>
                <a:schemeClr val="bg1"/>
              </a:solidFill>
            </a:endParaRPr>
          </a:p>
          <a:p>
            <a:pPr algn="l"/>
            <a:r>
              <a:rPr lang="en-US" sz="2200" dirty="0">
                <a:solidFill>
                  <a:schemeClr val="bg1"/>
                </a:solidFill>
              </a:rPr>
              <a:t>Note: This screen is highly personalized, and Ms. Fatima cannot see any customer details attended to by other showroom executives.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40" y="190500"/>
            <a:ext cx="3238500" cy="6477000"/>
          </a:xfrm>
          <a:prstGeom prst="rect">
            <a:avLst/>
          </a:prstGeom>
        </p:spPr>
      </p:pic>
      <p:sp>
        <p:nvSpPr>
          <p:cNvPr id="9" name="Right Arrow 8"/>
          <p:cNvSpPr/>
          <p:nvPr/>
        </p:nvSpPr>
        <p:spPr>
          <a:xfrm>
            <a:off x="3744140" y="3396343"/>
            <a:ext cx="379911" cy="31350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p:cNvSpPr txBox="1">
            <a:spLocks/>
          </p:cNvSpPr>
          <p:nvPr/>
        </p:nvSpPr>
        <p:spPr>
          <a:xfrm>
            <a:off x="7586254" y="515845"/>
            <a:ext cx="3360420"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SALES HISTORY</a:t>
            </a:r>
            <a:endParaRPr lang="en-US" sz="20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176" y="190500"/>
            <a:ext cx="3238500" cy="6477000"/>
          </a:xfrm>
          <a:prstGeom prst="rect">
            <a:avLst/>
          </a:prstGeom>
        </p:spPr>
      </p:pic>
      <p:sp>
        <p:nvSpPr>
          <p:cNvPr id="11" name="Rectangle 10"/>
          <p:cNvSpPr/>
          <p:nvPr/>
        </p:nvSpPr>
        <p:spPr>
          <a:xfrm>
            <a:off x="1449975" y="3396343"/>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76411" y="3384398"/>
            <a:ext cx="1240661" cy="369332"/>
          </a:xfrm>
          <a:prstGeom prst="rect">
            <a:avLst/>
          </a:prstGeom>
          <a:noFill/>
        </p:spPr>
        <p:txBody>
          <a:bodyPr wrap="none" rtlCol="0">
            <a:spAutoFit/>
          </a:bodyPr>
          <a:lstStyle/>
          <a:p>
            <a:r>
              <a:rPr lang="en-US" b="1" dirty="0">
                <a:solidFill>
                  <a:schemeClr val="bg1"/>
                </a:solidFill>
              </a:rPr>
              <a:t>Ms. Fatima</a:t>
            </a:r>
          </a:p>
        </p:txBody>
      </p:sp>
      <p:sp>
        <p:nvSpPr>
          <p:cNvPr id="13" name="Rectangle 12"/>
          <p:cNvSpPr/>
          <p:nvPr/>
        </p:nvSpPr>
        <p:spPr>
          <a:xfrm>
            <a:off x="2194559" y="4336869"/>
            <a:ext cx="1227910" cy="41801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48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7540533" y="1122363"/>
            <a:ext cx="4193178" cy="49126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dirty="0">
                <a:solidFill>
                  <a:schemeClr val="bg1"/>
                </a:solidFill>
              </a:rPr>
              <a:t>If Ms. Fatima is absent and a customer wants to visit the showroom, She can refer the customer to another present employee by clicking on "refer" and selecting the employee's name.</a:t>
            </a:r>
          </a:p>
          <a:p>
            <a:pPr algn="l"/>
            <a:endParaRPr lang="en-US" sz="2500" dirty="0">
              <a:solidFill>
                <a:schemeClr val="bg1"/>
              </a:solidFill>
            </a:endParaRPr>
          </a:p>
          <a:p>
            <a:pPr algn="l"/>
            <a:r>
              <a:rPr lang="en-US" sz="2500" dirty="0">
                <a:solidFill>
                  <a:schemeClr val="bg1"/>
                </a:solidFill>
              </a:rPr>
              <a:t>However, it doesn’t mean that the present employee can’t attend to the customer if not referred by the absent employee.</a:t>
            </a:r>
          </a:p>
        </p:txBody>
      </p:sp>
      <p:sp>
        <p:nvSpPr>
          <p:cNvPr id="11" name="Subtitle 2"/>
          <p:cNvSpPr txBox="1">
            <a:spLocks/>
          </p:cNvSpPr>
          <p:nvPr/>
        </p:nvSpPr>
        <p:spPr>
          <a:xfrm>
            <a:off x="7540533" y="462552"/>
            <a:ext cx="3360420"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REFER TO COLLEAGUE</a:t>
            </a:r>
            <a:endParaRPr lang="en-US" sz="2000"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1400" cy="6858000"/>
          </a:xfrm>
          <a:prstGeom prst="rect">
            <a:avLst/>
          </a:prstGeom>
        </p:spPr>
      </p:pic>
      <p:sp>
        <p:nvSpPr>
          <p:cNvPr id="8" name="Rectangle 7"/>
          <p:cNvSpPr/>
          <p:nvPr/>
        </p:nvSpPr>
        <p:spPr>
          <a:xfrm>
            <a:off x="1018901" y="3402177"/>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19394" y="4301011"/>
            <a:ext cx="1271999" cy="41801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84213" y="3396343"/>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10649" y="3384398"/>
            <a:ext cx="1240661" cy="369332"/>
          </a:xfrm>
          <a:prstGeom prst="rect">
            <a:avLst/>
          </a:prstGeom>
          <a:noFill/>
        </p:spPr>
        <p:txBody>
          <a:bodyPr wrap="none" rtlCol="0">
            <a:spAutoFit/>
          </a:bodyPr>
          <a:lstStyle/>
          <a:p>
            <a:r>
              <a:rPr lang="en-US" b="1" dirty="0">
                <a:solidFill>
                  <a:schemeClr val="bg1"/>
                </a:solidFill>
              </a:rPr>
              <a:t>Ms. Fatima</a:t>
            </a:r>
          </a:p>
        </p:txBody>
      </p:sp>
    </p:spTree>
    <p:extLst>
      <p:ext uri="{BB962C8B-B14F-4D97-AF65-F5344CB8AC3E}">
        <p14:creationId xmlns:p14="http://schemas.microsoft.com/office/powerpoint/2010/main" val="7218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7407111" y="1221696"/>
            <a:ext cx="4556896" cy="3220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Arial" panose="020B0604020202020204" pitchFamily="34" charset="0"/>
              <a:buChar char="•"/>
            </a:pPr>
            <a:r>
              <a:rPr lang="en-US" sz="2000" dirty="0">
                <a:solidFill>
                  <a:schemeClr val="bg1"/>
                </a:solidFill>
              </a:rPr>
              <a:t>If a customer calls the showroom for inquiries, Ms. Fatima can instantly send showroom details such as location, 360° view, address, and contact number to the customer's WhatsApp.</a:t>
            </a:r>
          </a:p>
          <a:p>
            <a:pPr marL="342900" indent="-342900" algn="l">
              <a:lnSpc>
                <a:spcPct val="150000"/>
              </a:lnSpc>
              <a:buFont typeface="Arial" panose="020B0604020202020204" pitchFamily="34" charset="0"/>
              <a:buChar char="•"/>
            </a:pPr>
            <a:r>
              <a:rPr lang="en-US" sz="2000" dirty="0">
                <a:solidFill>
                  <a:schemeClr val="bg1"/>
                </a:solidFill>
              </a:rPr>
              <a:t>If plan for visit,</a:t>
            </a:r>
            <a:r>
              <a:rPr lang="en-US" sz="2000" dirty="0">
                <a:solidFill>
                  <a:srgbClr val="FFFF00"/>
                </a:solidFill>
              </a:rPr>
              <a:t> an automated WhatsApp notification will be sent to the customer on that date as reminder</a:t>
            </a:r>
            <a:r>
              <a:rPr lang="en-US" sz="2000" dirty="0">
                <a:solidFill>
                  <a:schemeClr val="bg1"/>
                </a:solidFill>
              </a:rPr>
              <a:t>.</a:t>
            </a:r>
          </a:p>
        </p:txBody>
      </p:sp>
      <p:sp>
        <p:nvSpPr>
          <p:cNvPr id="9" name="Right Arrow 8"/>
          <p:cNvSpPr/>
          <p:nvPr/>
        </p:nvSpPr>
        <p:spPr>
          <a:xfrm>
            <a:off x="3610925" y="3425054"/>
            <a:ext cx="379911" cy="31350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69" y="186554"/>
            <a:ext cx="3238500" cy="6477000"/>
          </a:xfrm>
          <a:prstGeom prst="rect">
            <a:avLst/>
          </a:prstGeom>
        </p:spPr>
      </p:pic>
      <p:sp>
        <p:nvSpPr>
          <p:cNvPr id="11" name="Subtitle 2"/>
          <p:cNvSpPr txBox="1">
            <a:spLocks/>
          </p:cNvSpPr>
          <p:nvPr/>
        </p:nvSpPr>
        <p:spPr>
          <a:xfrm>
            <a:off x="7434806" y="416514"/>
            <a:ext cx="3916816"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INSTANT WHATSAPP SHOWROOM DETAILS</a:t>
            </a:r>
            <a:endParaRPr lang="en-US" sz="2000" dirty="0">
              <a:solidFill>
                <a:schemeClr val="bg1"/>
              </a:solidFill>
            </a:endParaRPr>
          </a:p>
        </p:txBody>
      </p:sp>
      <p:pic>
        <p:nvPicPr>
          <p:cNvPr id="8" name="Picture 7" descr="A screenshot of a phone&#10;&#10;Description automatically generated">
            <a:extLst>
              <a:ext uri="{FF2B5EF4-FFF2-40B4-BE49-F238E27FC236}">
                <a16:creationId xmlns:a16="http://schemas.microsoft.com/office/drawing/2014/main" id="{C9FC1D5C-144F-AE58-D945-B62AFA50D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836" y="189865"/>
            <a:ext cx="3238500" cy="6477000"/>
          </a:xfrm>
          <a:prstGeom prst="rect">
            <a:avLst/>
          </a:prstGeom>
        </p:spPr>
      </p:pic>
      <p:sp>
        <p:nvSpPr>
          <p:cNvPr id="10" name="Rectangle 9"/>
          <p:cNvSpPr/>
          <p:nvPr/>
        </p:nvSpPr>
        <p:spPr>
          <a:xfrm>
            <a:off x="1240972" y="3389114"/>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54030" y="3396343"/>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80466" y="3384398"/>
            <a:ext cx="1240661" cy="369332"/>
          </a:xfrm>
          <a:prstGeom prst="rect">
            <a:avLst/>
          </a:prstGeom>
          <a:noFill/>
        </p:spPr>
        <p:txBody>
          <a:bodyPr wrap="none" rtlCol="0">
            <a:spAutoFit/>
          </a:bodyPr>
          <a:lstStyle/>
          <a:p>
            <a:r>
              <a:rPr lang="en-US" b="1" dirty="0">
                <a:solidFill>
                  <a:schemeClr val="bg1"/>
                </a:solidFill>
              </a:rPr>
              <a:t>Ms. Fatima</a:t>
            </a:r>
          </a:p>
        </p:txBody>
      </p:sp>
      <p:sp>
        <p:nvSpPr>
          <p:cNvPr id="15" name="Rectangle 14"/>
          <p:cNvSpPr/>
          <p:nvPr/>
        </p:nvSpPr>
        <p:spPr>
          <a:xfrm>
            <a:off x="1907173" y="4336869"/>
            <a:ext cx="1227910" cy="41801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65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7316422" y="1782174"/>
            <a:ext cx="4603846" cy="42903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sz="2500" dirty="0">
                <a:solidFill>
                  <a:schemeClr val="bg1"/>
                </a:solidFill>
              </a:rPr>
              <a:t>Ms. Fatima can view website inquiries by location and instantly contact customers via call or WhatsApp with showroom details.</a:t>
            </a:r>
          </a:p>
          <a:p>
            <a:pPr marL="342900" indent="-342900" algn="l">
              <a:lnSpc>
                <a:spcPct val="100000"/>
              </a:lnSpc>
              <a:buFont typeface="Arial" panose="020B0604020202020204" pitchFamily="34" charset="0"/>
              <a:buChar char="•"/>
            </a:pPr>
            <a:endParaRPr lang="en-US" sz="2500" dirty="0">
              <a:solidFill>
                <a:schemeClr val="bg1"/>
              </a:solidFill>
            </a:endParaRPr>
          </a:p>
          <a:p>
            <a:pPr marL="342900" indent="-342900" algn="l">
              <a:lnSpc>
                <a:spcPct val="100000"/>
              </a:lnSpc>
              <a:buFont typeface="Arial" panose="020B0604020202020204" pitchFamily="34" charset="0"/>
              <a:buChar char="•"/>
            </a:pPr>
            <a:r>
              <a:rPr lang="en-US" sz="2500" dirty="0">
                <a:solidFill>
                  <a:schemeClr val="bg1"/>
                </a:solidFill>
              </a:rPr>
              <a:t>Call and WhatsApp icons are removed if another employee has already contacted the customer.</a:t>
            </a:r>
          </a:p>
          <a:p>
            <a:pPr algn="l">
              <a:lnSpc>
                <a:spcPct val="150000"/>
              </a:lnSpc>
            </a:pPr>
            <a:endParaRPr lang="en-US" sz="2500" dirty="0">
              <a:solidFill>
                <a:schemeClr val="bg1"/>
              </a:solidFill>
            </a:endParaRPr>
          </a:p>
        </p:txBody>
      </p:sp>
      <p:sp>
        <p:nvSpPr>
          <p:cNvPr id="12" name="Subtitle 2"/>
          <p:cNvSpPr txBox="1">
            <a:spLocks/>
          </p:cNvSpPr>
          <p:nvPr/>
        </p:nvSpPr>
        <p:spPr>
          <a:xfrm>
            <a:off x="7316422" y="792457"/>
            <a:ext cx="3916816"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INSTANT CONTACT: WEBSITE INQUIRIES</a:t>
            </a:r>
            <a:endParaRPr lang="en-US" sz="2000" dirty="0">
              <a:solidFill>
                <a:schemeClr val="bg1"/>
              </a:solidFill>
            </a:endParaRPr>
          </a:p>
        </p:txBody>
      </p:sp>
      <p:pic>
        <p:nvPicPr>
          <p:cNvPr id="8" name="Picture 7" descr="A screenshot of a phone&#10;&#10;Description automatically generated">
            <a:extLst>
              <a:ext uri="{FF2B5EF4-FFF2-40B4-BE49-F238E27FC236}">
                <a16:creationId xmlns:a16="http://schemas.microsoft.com/office/drawing/2014/main" id="{58FD0940-8142-67AE-8F0B-A869BA5D7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 y="6531"/>
            <a:ext cx="7296150" cy="6858000"/>
          </a:xfrm>
          <a:prstGeom prst="rect">
            <a:avLst/>
          </a:prstGeom>
        </p:spPr>
      </p:pic>
      <p:sp>
        <p:nvSpPr>
          <p:cNvPr id="9" name="Rectangle 8"/>
          <p:cNvSpPr/>
          <p:nvPr/>
        </p:nvSpPr>
        <p:spPr>
          <a:xfrm>
            <a:off x="979713" y="3389114"/>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92771" y="3396343"/>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19207" y="3384398"/>
            <a:ext cx="1240661" cy="369332"/>
          </a:xfrm>
          <a:prstGeom prst="rect">
            <a:avLst/>
          </a:prstGeom>
          <a:noFill/>
        </p:spPr>
        <p:txBody>
          <a:bodyPr wrap="none" rtlCol="0">
            <a:spAutoFit/>
          </a:bodyPr>
          <a:lstStyle/>
          <a:p>
            <a:r>
              <a:rPr lang="en-US" b="1" dirty="0">
                <a:solidFill>
                  <a:schemeClr val="bg1"/>
                </a:solidFill>
              </a:rPr>
              <a:t>Ms. Fatima</a:t>
            </a:r>
          </a:p>
        </p:txBody>
      </p:sp>
      <p:sp>
        <p:nvSpPr>
          <p:cNvPr id="14" name="Rectangle 13"/>
          <p:cNvSpPr/>
          <p:nvPr/>
        </p:nvSpPr>
        <p:spPr>
          <a:xfrm>
            <a:off x="1632851" y="4336869"/>
            <a:ext cx="1332418" cy="41801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09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3"/>
          <p:cNvSpPr txBox="1">
            <a:spLocks/>
          </p:cNvSpPr>
          <p:nvPr/>
        </p:nvSpPr>
        <p:spPr>
          <a:xfrm>
            <a:off x="844934" y="2159635"/>
            <a:ext cx="10502131" cy="1626727"/>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tabLst>
                <a:tab pos="3580765" algn="l"/>
              </a:tabLst>
            </a:pPr>
            <a:r>
              <a:rPr lang="en-IN" sz="4400" b="1" u="sng" dirty="0">
                <a:solidFill>
                  <a:schemeClr val="bg1"/>
                </a:solidFill>
              </a:rPr>
              <a:t>FLOW OF MOBILE APP</a:t>
            </a:r>
          </a:p>
          <a:p>
            <a:pPr marL="12700">
              <a:lnSpc>
                <a:spcPct val="100000"/>
              </a:lnSpc>
              <a:spcBef>
                <a:spcPts val="105"/>
              </a:spcBef>
              <a:tabLst>
                <a:tab pos="3580765" algn="l"/>
              </a:tabLst>
            </a:pPr>
            <a:r>
              <a:rPr lang="en-IN" b="1" dirty="0">
                <a:solidFill>
                  <a:schemeClr val="bg1"/>
                </a:solidFill>
              </a:rPr>
              <a:t>SALES EMPLOYEE’S PERSPECTIVE</a:t>
            </a:r>
            <a:endParaRPr lang="en-IN" b="1" spc="-10" dirty="0">
              <a:solidFill>
                <a:schemeClr val="bg1"/>
              </a:solidFill>
            </a:endParaRPr>
          </a:p>
        </p:txBody>
      </p:sp>
    </p:spTree>
    <p:extLst>
      <p:ext uri="{BB962C8B-B14F-4D97-AF65-F5344CB8AC3E}">
        <p14:creationId xmlns:p14="http://schemas.microsoft.com/office/powerpoint/2010/main" val="387708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p:cNvSpPr>
            <a:spLocks noGrp="1"/>
          </p:cNvSpPr>
          <p:nvPr>
            <p:ph type="subTitle" idx="1"/>
          </p:nvPr>
        </p:nvSpPr>
        <p:spPr>
          <a:xfrm>
            <a:off x="7618162" y="777239"/>
            <a:ext cx="4145277" cy="5303521"/>
          </a:xfrm>
        </p:spPr>
        <p:txBody>
          <a:bodyPr>
            <a:noAutofit/>
          </a:bodyPr>
          <a:lstStyle/>
          <a:p>
            <a:r>
              <a:rPr lang="en-US" sz="3000" dirty="0">
                <a:solidFill>
                  <a:schemeClr val="bg1"/>
                </a:solidFill>
              </a:rPr>
              <a:t>Let’s assume </a:t>
            </a:r>
          </a:p>
          <a:p>
            <a:r>
              <a:rPr lang="en-US" sz="3000" dirty="0">
                <a:solidFill>
                  <a:schemeClr val="bg1"/>
                </a:solidFill>
              </a:rPr>
              <a:t>Mr. Chirag is a Sales employee (retail and projects) in Mumbai.</a:t>
            </a:r>
          </a:p>
          <a:p>
            <a:endParaRPr lang="en-US" sz="3000" dirty="0">
              <a:solidFill>
                <a:schemeClr val="bg1"/>
              </a:solidFill>
            </a:endParaRPr>
          </a:p>
          <a:p>
            <a:endParaRPr lang="en-US" sz="3000" dirty="0">
              <a:solidFill>
                <a:schemeClr val="bg1"/>
              </a:solidFill>
            </a:endParaRPr>
          </a:p>
          <a:p>
            <a:r>
              <a:rPr lang="en-US" sz="3000" dirty="0">
                <a:solidFill>
                  <a:schemeClr val="bg1"/>
                </a:solidFill>
              </a:rPr>
              <a:t>He will log into the app with his registered mobile number and verify it with an OTP.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82" y="0"/>
            <a:ext cx="6979920" cy="6858000"/>
          </a:xfrm>
          <a:prstGeom prst="rect">
            <a:avLst/>
          </a:prstGeom>
        </p:spPr>
      </p:pic>
      <p:sp>
        <p:nvSpPr>
          <p:cNvPr id="3" name="TextBox 2"/>
          <p:cNvSpPr txBox="1"/>
          <p:nvPr/>
        </p:nvSpPr>
        <p:spPr>
          <a:xfrm>
            <a:off x="4885509" y="2032602"/>
            <a:ext cx="1035605" cy="369332"/>
          </a:xfrm>
          <a:prstGeom prst="rect">
            <a:avLst/>
          </a:prstGeom>
          <a:noFill/>
        </p:spPr>
        <p:txBody>
          <a:bodyPr wrap="none" rtlCol="0">
            <a:spAutoFit/>
          </a:bodyPr>
          <a:lstStyle/>
          <a:p>
            <a:r>
              <a:rPr lang="en-US" dirty="0">
                <a:solidFill>
                  <a:schemeClr val="bg1"/>
                </a:solidFill>
              </a:rPr>
              <a:t>Hi </a:t>
            </a:r>
            <a:r>
              <a:rPr lang="en-US" b="1" dirty="0">
                <a:solidFill>
                  <a:schemeClr val="bg1"/>
                </a:solidFill>
              </a:rPr>
              <a:t>Chirag</a:t>
            </a:r>
          </a:p>
        </p:txBody>
      </p:sp>
    </p:spTree>
    <p:extLst>
      <p:ext uri="{BB962C8B-B14F-4D97-AF65-F5344CB8AC3E}">
        <p14:creationId xmlns:p14="http://schemas.microsoft.com/office/powerpoint/2010/main" val="2964235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6" y="190500"/>
            <a:ext cx="3238500" cy="6477000"/>
          </a:xfrm>
          <a:prstGeom prst="rect">
            <a:avLst/>
          </a:prstGeom>
        </p:spPr>
      </p:pic>
      <p:sp>
        <p:nvSpPr>
          <p:cNvPr id="6" name="Subtitle 2"/>
          <p:cNvSpPr txBox="1">
            <a:spLocks/>
          </p:cNvSpPr>
          <p:nvPr/>
        </p:nvSpPr>
        <p:spPr>
          <a:xfrm>
            <a:off x="3394276" y="399508"/>
            <a:ext cx="8619570" cy="5883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chemeClr val="bg1"/>
                </a:solidFill>
              </a:rPr>
              <a:t>What we offer to Mr. Chirag</a:t>
            </a:r>
          </a:p>
          <a:p>
            <a:pPr algn="l">
              <a:lnSpc>
                <a:spcPct val="150000"/>
              </a:lnSpc>
            </a:pPr>
            <a:r>
              <a:rPr lang="en-US" sz="2000" dirty="0">
                <a:solidFill>
                  <a:schemeClr val="bg1"/>
                </a:solidFill>
              </a:rPr>
              <a:t>He can have all the options we offer to a Showroom Executive. Additionally, he will have the following options:</a:t>
            </a:r>
          </a:p>
          <a:p>
            <a:pPr marL="342900" indent="-342900" algn="l">
              <a:lnSpc>
                <a:spcPct val="150000"/>
              </a:lnSpc>
              <a:buFont typeface="Arial" panose="020B0604020202020204" pitchFamily="34" charset="0"/>
              <a:buChar char="•"/>
            </a:pPr>
            <a:r>
              <a:rPr lang="en-US" sz="2000" b="1" dirty="0">
                <a:solidFill>
                  <a:srgbClr val="FFC000"/>
                </a:solidFill>
              </a:rPr>
              <a:t>Lead Assignment to Dealers: </a:t>
            </a:r>
            <a:r>
              <a:rPr lang="en-US" sz="2000" dirty="0">
                <a:solidFill>
                  <a:schemeClr val="bg1"/>
                </a:solidFill>
              </a:rPr>
              <a:t>He can assign leads to his dealers on WhatsApp for customers attended to by showroom executives. Since we do not provide an app to dealers, he must regularly update the status of each lead in the app.</a:t>
            </a:r>
          </a:p>
          <a:p>
            <a:pPr marL="342900" indent="-342900" algn="l">
              <a:lnSpc>
                <a:spcPct val="150000"/>
              </a:lnSpc>
              <a:buFont typeface="Arial" panose="020B0604020202020204" pitchFamily="34" charset="0"/>
              <a:buChar char="•"/>
            </a:pPr>
            <a:r>
              <a:rPr lang="en-US" sz="2000" b="1" dirty="0">
                <a:solidFill>
                  <a:srgbClr val="FFC000"/>
                </a:solidFill>
              </a:rPr>
              <a:t>Project-wise Reports: </a:t>
            </a:r>
            <a:r>
              <a:rPr lang="en-US" sz="2000" dirty="0">
                <a:solidFill>
                  <a:schemeClr val="bg1"/>
                </a:solidFill>
              </a:rPr>
              <a:t>He can view project-wise reports if they belong to him.</a:t>
            </a:r>
          </a:p>
          <a:p>
            <a:pPr marL="342900" indent="-342900" algn="l">
              <a:lnSpc>
                <a:spcPct val="150000"/>
              </a:lnSpc>
              <a:buFont typeface="Arial" panose="020B0604020202020204" pitchFamily="34" charset="0"/>
              <a:buChar char="•"/>
            </a:pPr>
            <a:r>
              <a:rPr lang="en-US" sz="2000" b="1" dirty="0">
                <a:solidFill>
                  <a:srgbClr val="FFC000"/>
                </a:solidFill>
              </a:rPr>
              <a:t>Order Calculator: </a:t>
            </a:r>
            <a:r>
              <a:rPr lang="en-US" sz="2000" dirty="0">
                <a:solidFill>
                  <a:schemeClr val="bg1"/>
                </a:solidFill>
              </a:rPr>
              <a:t>He can create a PDF of an order to share with the SAP person. It is just a simple calculator, and we are not saving any information here for tracking.</a:t>
            </a:r>
          </a:p>
          <a:p>
            <a:pPr marL="342900" indent="-342900" algn="l">
              <a:lnSpc>
                <a:spcPct val="150000"/>
              </a:lnSpc>
              <a:buFont typeface="Arial" panose="020B0604020202020204" pitchFamily="34" charset="0"/>
              <a:buChar char="•"/>
            </a:pPr>
            <a:r>
              <a:rPr lang="en-US" sz="2000" b="1" dirty="0">
                <a:solidFill>
                  <a:srgbClr val="FFC000"/>
                </a:solidFill>
              </a:rPr>
              <a:t>Complaints: </a:t>
            </a:r>
            <a:r>
              <a:rPr lang="en-US" sz="2000" dirty="0">
                <a:solidFill>
                  <a:schemeClr val="bg1"/>
                </a:solidFill>
              </a:rPr>
              <a:t>He can view the complaints of his area. However, it is only for viewing purposes, and he can't take any action on them.</a:t>
            </a:r>
          </a:p>
        </p:txBody>
      </p:sp>
      <p:sp>
        <p:nvSpPr>
          <p:cNvPr id="7" name="Rectangle 6"/>
          <p:cNvSpPr/>
          <p:nvPr/>
        </p:nvSpPr>
        <p:spPr>
          <a:xfrm>
            <a:off x="1071149" y="3396343"/>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6326" y="3396343"/>
            <a:ext cx="785536" cy="369332"/>
          </a:xfrm>
          <a:prstGeom prst="rect">
            <a:avLst/>
          </a:prstGeom>
          <a:noFill/>
        </p:spPr>
        <p:txBody>
          <a:bodyPr wrap="none" rtlCol="0">
            <a:spAutoFit/>
          </a:bodyPr>
          <a:lstStyle/>
          <a:p>
            <a:r>
              <a:rPr lang="en-US" b="1" dirty="0">
                <a:solidFill>
                  <a:schemeClr val="bg1"/>
                </a:solidFill>
              </a:rPr>
              <a:t>Chirag</a:t>
            </a:r>
          </a:p>
        </p:txBody>
      </p:sp>
    </p:spTree>
    <p:extLst>
      <p:ext uri="{BB962C8B-B14F-4D97-AF65-F5344CB8AC3E}">
        <p14:creationId xmlns:p14="http://schemas.microsoft.com/office/powerpoint/2010/main" val="149929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3"/>
          <p:cNvSpPr txBox="1">
            <a:spLocks/>
          </p:cNvSpPr>
          <p:nvPr/>
        </p:nvSpPr>
        <p:spPr>
          <a:xfrm>
            <a:off x="1123407" y="2450777"/>
            <a:ext cx="9757546" cy="1688283"/>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tabLst>
                <a:tab pos="3580765" algn="l"/>
              </a:tabLst>
            </a:pPr>
            <a:r>
              <a:rPr lang="en-IN" sz="4400" b="1" u="sng" dirty="0">
                <a:solidFill>
                  <a:schemeClr val="bg1"/>
                </a:solidFill>
              </a:rPr>
              <a:t>FLOW OF MOBILE APP</a:t>
            </a:r>
          </a:p>
          <a:p>
            <a:pPr marL="12700">
              <a:lnSpc>
                <a:spcPct val="100000"/>
              </a:lnSpc>
              <a:spcBef>
                <a:spcPts val="105"/>
              </a:spcBef>
              <a:tabLst>
                <a:tab pos="3580765" algn="l"/>
              </a:tabLst>
            </a:pPr>
            <a:r>
              <a:rPr lang="en-IN" b="1" dirty="0">
                <a:solidFill>
                  <a:schemeClr val="bg1"/>
                </a:solidFill>
              </a:rPr>
              <a:t>SHOWROOM PERSPECTIVE</a:t>
            </a:r>
            <a:endParaRPr lang="en-IN" b="1" spc="-10" dirty="0">
              <a:solidFill>
                <a:schemeClr val="bg1"/>
              </a:solidFill>
            </a:endParaRPr>
          </a:p>
        </p:txBody>
      </p:sp>
    </p:spTree>
    <p:extLst>
      <p:ext uri="{BB962C8B-B14F-4D97-AF65-F5344CB8AC3E}">
        <p14:creationId xmlns:p14="http://schemas.microsoft.com/office/powerpoint/2010/main" val="2188469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7129402" y="399508"/>
            <a:ext cx="4884443" cy="5883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chemeClr val="bg1"/>
                </a:solidFill>
              </a:rPr>
              <a:t>LEAD ASSIGNMENT</a:t>
            </a:r>
          </a:p>
          <a:p>
            <a:pPr algn="l"/>
            <a:endParaRPr lang="en-US" sz="2500" b="1" dirty="0">
              <a:solidFill>
                <a:schemeClr val="bg1"/>
              </a:solidFill>
            </a:endParaRPr>
          </a:p>
          <a:p>
            <a:pPr algn="l"/>
            <a:r>
              <a:rPr lang="en-US" sz="2500" b="1" dirty="0">
                <a:solidFill>
                  <a:schemeClr val="bg1"/>
                </a:solidFill>
              </a:rPr>
              <a:t>Sales Person can view all orders list and can assign to any dealers.</a:t>
            </a:r>
          </a:p>
          <a:p>
            <a:pPr algn="l"/>
            <a:endParaRPr lang="en-US" sz="2500" b="1" dirty="0">
              <a:solidFill>
                <a:schemeClr val="bg1"/>
              </a:solidFill>
            </a:endParaRPr>
          </a:p>
          <a:p>
            <a:pPr algn="l"/>
            <a:r>
              <a:rPr lang="en-US" sz="2500" b="1" dirty="0">
                <a:solidFill>
                  <a:schemeClr val="bg1"/>
                </a:solidFill>
              </a:rPr>
              <a:t>Once click on the SHARE icon, it will show DROP DOWN with list of DEALERS ASSIGNED to him and then he can assign particular Order to selected dealer.</a:t>
            </a:r>
            <a:endParaRPr lang="en-US" sz="2000" dirty="0">
              <a:solidFill>
                <a:schemeClr val="bg1"/>
              </a:solidFill>
            </a:endParaRPr>
          </a:p>
        </p:txBody>
      </p:sp>
      <p:pic>
        <p:nvPicPr>
          <p:cNvPr id="10" name="Picture 9" descr="A screenshot of a phone&#10;&#10;Description automatically generated">
            <a:extLst>
              <a:ext uri="{FF2B5EF4-FFF2-40B4-BE49-F238E27FC236}">
                <a16:creationId xmlns:a16="http://schemas.microsoft.com/office/drawing/2014/main" id="{79C6CBE8-7C66-348B-5AD6-E6F4E8F26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127" y="157843"/>
            <a:ext cx="3238500" cy="6477000"/>
          </a:xfrm>
          <a:prstGeom prst="rect">
            <a:avLst/>
          </a:prstGeom>
        </p:spPr>
      </p:pic>
      <p:pic>
        <p:nvPicPr>
          <p:cNvPr id="13" name="Picture 12">
            <a:extLst>
              <a:ext uri="{FF2B5EF4-FFF2-40B4-BE49-F238E27FC236}">
                <a16:creationId xmlns:a16="http://schemas.microsoft.com/office/drawing/2014/main" id="{F61FA2DC-AD97-062B-4436-3E5B2B129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6" y="157843"/>
            <a:ext cx="3238500" cy="6477000"/>
          </a:xfrm>
          <a:prstGeom prst="rect">
            <a:avLst/>
          </a:prstGeom>
        </p:spPr>
      </p:pic>
      <p:sp>
        <p:nvSpPr>
          <p:cNvPr id="14" name="Right Arrow 8">
            <a:extLst>
              <a:ext uri="{FF2B5EF4-FFF2-40B4-BE49-F238E27FC236}">
                <a16:creationId xmlns:a16="http://schemas.microsoft.com/office/drawing/2014/main" id="{01282FB7-F6E2-2039-F4B2-B2631EE1C19D}"/>
              </a:ext>
            </a:extLst>
          </p:cNvPr>
          <p:cNvSpPr/>
          <p:nvPr/>
        </p:nvSpPr>
        <p:spPr>
          <a:xfrm>
            <a:off x="3411216" y="3363686"/>
            <a:ext cx="379911" cy="31350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9626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7034722" y="399508"/>
            <a:ext cx="4979124" cy="5883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chemeClr val="bg1"/>
                </a:solidFill>
              </a:rPr>
              <a:t>PROJECT WISE REPORT</a:t>
            </a:r>
          </a:p>
          <a:p>
            <a:pPr algn="l"/>
            <a:endParaRPr lang="en-US" sz="2500" b="1" dirty="0">
              <a:solidFill>
                <a:schemeClr val="bg1"/>
              </a:solidFill>
            </a:endParaRPr>
          </a:p>
          <a:p>
            <a:pPr algn="l"/>
            <a:r>
              <a:rPr lang="en-US" sz="2500" b="1">
                <a:solidFill>
                  <a:schemeClr val="bg1"/>
                </a:solidFill>
              </a:rPr>
              <a:t>Here Sales </a:t>
            </a:r>
            <a:r>
              <a:rPr lang="en-US" sz="2500" b="1" dirty="0">
                <a:solidFill>
                  <a:schemeClr val="bg1"/>
                </a:solidFill>
              </a:rPr>
              <a:t>person can see all orders and Dealers to whole orders were assigned.</a:t>
            </a:r>
          </a:p>
          <a:p>
            <a:pPr algn="l"/>
            <a:endParaRPr lang="en-US" sz="2500" b="1" dirty="0">
              <a:solidFill>
                <a:schemeClr val="bg1"/>
              </a:solidFill>
            </a:endParaRPr>
          </a:p>
          <a:p>
            <a:pPr algn="l"/>
            <a:r>
              <a:rPr lang="en-US" sz="2500" b="1" dirty="0">
                <a:solidFill>
                  <a:schemeClr val="bg1"/>
                </a:solidFill>
              </a:rPr>
              <a:t>By clicking on EDIT icon, he add comments/updates against orders. And can also track all previous comments.</a:t>
            </a:r>
            <a:endParaRPr lang="en-US" sz="2000" dirty="0">
              <a:solidFill>
                <a:schemeClr val="bg1"/>
              </a:solidFill>
            </a:endParaRPr>
          </a:p>
        </p:txBody>
      </p:sp>
      <p:pic>
        <p:nvPicPr>
          <p:cNvPr id="16" name="Picture 15" descr="A screenshot of a phone&#10;&#10;Description automatically generated">
            <a:extLst>
              <a:ext uri="{FF2B5EF4-FFF2-40B4-BE49-F238E27FC236}">
                <a16:creationId xmlns:a16="http://schemas.microsoft.com/office/drawing/2014/main" id="{7BB71720-B0F5-C8A5-029D-5EC085CEC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61" y="45720"/>
            <a:ext cx="3390900" cy="6858000"/>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86DF3FF9-AAC0-5CEE-1FB6-927AB2274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3822" y="0"/>
            <a:ext cx="3390900" cy="6858000"/>
          </a:xfrm>
          <a:prstGeom prst="rect">
            <a:avLst/>
          </a:prstGeom>
        </p:spPr>
      </p:pic>
      <p:sp>
        <p:nvSpPr>
          <p:cNvPr id="19" name="Right Arrow 8">
            <a:extLst>
              <a:ext uri="{FF2B5EF4-FFF2-40B4-BE49-F238E27FC236}">
                <a16:creationId xmlns:a16="http://schemas.microsoft.com/office/drawing/2014/main" id="{50B7B905-B2E1-4EA9-DD9A-50648D28F839}"/>
              </a:ext>
            </a:extLst>
          </p:cNvPr>
          <p:cNvSpPr/>
          <p:nvPr/>
        </p:nvSpPr>
        <p:spPr>
          <a:xfrm>
            <a:off x="3411216" y="3363686"/>
            <a:ext cx="379911" cy="31350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8982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7400107" y="1615445"/>
            <a:ext cx="4142969" cy="35212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dirty="0">
                <a:solidFill>
                  <a:schemeClr val="bg1"/>
                </a:solidFill>
              </a:rPr>
              <a:t>Since the quotation-making process is taking too much time, we are providing an option within the app for employees to create quotations and generate PDFs to share on WhatsApp.</a:t>
            </a:r>
          </a:p>
          <a:p>
            <a:pPr algn="l"/>
            <a:endParaRPr lang="en-US" sz="2500" dirty="0">
              <a:solidFill>
                <a:schemeClr val="bg1"/>
              </a:solidFill>
            </a:endParaRPr>
          </a:p>
          <a:p>
            <a:pPr algn="l"/>
            <a:r>
              <a:rPr lang="en-US" sz="2500" dirty="0">
                <a:solidFill>
                  <a:schemeClr val="bg1"/>
                </a:solidFill>
              </a:rPr>
              <a:t>MRP and taxes will be automatically displayed as per SAP.</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54" y="157843"/>
            <a:ext cx="3238500" cy="6477000"/>
          </a:xfrm>
          <a:prstGeom prst="rect">
            <a:avLst/>
          </a:prstGeom>
        </p:spPr>
      </p:pic>
      <p:sp>
        <p:nvSpPr>
          <p:cNvPr id="9" name="Right Arrow 8"/>
          <p:cNvSpPr/>
          <p:nvPr/>
        </p:nvSpPr>
        <p:spPr>
          <a:xfrm>
            <a:off x="3610925" y="3425054"/>
            <a:ext cx="379911" cy="31350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p:cNvSpPr txBox="1">
            <a:spLocks/>
          </p:cNvSpPr>
          <p:nvPr/>
        </p:nvSpPr>
        <p:spPr>
          <a:xfrm>
            <a:off x="7513184" y="792457"/>
            <a:ext cx="3916816"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QUOTATION CALCULATOR</a:t>
            </a:r>
            <a:endParaRPr lang="en-US" sz="2000" dirty="0">
              <a:solidFill>
                <a:schemeClr val="bg1"/>
              </a:solidFill>
            </a:endParaRPr>
          </a:p>
        </p:txBody>
      </p:sp>
      <p:pic>
        <p:nvPicPr>
          <p:cNvPr id="13" name="Picture 12" descr="A screenshot of a cell phone&#10;&#10;Description automatically generated">
            <a:extLst>
              <a:ext uri="{FF2B5EF4-FFF2-40B4-BE49-F238E27FC236}">
                <a16:creationId xmlns:a16="http://schemas.microsoft.com/office/drawing/2014/main" id="{DD1AE8FB-C15D-0C92-2041-2049E189E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836" y="186554"/>
            <a:ext cx="3238500" cy="6477000"/>
          </a:xfrm>
          <a:prstGeom prst="rect">
            <a:avLst/>
          </a:prstGeom>
        </p:spPr>
      </p:pic>
      <p:sp>
        <p:nvSpPr>
          <p:cNvPr id="10" name="Rectangle 9"/>
          <p:cNvSpPr/>
          <p:nvPr/>
        </p:nvSpPr>
        <p:spPr>
          <a:xfrm>
            <a:off x="1267098" y="3376051"/>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72121" y="3378183"/>
            <a:ext cx="1538691" cy="369332"/>
          </a:xfrm>
          <a:prstGeom prst="rect">
            <a:avLst/>
          </a:prstGeom>
          <a:noFill/>
        </p:spPr>
        <p:txBody>
          <a:bodyPr wrap="none" rtlCol="0">
            <a:spAutoFit/>
          </a:bodyPr>
          <a:lstStyle/>
          <a:p>
            <a:r>
              <a:rPr lang="en-US" b="1" dirty="0">
                <a:solidFill>
                  <a:schemeClr val="bg1"/>
                </a:solidFill>
              </a:rPr>
              <a:t>Satish Sharma</a:t>
            </a:r>
          </a:p>
        </p:txBody>
      </p:sp>
    </p:spTree>
    <p:extLst>
      <p:ext uri="{BB962C8B-B14F-4D97-AF65-F5344CB8AC3E}">
        <p14:creationId xmlns:p14="http://schemas.microsoft.com/office/powerpoint/2010/main" val="16789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7404596" y="1977956"/>
            <a:ext cx="4142969" cy="35212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dirty="0">
                <a:solidFill>
                  <a:schemeClr val="bg1"/>
                </a:solidFill>
              </a:rPr>
              <a:t>It's just a simple calculator; we are not saving any information for future reference, as discussed.</a:t>
            </a:r>
          </a:p>
        </p:txBody>
      </p:sp>
      <p:sp>
        <p:nvSpPr>
          <p:cNvPr id="9" name="Right Arrow 8"/>
          <p:cNvSpPr/>
          <p:nvPr/>
        </p:nvSpPr>
        <p:spPr>
          <a:xfrm>
            <a:off x="3610925" y="3425054"/>
            <a:ext cx="379911" cy="31350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p:cNvSpPr txBox="1">
            <a:spLocks/>
          </p:cNvSpPr>
          <p:nvPr/>
        </p:nvSpPr>
        <p:spPr>
          <a:xfrm>
            <a:off x="7513184" y="792457"/>
            <a:ext cx="3916816"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QUOTATION CALCULATOR</a:t>
            </a:r>
            <a:endParaRPr lang="en-US" sz="2000" dirty="0">
              <a:solidFill>
                <a:schemeClr val="bg1"/>
              </a:solidFill>
            </a:endParaRPr>
          </a:p>
        </p:txBody>
      </p:sp>
      <p:pic>
        <p:nvPicPr>
          <p:cNvPr id="13" name="Picture 12" descr="A screenshot of a cell phone&#10;&#10;Description automatically generated">
            <a:extLst>
              <a:ext uri="{FF2B5EF4-FFF2-40B4-BE49-F238E27FC236}">
                <a16:creationId xmlns:a16="http://schemas.microsoft.com/office/drawing/2014/main" id="{DD1AE8FB-C15D-0C92-2041-2049E189E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95" y="186554"/>
            <a:ext cx="3238500" cy="6477000"/>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945C6DFD-D1DD-655B-5410-59ABF0DF8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836" y="149950"/>
            <a:ext cx="3238500" cy="6477000"/>
          </a:xfrm>
          <a:prstGeom prst="rect">
            <a:avLst/>
          </a:prstGeom>
        </p:spPr>
      </p:pic>
    </p:spTree>
    <p:extLst>
      <p:ext uri="{BB962C8B-B14F-4D97-AF65-F5344CB8AC3E}">
        <p14:creationId xmlns:p14="http://schemas.microsoft.com/office/powerpoint/2010/main" val="94284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p:cNvSpPr txBox="1">
            <a:spLocks/>
          </p:cNvSpPr>
          <p:nvPr/>
        </p:nvSpPr>
        <p:spPr>
          <a:xfrm>
            <a:off x="602932" y="221185"/>
            <a:ext cx="3916816"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PDF Format</a:t>
            </a:r>
            <a:endParaRPr lang="en-US" sz="2000" dirty="0">
              <a:solidFill>
                <a:schemeClr val="bg1"/>
              </a:solidFill>
            </a:endParaRPr>
          </a:p>
        </p:txBody>
      </p:sp>
      <p:pic>
        <p:nvPicPr>
          <p:cNvPr id="7" name="Picture 6" descr="A table with numbers and text&#10;&#10;Description automatically generated">
            <a:extLst>
              <a:ext uri="{FF2B5EF4-FFF2-40B4-BE49-F238E27FC236}">
                <a16:creationId xmlns:a16="http://schemas.microsoft.com/office/drawing/2014/main" id="{46C705F9-07D4-C788-2CDF-DA7977E12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08" y="1122363"/>
            <a:ext cx="11587430" cy="3776208"/>
          </a:xfrm>
          <a:prstGeom prst="rect">
            <a:avLst/>
          </a:prstGeom>
        </p:spPr>
      </p:pic>
    </p:spTree>
    <p:extLst>
      <p:ext uri="{BB962C8B-B14F-4D97-AF65-F5344CB8AC3E}">
        <p14:creationId xmlns:p14="http://schemas.microsoft.com/office/powerpoint/2010/main" val="1399869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3"/>
          <p:cNvSpPr txBox="1">
            <a:spLocks/>
          </p:cNvSpPr>
          <p:nvPr/>
        </p:nvSpPr>
        <p:spPr>
          <a:xfrm>
            <a:off x="844934" y="2159635"/>
            <a:ext cx="10502131" cy="1626727"/>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tabLst>
                <a:tab pos="3580765" algn="l"/>
              </a:tabLst>
            </a:pPr>
            <a:r>
              <a:rPr lang="en-IN" sz="4400" b="1" u="sng" dirty="0">
                <a:solidFill>
                  <a:schemeClr val="bg1"/>
                </a:solidFill>
              </a:rPr>
              <a:t>FLOW OF MOBILE APP</a:t>
            </a:r>
          </a:p>
          <a:p>
            <a:pPr marL="12700">
              <a:lnSpc>
                <a:spcPct val="100000"/>
              </a:lnSpc>
              <a:spcBef>
                <a:spcPts val="105"/>
              </a:spcBef>
              <a:tabLst>
                <a:tab pos="3580765" algn="l"/>
              </a:tabLst>
            </a:pPr>
            <a:r>
              <a:rPr lang="en-IN" b="1" dirty="0">
                <a:solidFill>
                  <a:schemeClr val="bg1"/>
                </a:solidFill>
              </a:rPr>
              <a:t>TEAM LEADER</a:t>
            </a:r>
            <a:endParaRPr lang="en-IN" b="1" spc="-10" dirty="0">
              <a:solidFill>
                <a:schemeClr val="bg1"/>
              </a:solidFill>
            </a:endParaRPr>
          </a:p>
        </p:txBody>
      </p:sp>
    </p:spTree>
    <p:extLst>
      <p:ext uri="{BB962C8B-B14F-4D97-AF65-F5344CB8AC3E}">
        <p14:creationId xmlns:p14="http://schemas.microsoft.com/office/powerpoint/2010/main" val="393089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3857180" y="686889"/>
            <a:ext cx="8135851" cy="51198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500" b="1" dirty="0">
                <a:solidFill>
                  <a:srgbClr val="FFC000"/>
                </a:solidFill>
              </a:rPr>
              <a:t>TEAM LEADERS REPORT</a:t>
            </a:r>
            <a:endParaRPr lang="en-US" sz="2500" dirty="0">
              <a:solidFill>
                <a:schemeClr val="bg1"/>
              </a:solidFill>
            </a:endParaRPr>
          </a:p>
          <a:p>
            <a:pPr marL="342900" indent="-342900" algn="l">
              <a:lnSpc>
                <a:spcPct val="150000"/>
              </a:lnSpc>
              <a:buFont typeface="Arial" panose="020B0604020202020204" pitchFamily="34" charset="0"/>
              <a:buChar char="•"/>
            </a:pPr>
            <a:r>
              <a:rPr lang="en-US" sz="2500" b="1" dirty="0">
                <a:solidFill>
                  <a:srgbClr val="FFC000"/>
                </a:solidFill>
              </a:rPr>
              <a:t>Total Visitors: </a:t>
            </a:r>
            <a:r>
              <a:rPr lang="en-US" sz="2500" dirty="0">
                <a:solidFill>
                  <a:schemeClr val="bg1"/>
                </a:solidFill>
              </a:rPr>
              <a:t>Monthly and daily basis.</a:t>
            </a:r>
          </a:p>
          <a:p>
            <a:pPr marL="342900" indent="-342900" algn="l">
              <a:lnSpc>
                <a:spcPct val="150000"/>
              </a:lnSpc>
              <a:buFont typeface="Arial" panose="020B0604020202020204" pitchFamily="34" charset="0"/>
              <a:buChar char="•"/>
            </a:pPr>
            <a:r>
              <a:rPr lang="en-US" sz="2500" b="1" dirty="0">
                <a:solidFill>
                  <a:srgbClr val="FFC000"/>
                </a:solidFill>
              </a:rPr>
              <a:t>Employee-wise: </a:t>
            </a:r>
            <a:r>
              <a:rPr lang="en-US" sz="2500" dirty="0">
                <a:solidFill>
                  <a:schemeClr val="bg1"/>
                </a:solidFill>
              </a:rPr>
              <a:t>Reports on the number of customers attended by each employee.</a:t>
            </a:r>
          </a:p>
          <a:p>
            <a:pPr marL="342900" indent="-342900" algn="l">
              <a:lnSpc>
                <a:spcPct val="150000"/>
              </a:lnSpc>
              <a:buFont typeface="Arial" panose="020B0604020202020204" pitchFamily="34" charset="0"/>
              <a:buChar char="•"/>
            </a:pPr>
            <a:r>
              <a:rPr lang="en-US" sz="2500" b="1" dirty="0">
                <a:solidFill>
                  <a:srgbClr val="FFC000"/>
                </a:solidFill>
              </a:rPr>
              <a:t>Project-wise: </a:t>
            </a:r>
            <a:r>
              <a:rPr lang="en-US" sz="2500" dirty="0">
                <a:solidFill>
                  <a:schemeClr val="bg1"/>
                </a:solidFill>
              </a:rPr>
              <a:t>Instant status updates on all projects.</a:t>
            </a:r>
          </a:p>
          <a:p>
            <a:pPr marL="342900" indent="-342900" algn="l">
              <a:lnSpc>
                <a:spcPct val="150000"/>
              </a:lnSpc>
              <a:buFont typeface="Arial" panose="020B0604020202020204" pitchFamily="34" charset="0"/>
              <a:buChar char="•"/>
            </a:pPr>
            <a:r>
              <a:rPr lang="en-US" sz="2500" b="1" dirty="0">
                <a:solidFill>
                  <a:srgbClr val="FFC000"/>
                </a:solidFill>
              </a:rPr>
              <a:t>Customer-wise: </a:t>
            </a:r>
            <a:r>
              <a:rPr lang="en-US" sz="2500" dirty="0">
                <a:solidFill>
                  <a:schemeClr val="bg1"/>
                </a:solidFill>
              </a:rPr>
              <a:t>Access to all visits of a customer by entering their mobile number in the app.</a:t>
            </a:r>
          </a:p>
          <a:p>
            <a:pPr marL="342900" indent="-342900" algn="l">
              <a:lnSpc>
                <a:spcPct val="150000"/>
              </a:lnSpc>
              <a:buFont typeface="Arial" panose="020B0604020202020204" pitchFamily="34" charset="0"/>
              <a:buChar char="•"/>
            </a:pPr>
            <a:r>
              <a:rPr lang="en-US" sz="2800" b="1" dirty="0">
                <a:solidFill>
                  <a:srgbClr val="FFC000"/>
                </a:solidFill>
              </a:rPr>
              <a:t>Complaints: </a:t>
            </a:r>
            <a:r>
              <a:rPr lang="en-US" sz="2800" dirty="0">
                <a:solidFill>
                  <a:schemeClr val="bg1"/>
                </a:solidFill>
              </a:rPr>
              <a:t>He can view the complaints area wise.</a:t>
            </a:r>
          </a:p>
          <a:p>
            <a:pPr marL="342900" indent="-342900" algn="l">
              <a:lnSpc>
                <a:spcPct val="150000"/>
              </a:lnSpc>
              <a:buFont typeface="Arial" panose="020B0604020202020204" pitchFamily="34" charset="0"/>
              <a:buChar char="•"/>
            </a:pPr>
            <a:endParaRPr lang="en-US" sz="2500"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11" y="190500"/>
            <a:ext cx="3238500" cy="6477000"/>
          </a:xfrm>
          <a:prstGeom prst="rect">
            <a:avLst/>
          </a:prstGeom>
        </p:spPr>
      </p:pic>
    </p:spTree>
    <p:extLst>
      <p:ext uri="{BB962C8B-B14F-4D97-AF65-F5344CB8AC3E}">
        <p14:creationId xmlns:p14="http://schemas.microsoft.com/office/powerpoint/2010/main" val="3546030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3"/>
          <p:cNvSpPr txBox="1">
            <a:spLocks/>
          </p:cNvSpPr>
          <p:nvPr/>
        </p:nvSpPr>
        <p:spPr>
          <a:xfrm>
            <a:off x="844934" y="2159635"/>
            <a:ext cx="10502131" cy="1626727"/>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tabLst>
                <a:tab pos="3580765" algn="l"/>
              </a:tabLst>
            </a:pPr>
            <a:r>
              <a:rPr lang="en-IN" sz="4400" b="1" u="sng" dirty="0">
                <a:solidFill>
                  <a:schemeClr val="bg1"/>
                </a:solidFill>
              </a:rPr>
              <a:t>FLOW OF MOBILE APP</a:t>
            </a:r>
          </a:p>
          <a:p>
            <a:pPr marL="12700">
              <a:lnSpc>
                <a:spcPct val="100000"/>
              </a:lnSpc>
              <a:spcBef>
                <a:spcPts val="105"/>
              </a:spcBef>
              <a:tabLst>
                <a:tab pos="3580765" algn="l"/>
              </a:tabLst>
            </a:pPr>
            <a:r>
              <a:rPr lang="en-IN" b="1" dirty="0">
                <a:solidFill>
                  <a:schemeClr val="bg1"/>
                </a:solidFill>
              </a:rPr>
              <a:t>COMPLAINT MANAGEMENT</a:t>
            </a:r>
            <a:endParaRPr lang="en-IN" b="1" spc="-10" dirty="0">
              <a:solidFill>
                <a:schemeClr val="bg1"/>
              </a:solidFill>
            </a:endParaRPr>
          </a:p>
        </p:txBody>
      </p:sp>
    </p:spTree>
    <p:extLst>
      <p:ext uri="{BB962C8B-B14F-4D97-AF65-F5344CB8AC3E}">
        <p14:creationId xmlns:p14="http://schemas.microsoft.com/office/powerpoint/2010/main" val="2948457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bject 3"/>
          <p:cNvSpPr txBox="1">
            <a:spLocks/>
          </p:cNvSpPr>
          <p:nvPr/>
        </p:nvSpPr>
        <p:spPr>
          <a:xfrm>
            <a:off x="461869" y="80475"/>
            <a:ext cx="8890635"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tabLst>
                <a:tab pos="3580765" algn="l"/>
              </a:tabLst>
            </a:pPr>
            <a:r>
              <a:rPr lang="en-IN" b="1">
                <a:solidFill>
                  <a:schemeClr val="bg1"/>
                </a:solidFill>
              </a:rPr>
              <a:t>OBJECTIVE</a:t>
            </a:r>
            <a:endParaRPr lang="en-IN" b="1" spc="-10" dirty="0">
              <a:solidFill>
                <a:schemeClr val="bg1"/>
              </a:solidFill>
            </a:endParaRPr>
          </a:p>
        </p:txBody>
      </p:sp>
      <p:sp>
        <p:nvSpPr>
          <p:cNvPr id="10" name="object 4"/>
          <p:cNvSpPr txBox="1"/>
          <p:nvPr/>
        </p:nvSpPr>
        <p:spPr>
          <a:xfrm>
            <a:off x="461869" y="1097745"/>
            <a:ext cx="11512416" cy="2229456"/>
          </a:xfrm>
          <a:prstGeom prst="rect">
            <a:avLst/>
          </a:prstGeom>
        </p:spPr>
        <p:txBody>
          <a:bodyPr vert="horz" wrap="square" lIns="0" tIns="13335" rIns="0" bIns="0" rtlCol="0">
            <a:spAutoFit/>
          </a:bodyPr>
          <a:lstStyle/>
          <a:p>
            <a:pPr marL="12700">
              <a:lnSpc>
                <a:spcPct val="150000"/>
              </a:lnSpc>
              <a:spcBef>
                <a:spcPts val="105"/>
              </a:spcBef>
              <a:tabLst>
                <a:tab pos="355600" algn="l"/>
              </a:tabLst>
            </a:pPr>
            <a:r>
              <a:rPr lang="en-US" sz="3200" b="1" spc="-5" dirty="0">
                <a:solidFill>
                  <a:schemeClr val="bg1"/>
                </a:solidFill>
                <a:cs typeface="Calibri"/>
              </a:rPr>
              <a:t>Our objective is to streamline the complaint process by minimizing manual intervention and ensuring a smooth experience for our customers &amp; employees.</a:t>
            </a:r>
            <a:endParaRPr lang="en-US" sz="3200" spc="-5" dirty="0">
              <a:solidFill>
                <a:schemeClr val="bg1"/>
              </a:solidFill>
              <a:cs typeface="Calibri"/>
            </a:endParaRPr>
          </a:p>
        </p:txBody>
      </p:sp>
      <p:sp>
        <p:nvSpPr>
          <p:cNvPr id="11" name="object 4"/>
          <p:cNvSpPr txBox="1"/>
          <p:nvPr/>
        </p:nvSpPr>
        <p:spPr>
          <a:xfrm>
            <a:off x="461869" y="3670815"/>
            <a:ext cx="11360017" cy="2716769"/>
          </a:xfrm>
          <a:prstGeom prst="rect">
            <a:avLst/>
          </a:prstGeom>
        </p:spPr>
        <p:txBody>
          <a:bodyPr vert="horz" wrap="square" lIns="0" tIns="13335" rIns="0" bIns="0" rtlCol="0">
            <a:spAutoFit/>
          </a:bodyPr>
          <a:lstStyle/>
          <a:p>
            <a:pPr marL="12700">
              <a:lnSpc>
                <a:spcPct val="150000"/>
              </a:lnSpc>
              <a:spcBef>
                <a:spcPts val="105"/>
              </a:spcBef>
              <a:tabLst>
                <a:tab pos="355600" algn="l"/>
              </a:tabLst>
            </a:pPr>
            <a:r>
              <a:rPr lang="en-US" sz="2800" spc="-5" dirty="0">
                <a:solidFill>
                  <a:schemeClr val="bg1"/>
                </a:solidFill>
                <a:cs typeface="Calibri"/>
              </a:rPr>
              <a:t>There will be two types of Login:-</a:t>
            </a:r>
          </a:p>
          <a:p>
            <a:pPr marL="527050" indent="-514350">
              <a:lnSpc>
                <a:spcPct val="150000"/>
              </a:lnSpc>
              <a:spcBef>
                <a:spcPts val="105"/>
              </a:spcBef>
              <a:buAutoNum type="arabicParenR"/>
              <a:tabLst>
                <a:tab pos="355600" algn="l"/>
              </a:tabLst>
            </a:pPr>
            <a:r>
              <a:rPr lang="en-US" sz="2800" b="1" spc="-5" dirty="0">
                <a:solidFill>
                  <a:srgbClr val="FFC000"/>
                </a:solidFill>
                <a:cs typeface="Calibri"/>
              </a:rPr>
              <a:t>Complaint Manager:</a:t>
            </a:r>
            <a:r>
              <a:rPr lang="en-US" sz="2800" spc="-5" dirty="0">
                <a:solidFill>
                  <a:schemeClr val="bg1"/>
                </a:solidFill>
                <a:cs typeface="Calibri"/>
              </a:rPr>
              <a:t> Mr. Tarun Gupta</a:t>
            </a:r>
          </a:p>
          <a:p>
            <a:pPr marL="527050" indent="-514350">
              <a:lnSpc>
                <a:spcPct val="150000"/>
              </a:lnSpc>
              <a:spcBef>
                <a:spcPts val="105"/>
              </a:spcBef>
              <a:buAutoNum type="arabicParenR"/>
              <a:tabLst>
                <a:tab pos="355600" algn="l"/>
              </a:tabLst>
            </a:pPr>
            <a:r>
              <a:rPr lang="en-US" sz="3000" b="1" spc="-5" dirty="0">
                <a:solidFill>
                  <a:schemeClr val="accent4"/>
                </a:solidFill>
                <a:cs typeface="Calibri"/>
              </a:rPr>
              <a:t>Engineers: </a:t>
            </a:r>
            <a:r>
              <a:rPr lang="en-US" sz="3000" spc="-5" dirty="0">
                <a:solidFill>
                  <a:srgbClr val="FFFFFF"/>
                </a:solidFill>
                <a:cs typeface="Calibri"/>
              </a:rPr>
              <a:t>Employees who visit customers' places to attend to complaints.</a:t>
            </a:r>
          </a:p>
        </p:txBody>
      </p:sp>
    </p:spTree>
    <p:extLst>
      <p:ext uri="{BB962C8B-B14F-4D97-AF65-F5344CB8AC3E}">
        <p14:creationId xmlns:p14="http://schemas.microsoft.com/office/powerpoint/2010/main" val="3301492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9417818" y="1859609"/>
            <a:ext cx="2774181" cy="935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417817" y="3010852"/>
            <a:ext cx="2774181" cy="935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417816" y="4162095"/>
            <a:ext cx="2774181" cy="935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417815" y="5313338"/>
            <a:ext cx="2774181" cy="935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417819" y="708366"/>
            <a:ext cx="2774181" cy="935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52400"/>
            <a:ext cx="2743200" cy="6324599"/>
          </a:xfrm>
          <a:prstGeom prst="rect">
            <a:avLst/>
          </a:prstGeom>
        </p:spPr>
      </p:pic>
      <p:sp>
        <p:nvSpPr>
          <p:cNvPr id="16" name="object 3"/>
          <p:cNvSpPr txBox="1">
            <a:spLocks/>
          </p:cNvSpPr>
          <p:nvPr/>
        </p:nvSpPr>
        <p:spPr>
          <a:xfrm>
            <a:off x="485719" y="990600"/>
            <a:ext cx="4448567" cy="1244571"/>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tabLst>
                <a:tab pos="3580765" algn="l"/>
              </a:tabLst>
            </a:pPr>
            <a:r>
              <a:rPr lang="en-IN" sz="4000" b="1" dirty="0">
                <a:solidFill>
                  <a:schemeClr val="bg1"/>
                </a:solidFill>
              </a:rPr>
              <a:t>COMPLAINT</a:t>
            </a:r>
            <a:br>
              <a:rPr lang="en-IN" sz="4000" b="1" dirty="0">
                <a:solidFill>
                  <a:schemeClr val="bg1"/>
                </a:solidFill>
              </a:rPr>
            </a:br>
            <a:r>
              <a:rPr lang="en-IN" sz="4000" b="1" dirty="0">
                <a:solidFill>
                  <a:schemeClr val="bg1"/>
                </a:solidFill>
              </a:rPr>
              <a:t>REGISTRATION</a:t>
            </a:r>
            <a:endParaRPr lang="en-IN" sz="4000" b="1" spc="-10" dirty="0">
              <a:solidFill>
                <a:schemeClr val="bg1"/>
              </a:solidFill>
            </a:endParaRPr>
          </a:p>
        </p:txBody>
      </p:sp>
      <p:sp>
        <p:nvSpPr>
          <p:cNvPr id="17" name="object 4"/>
          <p:cNvSpPr txBox="1"/>
          <p:nvPr/>
        </p:nvSpPr>
        <p:spPr>
          <a:xfrm>
            <a:off x="527184" y="3005007"/>
            <a:ext cx="3740016" cy="1490793"/>
          </a:xfrm>
          <a:prstGeom prst="rect">
            <a:avLst/>
          </a:prstGeom>
        </p:spPr>
        <p:txBody>
          <a:bodyPr vert="horz" wrap="square" lIns="0" tIns="13335" rIns="0" bIns="0" rtlCol="0">
            <a:spAutoFit/>
          </a:bodyPr>
          <a:lstStyle/>
          <a:p>
            <a:pPr marL="12700">
              <a:spcBef>
                <a:spcPts val="105"/>
              </a:spcBef>
              <a:tabLst>
                <a:tab pos="355600" algn="l"/>
              </a:tabLst>
            </a:pPr>
            <a:r>
              <a:rPr lang="en-US" sz="3200" spc="-5" dirty="0">
                <a:solidFill>
                  <a:srgbClr val="FFFFFF"/>
                </a:solidFill>
                <a:cs typeface="Calibri"/>
              </a:rPr>
              <a:t>Complaint registration will be done by five sources:-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442" y="3115976"/>
            <a:ext cx="724815" cy="724815"/>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5346" y="5418366"/>
            <a:ext cx="725006" cy="725006"/>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25442" y="4267219"/>
            <a:ext cx="724815" cy="724815"/>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25442" y="1964733"/>
            <a:ext cx="724815" cy="724815"/>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1200" y="789248"/>
            <a:ext cx="773299" cy="773299"/>
          </a:xfrm>
          <a:prstGeom prst="rect">
            <a:avLst/>
          </a:prstGeom>
        </p:spPr>
      </p:pic>
      <p:sp>
        <p:nvSpPr>
          <p:cNvPr id="23" name="object 4"/>
          <p:cNvSpPr txBox="1"/>
          <p:nvPr/>
        </p:nvSpPr>
        <p:spPr>
          <a:xfrm>
            <a:off x="10363200" y="990600"/>
            <a:ext cx="1747517" cy="398186"/>
          </a:xfrm>
          <a:prstGeom prst="rect">
            <a:avLst/>
          </a:prstGeom>
        </p:spPr>
        <p:txBody>
          <a:bodyPr vert="horz" wrap="square" lIns="0" tIns="13335" rIns="0" bIns="0" rtlCol="0">
            <a:spAutoFit/>
          </a:bodyPr>
          <a:lstStyle/>
          <a:p>
            <a:pPr marL="12700" algn="ctr">
              <a:spcBef>
                <a:spcPts val="105"/>
              </a:spcBef>
              <a:tabLst>
                <a:tab pos="355600" algn="l"/>
              </a:tabLst>
            </a:pPr>
            <a:r>
              <a:rPr lang="en-US" sz="2500" spc="-5" dirty="0">
                <a:cs typeface="Calibri"/>
              </a:rPr>
              <a:t>Website</a:t>
            </a:r>
          </a:p>
        </p:txBody>
      </p:sp>
      <p:sp>
        <p:nvSpPr>
          <p:cNvPr id="24" name="object 4"/>
          <p:cNvSpPr txBox="1"/>
          <p:nvPr/>
        </p:nvSpPr>
        <p:spPr>
          <a:xfrm>
            <a:off x="10433185" y="2125663"/>
            <a:ext cx="1682615" cy="398186"/>
          </a:xfrm>
          <a:prstGeom prst="rect">
            <a:avLst/>
          </a:prstGeom>
        </p:spPr>
        <p:txBody>
          <a:bodyPr vert="horz" wrap="square" lIns="0" tIns="13335" rIns="0" bIns="0" rtlCol="0">
            <a:spAutoFit/>
          </a:bodyPr>
          <a:lstStyle/>
          <a:p>
            <a:pPr marL="12700" algn="ctr">
              <a:spcBef>
                <a:spcPts val="105"/>
              </a:spcBef>
              <a:tabLst>
                <a:tab pos="355600" algn="l"/>
              </a:tabLst>
            </a:pPr>
            <a:r>
              <a:rPr lang="en-US" sz="2500" spc="-5" dirty="0">
                <a:cs typeface="Calibri"/>
              </a:rPr>
              <a:t>WhatsApp</a:t>
            </a:r>
          </a:p>
        </p:txBody>
      </p:sp>
      <p:sp>
        <p:nvSpPr>
          <p:cNvPr id="25" name="object 4"/>
          <p:cNvSpPr txBox="1"/>
          <p:nvPr/>
        </p:nvSpPr>
        <p:spPr>
          <a:xfrm>
            <a:off x="10395650" y="3335614"/>
            <a:ext cx="1682615" cy="398186"/>
          </a:xfrm>
          <a:prstGeom prst="rect">
            <a:avLst/>
          </a:prstGeom>
        </p:spPr>
        <p:txBody>
          <a:bodyPr vert="horz" wrap="square" lIns="0" tIns="13335" rIns="0" bIns="0" rtlCol="0">
            <a:spAutoFit/>
          </a:bodyPr>
          <a:lstStyle/>
          <a:p>
            <a:pPr marL="12700" algn="ctr">
              <a:spcBef>
                <a:spcPts val="105"/>
              </a:spcBef>
              <a:tabLst>
                <a:tab pos="355600" algn="l"/>
              </a:tabLst>
            </a:pPr>
            <a:r>
              <a:rPr lang="en-US" sz="2500" spc="-5" dirty="0">
                <a:cs typeface="Calibri"/>
              </a:rPr>
              <a:t>Call Center</a:t>
            </a:r>
          </a:p>
        </p:txBody>
      </p:sp>
      <p:sp>
        <p:nvSpPr>
          <p:cNvPr id="26" name="object 4"/>
          <p:cNvSpPr txBox="1"/>
          <p:nvPr/>
        </p:nvSpPr>
        <p:spPr>
          <a:xfrm>
            <a:off x="10358115" y="4419600"/>
            <a:ext cx="1682615" cy="398186"/>
          </a:xfrm>
          <a:prstGeom prst="rect">
            <a:avLst/>
          </a:prstGeom>
        </p:spPr>
        <p:txBody>
          <a:bodyPr vert="horz" wrap="square" lIns="0" tIns="13335" rIns="0" bIns="0" rtlCol="0">
            <a:spAutoFit/>
          </a:bodyPr>
          <a:lstStyle/>
          <a:p>
            <a:pPr marL="12700" algn="ctr">
              <a:spcBef>
                <a:spcPts val="105"/>
              </a:spcBef>
              <a:tabLst>
                <a:tab pos="355600" algn="l"/>
              </a:tabLst>
            </a:pPr>
            <a:r>
              <a:rPr lang="en-US" sz="2500" spc="-5" dirty="0">
                <a:cs typeface="Calibri"/>
              </a:rPr>
              <a:t>Chat Bots</a:t>
            </a:r>
          </a:p>
        </p:txBody>
      </p:sp>
      <p:sp>
        <p:nvSpPr>
          <p:cNvPr id="27" name="object 4"/>
          <p:cNvSpPr txBox="1"/>
          <p:nvPr/>
        </p:nvSpPr>
        <p:spPr>
          <a:xfrm>
            <a:off x="10320580" y="5410200"/>
            <a:ext cx="1682615" cy="782907"/>
          </a:xfrm>
          <a:prstGeom prst="rect">
            <a:avLst/>
          </a:prstGeom>
        </p:spPr>
        <p:txBody>
          <a:bodyPr vert="horz" wrap="square" lIns="0" tIns="13335" rIns="0" bIns="0" rtlCol="0">
            <a:spAutoFit/>
          </a:bodyPr>
          <a:lstStyle/>
          <a:p>
            <a:pPr marL="12700" algn="ctr">
              <a:spcBef>
                <a:spcPts val="105"/>
              </a:spcBef>
              <a:tabLst>
                <a:tab pos="355600" algn="l"/>
              </a:tabLst>
            </a:pPr>
            <a:r>
              <a:rPr lang="en-US" sz="2500" spc="-5" dirty="0">
                <a:cs typeface="Calibri"/>
              </a:rPr>
              <a:t>Our Executives</a:t>
            </a:r>
          </a:p>
        </p:txBody>
      </p:sp>
      <p:sp>
        <p:nvSpPr>
          <p:cNvPr id="28" name="Right Arrow 27"/>
          <p:cNvSpPr/>
          <p:nvPr/>
        </p:nvSpPr>
        <p:spPr>
          <a:xfrm flipH="1">
            <a:off x="8324514" y="910806"/>
            <a:ext cx="782152" cy="55777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flipH="1">
            <a:off x="8324514" y="2045869"/>
            <a:ext cx="782152" cy="55777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flipH="1">
            <a:off x="8324514" y="3252227"/>
            <a:ext cx="782152" cy="55777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flipH="1">
            <a:off x="8324514" y="4395227"/>
            <a:ext cx="782152" cy="55777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flipH="1">
            <a:off x="8324514" y="5538227"/>
            <a:ext cx="782152" cy="55777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54153" y="480815"/>
            <a:ext cx="2550495" cy="5667768"/>
          </a:xfrm>
          <a:prstGeom prst="rect">
            <a:avLst/>
          </a:prstGeom>
        </p:spPr>
      </p:pic>
    </p:spTree>
    <p:extLst>
      <p:ext uri="{BB962C8B-B14F-4D97-AF65-F5344CB8AC3E}">
        <p14:creationId xmlns:p14="http://schemas.microsoft.com/office/powerpoint/2010/main" val="282689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3"/>
          <p:cNvSpPr txBox="1">
            <a:spLocks/>
          </p:cNvSpPr>
          <p:nvPr/>
        </p:nvSpPr>
        <p:spPr>
          <a:xfrm>
            <a:off x="422681" y="381000"/>
            <a:ext cx="8890635"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tabLst>
                <a:tab pos="3580765" algn="l"/>
              </a:tabLst>
            </a:pPr>
            <a:r>
              <a:rPr lang="en-IN" b="1" dirty="0">
                <a:solidFill>
                  <a:schemeClr val="bg1"/>
                </a:solidFill>
              </a:rPr>
              <a:t>OBJECTIVE</a:t>
            </a:r>
            <a:endParaRPr lang="en-IN" b="1" spc="-10" dirty="0">
              <a:solidFill>
                <a:schemeClr val="bg1"/>
              </a:solidFill>
            </a:endParaRPr>
          </a:p>
        </p:txBody>
      </p:sp>
      <p:sp>
        <p:nvSpPr>
          <p:cNvPr id="8" name="object 4"/>
          <p:cNvSpPr txBox="1"/>
          <p:nvPr/>
        </p:nvSpPr>
        <p:spPr>
          <a:xfrm>
            <a:off x="429252" y="1546395"/>
            <a:ext cx="5881101" cy="2783454"/>
          </a:xfrm>
          <a:prstGeom prst="rect">
            <a:avLst/>
          </a:prstGeom>
        </p:spPr>
        <p:txBody>
          <a:bodyPr vert="horz" wrap="square" lIns="0" tIns="13335" rIns="0" bIns="0" rtlCol="0">
            <a:spAutoFit/>
          </a:bodyPr>
          <a:lstStyle/>
          <a:p>
            <a:pPr marL="12700">
              <a:lnSpc>
                <a:spcPct val="150000"/>
              </a:lnSpc>
              <a:spcBef>
                <a:spcPts val="105"/>
              </a:spcBef>
              <a:tabLst>
                <a:tab pos="355600" algn="l"/>
              </a:tabLst>
            </a:pPr>
            <a:r>
              <a:rPr lang="en-US" sz="3000" spc="-5" dirty="0">
                <a:solidFill>
                  <a:srgbClr val="FFFFFF"/>
                </a:solidFill>
                <a:cs typeface="Calibri"/>
              </a:rPr>
              <a:t>Objective is to digital automation of a form (showing right side) for our showroom where they can take the requirements of products digitally.</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81000"/>
            <a:ext cx="3871953" cy="5525194"/>
          </a:xfrm>
          <a:prstGeom prst="rect">
            <a:avLst/>
          </a:prstGeom>
          <a:ln>
            <a:noFill/>
          </a:ln>
          <a:effectLst>
            <a:outerShdw blurRad="292100" dist="139700" dir="2700000" algn="tl" rotWithShape="0">
              <a:srgbClr val="333333">
                <a:alpha val="65000"/>
              </a:srgbClr>
            </a:outerShdw>
          </a:effectLst>
        </p:spPr>
      </p:pic>
      <p:sp>
        <p:nvSpPr>
          <p:cNvPr id="12" name="object 3"/>
          <p:cNvSpPr txBox="1">
            <a:spLocks/>
          </p:cNvSpPr>
          <p:nvPr/>
        </p:nvSpPr>
        <p:spPr>
          <a:xfrm>
            <a:off x="6850876" y="6106816"/>
            <a:ext cx="4800600" cy="580287"/>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IN" sz="1800" kern="0" dirty="0"/>
              <a:t>REFERENCE</a:t>
            </a:r>
          </a:p>
          <a:p>
            <a:pPr marL="12700" algn="ctr">
              <a:spcBef>
                <a:spcPts val="105"/>
              </a:spcBef>
              <a:tabLst>
                <a:tab pos="3580765" algn="l"/>
              </a:tabLst>
            </a:pPr>
            <a:r>
              <a:rPr lang="en-IN" sz="1800" kern="0" spc="-10" dirty="0"/>
              <a:t>(RIGHT NOW, THEY ARE USING OFFLINE FORM)</a:t>
            </a:r>
          </a:p>
        </p:txBody>
      </p:sp>
    </p:spTree>
    <p:extLst>
      <p:ext uri="{BB962C8B-B14F-4D97-AF65-F5344CB8AC3E}">
        <p14:creationId xmlns:p14="http://schemas.microsoft.com/office/powerpoint/2010/main" val="4088265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6885"/>
            <a:ext cx="2743200" cy="6324599"/>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4753" y="457200"/>
            <a:ext cx="2550495" cy="5667768"/>
          </a:xfrm>
          <a:prstGeom prst="rect">
            <a:avLst/>
          </a:prstGeom>
        </p:spPr>
      </p:pic>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66885"/>
            <a:ext cx="2743200" cy="6324599"/>
          </a:xfrm>
          <a:prstGeom prst="rect">
            <a:avLst/>
          </a:prstGeom>
        </p:spPr>
      </p:pic>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204399"/>
            <a:ext cx="2743200" cy="6324599"/>
          </a:xfrm>
          <a:prstGeom prst="rect">
            <a:avLst/>
          </a:prstGeom>
        </p:spPr>
      </p:pic>
      <p:sp>
        <p:nvSpPr>
          <p:cNvPr id="50" name="object 3"/>
          <p:cNvSpPr txBox="1">
            <a:spLocks/>
          </p:cNvSpPr>
          <p:nvPr/>
        </p:nvSpPr>
        <p:spPr>
          <a:xfrm>
            <a:off x="152400" y="1751111"/>
            <a:ext cx="2133600" cy="2660344"/>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tabLst>
                <a:tab pos="3580765" algn="l"/>
              </a:tabLst>
            </a:pPr>
            <a:r>
              <a:rPr lang="en-US" b="1">
                <a:solidFill>
                  <a:schemeClr val="bg1"/>
                </a:solidFill>
              </a:rPr>
              <a:t>3</a:t>
            </a:r>
            <a:br>
              <a:rPr lang="en-US" b="1">
                <a:solidFill>
                  <a:schemeClr val="bg1"/>
                </a:solidFill>
              </a:rPr>
            </a:br>
            <a:r>
              <a:rPr lang="en-US" sz="2800" b="1">
                <a:solidFill>
                  <a:schemeClr val="bg1"/>
                </a:solidFill>
              </a:rPr>
              <a:t>EASY </a:t>
            </a:r>
            <a:br>
              <a:rPr lang="en-US" sz="2800" b="1">
                <a:solidFill>
                  <a:schemeClr val="bg1"/>
                </a:solidFill>
              </a:rPr>
            </a:br>
            <a:r>
              <a:rPr lang="en-US" sz="2800" b="1">
                <a:solidFill>
                  <a:schemeClr val="bg1"/>
                </a:solidFill>
              </a:rPr>
              <a:t>STEPS TO </a:t>
            </a:r>
            <a:br>
              <a:rPr lang="en-US" sz="2800" b="1">
                <a:solidFill>
                  <a:schemeClr val="bg1"/>
                </a:solidFill>
              </a:rPr>
            </a:br>
            <a:r>
              <a:rPr lang="en-US" sz="2800" b="1">
                <a:solidFill>
                  <a:schemeClr val="bg1"/>
                </a:solidFill>
              </a:rPr>
              <a:t>REGISTER A COMPLAINT</a:t>
            </a:r>
            <a:endParaRPr lang="en-US" b="1" spc="-10" dirty="0">
              <a:solidFill>
                <a:schemeClr val="bg1"/>
              </a:solidFill>
            </a:endParaRPr>
          </a:p>
        </p:txBody>
      </p:sp>
      <p:sp>
        <p:nvSpPr>
          <p:cNvPr id="51" name="Right Arrow 50"/>
          <p:cNvSpPr/>
          <p:nvPr/>
        </p:nvSpPr>
        <p:spPr>
          <a:xfrm>
            <a:off x="5261944" y="2895600"/>
            <a:ext cx="529256" cy="38493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ight Arrow 51"/>
          <p:cNvSpPr/>
          <p:nvPr/>
        </p:nvSpPr>
        <p:spPr>
          <a:xfrm>
            <a:off x="8614744" y="2839420"/>
            <a:ext cx="529256" cy="384933"/>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object 3"/>
          <p:cNvSpPr txBox="1">
            <a:spLocks/>
          </p:cNvSpPr>
          <p:nvPr/>
        </p:nvSpPr>
        <p:spPr>
          <a:xfrm>
            <a:off x="2743200" y="6447877"/>
            <a:ext cx="213360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STEP 1</a:t>
            </a:r>
            <a:endParaRPr lang="en-US" sz="2000" b="1" kern="0" spc="-10" dirty="0"/>
          </a:p>
        </p:txBody>
      </p:sp>
      <p:sp>
        <p:nvSpPr>
          <p:cNvPr id="54" name="object 3"/>
          <p:cNvSpPr txBox="1">
            <a:spLocks/>
          </p:cNvSpPr>
          <p:nvPr/>
        </p:nvSpPr>
        <p:spPr>
          <a:xfrm>
            <a:off x="6096000" y="6447877"/>
            <a:ext cx="213360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STEP 2</a:t>
            </a:r>
            <a:endParaRPr lang="en-US" sz="2000" b="1" kern="0" spc="-10" dirty="0"/>
          </a:p>
        </p:txBody>
      </p:sp>
      <p:sp>
        <p:nvSpPr>
          <p:cNvPr id="55" name="object 3"/>
          <p:cNvSpPr txBox="1">
            <a:spLocks/>
          </p:cNvSpPr>
          <p:nvPr/>
        </p:nvSpPr>
        <p:spPr>
          <a:xfrm>
            <a:off x="9677400" y="6447877"/>
            <a:ext cx="213360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STEP 3</a:t>
            </a:r>
            <a:endParaRPr lang="en-US" sz="2000" b="1" kern="0" spc="-10" dirty="0"/>
          </a:p>
        </p:txBody>
      </p:sp>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7553" y="495300"/>
            <a:ext cx="2550495" cy="5667768"/>
          </a:xfrm>
          <a:prstGeom prst="rect">
            <a:avLst/>
          </a:prstGeom>
        </p:spPr>
      </p:pic>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40353" y="532814"/>
            <a:ext cx="2550495" cy="5667768"/>
          </a:xfrm>
          <a:prstGeom prst="rect">
            <a:avLst/>
          </a:prstGeom>
        </p:spPr>
      </p:pic>
    </p:spTree>
    <p:extLst>
      <p:ext uri="{BB962C8B-B14F-4D97-AF65-F5344CB8AC3E}">
        <p14:creationId xmlns:p14="http://schemas.microsoft.com/office/powerpoint/2010/main" val="2603017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776" y="227428"/>
            <a:ext cx="2743200" cy="6324599"/>
          </a:xfrm>
          <a:prstGeom prst="rect">
            <a:avLst/>
          </a:prstGeom>
        </p:spPr>
      </p:pic>
      <p:sp>
        <p:nvSpPr>
          <p:cNvPr id="5" name="object 3"/>
          <p:cNvSpPr txBox="1">
            <a:spLocks/>
          </p:cNvSpPr>
          <p:nvPr/>
        </p:nvSpPr>
        <p:spPr>
          <a:xfrm>
            <a:off x="287681" y="337769"/>
            <a:ext cx="4273415" cy="3091231"/>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tabLst>
                <a:tab pos="3580765" algn="l"/>
              </a:tabLst>
            </a:pPr>
            <a:r>
              <a:rPr lang="en-IN" b="1"/>
              <a:t>Customer</a:t>
            </a:r>
            <a:br>
              <a:rPr lang="en-IN" b="1"/>
            </a:br>
            <a:r>
              <a:rPr lang="en-IN" b="1"/>
              <a:t>Notifications</a:t>
            </a:r>
            <a:br>
              <a:rPr lang="en-IN" b="1"/>
            </a:br>
            <a:br>
              <a:rPr lang="en-IN" b="1"/>
            </a:br>
            <a:endParaRPr lang="en-IN" b="1" spc="-10" dirty="0"/>
          </a:p>
        </p:txBody>
      </p:sp>
      <p:sp>
        <p:nvSpPr>
          <p:cNvPr id="6" name="object 3"/>
          <p:cNvSpPr txBox="1">
            <a:spLocks/>
          </p:cNvSpPr>
          <p:nvPr/>
        </p:nvSpPr>
        <p:spPr>
          <a:xfrm>
            <a:off x="5181600" y="6502959"/>
            <a:ext cx="208619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WHATSAPP</a:t>
            </a:r>
            <a:endParaRPr lang="en-US" sz="2000" b="1" kern="0" spc="-10" dirty="0"/>
          </a:p>
        </p:txBody>
      </p:sp>
      <p:sp>
        <p:nvSpPr>
          <p:cNvPr id="7" name="object 4"/>
          <p:cNvSpPr txBox="1"/>
          <p:nvPr/>
        </p:nvSpPr>
        <p:spPr>
          <a:xfrm>
            <a:off x="349216" y="4303265"/>
            <a:ext cx="3740016" cy="1983235"/>
          </a:xfrm>
          <a:prstGeom prst="rect">
            <a:avLst/>
          </a:prstGeom>
        </p:spPr>
        <p:txBody>
          <a:bodyPr vert="horz" wrap="square" lIns="0" tIns="13335" rIns="0" bIns="0" rtlCol="0">
            <a:spAutoFit/>
          </a:bodyPr>
          <a:lstStyle/>
          <a:p>
            <a:pPr marL="12700">
              <a:spcBef>
                <a:spcPts val="105"/>
              </a:spcBef>
              <a:tabLst>
                <a:tab pos="355600" algn="l"/>
              </a:tabLst>
            </a:pPr>
            <a:r>
              <a:rPr lang="en-US" sz="3200" spc="-5" dirty="0">
                <a:solidFill>
                  <a:srgbClr val="FFFFFF"/>
                </a:solidFill>
                <a:cs typeface="Calibri"/>
              </a:rPr>
              <a:t>We will provide a detailed PDF to the customer once they register a complaint.</a:t>
            </a:r>
          </a:p>
        </p:txBody>
      </p:sp>
      <p:cxnSp>
        <p:nvCxnSpPr>
          <p:cNvPr id="8" name="Straight Arrow Connector 7"/>
          <p:cNvCxnSpPr/>
          <p:nvPr/>
        </p:nvCxnSpPr>
        <p:spPr>
          <a:xfrm flipV="1">
            <a:off x="2157689" y="2133600"/>
            <a:ext cx="2490511" cy="2019300"/>
          </a:xfrm>
          <a:prstGeom prst="straightConnector1">
            <a:avLst/>
          </a:prstGeom>
          <a:ln>
            <a:solidFill>
              <a:schemeClr val="bg1"/>
            </a:solidFill>
            <a:tailEnd type="triangle"/>
          </a:ln>
        </p:spPr>
        <p:style>
          <a:lnRef idx="2">
            <a:schemeClr val="accent2"/>
          </a:lnRef>
          <a:fillRef idx="0">
            <a:schemeClr val="accent2"/>
          </a:fillRef>
          <a:effectRef idx="1">
            <a:schemeClr val="accent2"/>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129" y="533400"/>
            <a:ext cx="2550495" cy="5667768"/>
          </a:xfrm>
          <a:prstGeom prst="rect">
            <a:avLst/>
          </a:prstGeom>
        </p:spPr>
      </p:pic>
    </p:spTree>
    <p:extLst>
      <p:ext uri="{BB962C8B-B14F-4D97-AF65-F5344CB8AC3E}">
        <p14:creationId xmlns:p14="http://schemas.microsoft.com/office/powerpoint/2010/main" val="257811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776" y="227428"/>
            <a:ext cx="2743200" cy="6324599"/>
          </a:xfrm>
          <a:prstGeom prst="rect">
            <a:avLst/>
          </a:prstGeom>
        </p:spPr>
      </p:pic>
      <p:sp>
        <p:nvSpPr>
          <p:cNvPr id="5" name="object 3"/>
          <p:cNvSpPr txBox="1">
            <a:spLocks/>
          </p:cNvSpPr>
          <p:nvPr/>
        </p:nvSpPr>
        <p:spPr>
          <a:xfrm>
            <a:off x="287681" y="337769"/>
            <a:ext cx="4273415" cy="3091231"/>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tabLst>
                <a:tab pos="3580765" algn="l"/>
              </a:tabLst>
            </a:pPr>
            <a:r>
              <a:rPr lang="en-IN" b="1"/>
              <a:t>Customer</a:t>
            </a:r>
            <a:br>
              <a:rPr lang="en-IN" b="1"/>
            </a:br>
            <a:r>
              <a:rPr lang="en-IN" b="1"/>
              <a:t>Notifications</a:t>
            </a:r>
            <a:br>
              <a:rPr lang="en-IN" b="1"/>
            </a:br>
            <a:br>
              <a:rPr lang="en-IN" b="1"/>
            </a:br>
            <a:endParaRPr lang="en-IN" b="1" spc="-1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178360"/>
            <a:ext cx="2743200" cy="632459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8353" y="506775"/>
            <a:ext cx="2550495" cy="5667768"/>
          </a:xfrm>
          <a:prstGeom prst="rect">
            <a:avLst/>
          </a:prstGeom>
        </p:spPr>
      </p:pic>
      <p:sp>
        <p:nvSpPr>
          <p:cNvPr id="8" name="object 3"/>
          <p:cNvSpPr txBox="1">
            <a:spLocks/>
          </p:cNvSpPr>
          <p:nvPr/>
        </p:nvSpPr>
        <p:spPr>
          <a:xfrm>
            <a:off x="5181600" y="6502959"/>
            <a:ext cx="208619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WHATSAPP</a:t>
            </a:r>
            <a:endParaRPr lang="en-US" sz="2000" b="1" kern="0" spc="-10" dirty="0"/>
          </a:p>
        </p:txBody>
      </p:sp>
      <p:sp>
        <p:nvSpPr>
          <p:cNvPr id="9" name="object 3"/>
          <p:cNvSpPr txBox="1">
            <a:spLocks/>
          </p:cNvSpPr>
          <p:nvPr/>
        </p:nvSpPr>
        <p:spPr>
          <a:xfrm>
            <a:off x="8534400" y="6502958"/>
            <a:ext cx="246719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Dynamic link</a:t>
            </a:r>
            <a:endParaRPr lang="en-US" sz="2000" b="1" kern="0" spc="-10" dirty="0"/>
          </a:p>
        </p:txBody>
      </p:sp>
      <p:sp>
        <p:nvSpPr>
          <p:cNvPr id="10" name="object 4"/>
          <p:cNvSpPr txBox="1"/>
          <p:nvPr/>
        </p:nvSpPr>
        <p:spPr>
          <a:xfrm>
            <a:off x="304800" y="3979003"/>
            <a:ext cx="3740016" cy="2475678"/>
          </a:xfrm>
          <a:prstGeom prst="rect">
            <a:avLst/>
          </a:prstGeom>
        </p:spPr>
        <p:txBody>
          <a:bodyPr vert="horz" wrap="square" lIns="0" tIns="13335" rIns="0" bIns="0" rtlCol="0">
            <a:spAutoFit/>
          </a:bodyPr>
          <a:lstStyle/>
          <a:p>
            <a:pPr marL="12700">
              <a:spcBef>
                <a:spcPts val="105"/>
              </a:spcBef>
              <a:tabLst>
                <a:tab pos="355600" algn="l"/>
              </a:tabLst>
            </a:pPr>
            <a:r>
              <a:rPr lang="en-US" sz="3200" spc="-5" dirty="0">
                <a:solidFill>
                  <a:srgbClr val="FFFFFF"/>
                </a:solidFill>
                <a:cs typeface="Calibri"/>
              </a:rPr>
              <a:t>The customer will receive WhatsApp notifications regarding actions taken on their complaint.</a:t>
            </a:r>
          </a:p>
        </p:txBody>
      </p:sp>
      <p:cxnSp>
        <p:nvCxnSpPr>
          <p:cNvPr id="11" name="Straight Arrow Connector 10"/>
          <p:cNvCxnSpPr/>
          <p:nvPr/>
        </p:nvCxnSpPr>
        <p:spPr>
          <a:xfrm flipV="1">
            <a:off x="2827356" y="2514600"/>
            <a:ext cx="1925068" cy="1260567"/>
          </a:xfrm>
          <a:prstGeom prst="straightConnector1">
            <a:avLst/>
          </a:prstGeom>
          <a:ln>
            <a:solidFill>
              <a:schemeClr val="bg1"/>
            </a:solidFill>
            <a:tailEnd type="triangle"/>
          </a:ln>
        </p:spPr>
        <p:style>
          <a:lnRef idx="2">
            <a:schemeClr val="accent2"/>
          </a:lnRef>
          <a:fillRef idx="0">
            <a:schemeClr val="accent2"/>
          </a:fillRef>
          <a:effectRef idx="1">
            <a:schemeClr val="accent2"/>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53000" y="533400"/>
            <a:ext cx="2550495" cy="5667768"/>
          </a:xfrm>
          <a:prstGeom prst="rect">
            <a:avLst/>
          </a:prstGeom>
        </p:spPr>
      </p:pic>
      <p:cxnSp>
        <p:nvCxnSpPr>
          <p:cNvPr id="13" name="Straight Arrow Connector 12"/>
          <p:cNvCxnSpPr/>
          <p:nvPr/>
        </p:nvCxnSpPr>
        <p:spPr>
          <a:xfrm>
            <a:off x="6228247" y="3340659"/>
            <a:ext cx="2057401" cy="4345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262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27428"/>
            <a:ext cx="2743200" cy="6324599"/>
          </a:xfrm>
          <a:prstGeom prst="rect">
            <a:avLst/>
          </a:prstGeom>
        </p:spPr>
      </p:pic>
      <p:sp>
        <p:nvSpPr>
          <p:cNvPr id="5" name="object 3"/>
          <p:cNvSpPr txBox="1">
            <a:spLocks/>
          </p:cNvSpPr>
          <p:nvPr/>
        </p:nvSpPr>
        <p:spPr>
          <a:xfrm>
            <a:off x="241895" y="533400"/>
            <a:ext cx="4273415" cy="3706784"/>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tabLst>
                <a:tab pos="3580765" algn="l"/>
              </a:tabLst>
            </a:pPr>
            <a:r>
              <a:rPr lang="en-IN" b="1" dirty="0">
                <a:solidFill>
                  <a:schemeClr val="bg1"/>
                </a:solidFill>
              </a:rPr>
              <a:t>Engineer</a:t>
            </a:r>
            <a:br>
              <a:rPr lang="en-IN" b="1" dirty="0">
                <a:solidFill>
                  <a:schemeClr val="bg1"/>
                </a:solidFill>
              </a:rPr>
            </a:br>
            <a:r>
              <a:rPr lang="en-IN" b="1" dirty="0">
                <a:solidFill>
                  <a:schemeClr val="bg1"/>
                </a:solidFill>
              </a:rPr>
              <a:t>Notifications</a:t>
            </a:r>
            <a:br>
              <a:rPr lang="en-IN" b="1" dirty="0">
                <a:solidFill>
                  <a:schemeClr val="bg1"/>
                </a:solidFill>
              </a:rPr>
            </a:br>
            <a:br>
              <a:rPr lang="en-IN" b="1" dirty="0">
                <a:solidFill>
                  <a:schemeClr val="bg1"/>
                </a:solidFill>
              </a:rPr>
            </a:br>
            <a:endParaRPr lang="en-IN" b="1" spc="-1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178360"/>
            <a:ext cx="2743200" cy="632459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5134" y="533400"/>
            <a:ext cx="2550495" cy="566776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8352" y="506774"/>
            <a:ext cx="2550495" cy="5667768"/>
          </a:xfrm>
          <a:prstGeom prst="rect">
            <a:avLst/>
          </a:prstGeom>
        </p:spPr>
      </p:pic>
      <p:cxnSp>
        <p:nvCxnSpPr>
          <p:cNvPr id="9" name="Straight Arrow Connector 8"/>
          <p:cNvCxnSpPr/>
          <p:nvPr/>
        </p:nvCxnSpPr>
        <p:spPr>
          <a:xfrm flipV="1">
            <a:off x="5698113" y="2514600"/>
            <a:ext cx="2587534" cy="3142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object 3"/>
          <p:cNvSpPr txBox="1">
            <a:spLocks/>
          </p:cNvSpPr>
          <p:nvPr/>
        </p:nvSpPr>
        <p:spPr>
          <a:xfrm>
            <a:off x="5181600" y="6502959"/>
            <a:ext cx="208619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WHATSAPP</a:t>
            </a:r>
            <a:endParaRPr lang="en-US" sz="2000" b="1" kern="0" spc="-10" dirty="0"/>
          </a:p>
        </p:txBody>
      </p:sp>
      <p:sp>
        <p:nvSpPr>
          <p:cNvPr id="11" name="object 3"/>
          <p:cNvSpPr txBox="1">
            <a:spLocks/>
          </p:cNvSpPr>
          <p:nvPr/>
        </p:nvSpPr>
        <p:spPr>
          <a:xfrm>
            <a:off x="8534400" y="6502958"/>
            <a:ext cx="246719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ETERNITY APP</a:t>
            </a:r>
            <a:endParaRPr lang="en-US" sz="2000" b="1" kern="0" spc="-10" dirty="0"/>
          </a:p>
        </p:txBody>
      </p:sp>
    </p:spTree>
    <p:extLst>
      <p:ext uri="{BB962C8B-B14F-4D97-AF65-F5344CB8AC3E}">
        <p14:creationId xmlns:p14="http://schemas.microsoft.com/office/powerpoint/2010/main" val="347031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E090FB-9830-9F4D-D2B7-6646ECFB7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5" y="14443"/>
            <a:ext cx="3040966" cy="7011115"/>
          </a:xfrm>
          <a:prstGeom prst="rect">
            <a:avLst/>
          </a:prstGeom>
        </p:spPr>
      </p:pic>
      <p:pic>
        <p:nvPicPr>
          <p:cNvPr id="11" name="Picture 10">
            <a:extLst>
              <a:ext uri="{FF2B5EF4-FFF2-40B4-BE49-F238E27FC236}">
                <a16:creationId xmlns:a16="http://schemas.microsoft.com/office/drawing/2014/main" id="{94206C17-A6EC-97AB-A2DC-D62FEC0C7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517" y="122020"/>
            <a:ext cx="3040966" cy="7011115"/>
          </a:xfrm>
          <a:prstGeom prst="rect">
            <a:avLst/>
          </a:prstGeom>
        </p:spPr>
      </p:pic>
      <p:pic>
        <p:nvPicPr>
          <p:cNvPr id="18" name="Picture 17">
            <a:extLst>
              <a:ext uri="{FF2B5EF4-FFF2-40B4-BE49-F238E27FC236}">
                <a16:creationId xmlns:a16="http://schemas.microsoft.com/office/drawing/2014/main" id="{F9C699AD-AFB5-AAC1-D78F-9CD225247073}"/>
              </a:ext>
            </a:extLst>
          </p:cNvPr>
          <p:cNvPicPr>
            <a:picLocks noChangeAspect="1"/>
          </p:cNvPicPr>
          <p:nvPr/>
        </p:nvPicPr>
        <p:blipFill>
          <a:blip r:embed="rId3"/>
          <a:stretch>
            <a:fillRect/>
          </a:stretch>
        </p:blipFill>
        <p:spPr>
          <a:xfrm>
            <a:off x="4726334" y="562255"/>
            <a:ext cx="2733675" cy="3286125"/>
          </a:xfrm>
          <a:prstGeom prst="rect">
            <a:avLst/>
          </a:prstGeom>
        </p:spPr>
      </p:pic>
      <p:pic>
        <p:nvPicPr>
          <p:cNvPr id="19" name="Picture 18">
            <a:extLst>
              <a:ext uri="{FF2B5EF4-FFF2-40B4-BE49-F238E27FC236}">
                <a16:creationId xmlns:a16="http://schemas.microsoft.com/office/drawing/2014/main" id="{FF31BFA8-20D3-3D4C-C1C8-70E9C0162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8990" y="14443"/>
            <a:ext cx="3040966" cy="7011115"/>
          </a:xfrm>
          <a:prstGeom prst="rect">
            <a:avLst/>
          </a:prstGeom>
        </p:spPr>
      </p:pic>
      <p:pic>
        <p:nvPicPr>
          <p:cNvPr id="21" name="Picture 20">
            <a:extLst>
              <a:ext uri="{FF2B5EF4-FFF2-40B4-BE49-F238E27FC236}">
                <a16:creationId xmlns:a16="http://schemas.microsoft.com/office/drawing/2014/main" id="{15ED24EA-B000-51A2-F1ED-B1B03BCABCEC}"/>
              </a:ext>
            </a:extLst>
          </p:cNvPr>
          <p:cNvPicPr>
            <a:picLocks noChangeAspect="1"/>
          </p:cNvPicPr>
          <p:nvPr/>
        </p:nvPicPr>
        <p:blipFill>
          <a:blip r:embed="rId4"/>
          <a:stretch>
            <a:fillRect/>
          </a:stretch>
        </p:blipFill>
        <p:spPr>
          <a:xfrm>
            <a:off x="9033585" y="1190904"/>
            <a:ext cx="2771775" cy="2028825"/>
          </a:xfrm>
          <a:prstGeom prst="rect">
            <a:avLst/>
          </a:prstGeom>
        </p:spPr>
      </p:pic>
      <p:sp>
        <p:nvSpPr>
          <p:cNvPr id="22" name="TextBox 21">
            <a:extLst>
              <a:ext uri="{FF2B5EF4-FFF2-40B4-BE49-F238E27FC236}">
                <a16:creationId xmlns:a16="http://schemas.microsoft.com/office/drawing/2014/main" id="{C95EE4F8-417A-03E7-F08D-C02E449776F3}"/>
              </a:ext>
            </a:extLst>
          </p:cNvPr>
          <p:cNvSpPr txBox="1"/>
          <p:nvPr/>
        </p:nvSpPr>
        <p:spPr>
          <a:xfrm>
            <a:off x="9177872" y="562255"/>
            <a:ext cx="2483199" cy="646331"/>
          </a:xfrm>
          <a:prstGeom prst="rect">
            <a:avLst/>
          </a:prstGeom>
          <a:noFill/>
        </p:spPr>
        <p:txBody>
          <a:bodyPr wrap="square" rtlCol="0">
            <a:spAutoFit/>
          </a:bodyPr>
          <a:lstStyle/>
          <a:p>
            <a:r>
              <a:rPr lang="en-US" dirty="0"/>
              <a:t>If user Click CHANGE STATUS button</a:t>
            </a:r>
            <a:endParaRPr lang="en-IN" dirty="0"/>
          </a:p>
        </p:txBody>
      </p:sp>
      <p:sp>
        <p:nvSpPr>
          <p:cNvPr id="23" name="TextBox 22">
            <a:extLst>
              <a:ext uri="{FF2B5EF4-FFF2-40B4-BE49-F238E27FC236}">
                <a16:creationId xmlns:a16="http://schemas.microsoft.com/office/drawing/2014/main" id="{B95D3F9A-75EA-0114-DE81-58754089B6FD}"/>
              </a:ext>
            </a:extLst>
          </p:cNvPr>
          <p:cNvSpPr txBox="1"/>
          <p:nvPr/>
        </p:nvSpPr>
        <p:spPr>
          <a:xfrm>
            <a:off x="9177872" y="4529797"/>
            <a:ext cx="2483199" cy="923330"/>
          </a:xfrm>
          <a:prstGeom prst="rect">
            <a:avLst/>
          </a:prstGeom>
          <a:noFill/>
        </p:spPr>
        <p:txBody>
          <a:bodyPr wrap="square" rtlCol="0">
            <a:spAutoFit/>
          </a:bodyPr>
          <a:lstStyle/>
          <a:p>
            <a:r>
              <a:rPr lang="en-US" dirty="0"/>
              <a:t>If user click on CLOSE COMPLAIN button, check next screen</a:t>
            </a:r>
            <a:endParaRPr lang="en-IN" dirty="0"/>
          </a:p>
        </p:txBody>
      </p:sp>
      <p:pic>
        <p:nvPicPr>
          <p:cNvPr id="30" name="Picture 29">
            <a:extLst>
              <a:ext uri="{FF2B5EF4-FFF2-40B4-BE49-F238E27FC236}">
                <a16:creationId xmlns:a16="http://schemas.microsoft.com/office/drawing/2014/main" id="{407DEB6F-6BDB-01EF-FCE0-97CCD01358E8}"/>
              </a:ext>
            </a:extLst>
          </p:cNvPr>
          <p:cNvPicPr>
            <a:picLocks noChangeAspect="1"/>
          </p:cNvPicPr>
          <p:nvPr/>
        </p:nvPicPr>
        <p:blipFill>
          <a:blip r:embed="rId5"/>
          <a:stretch>
            <a:fillRect/>
          </a:stretch>
        </p:blipFill>
        <p:spPr>
          <a:xfrm>
            <a:off x="367590" y="500341"/>
            <a:ext cx="2809875" cy="5438775"/>
          </a:xfrm>
          <a:prstGeom prst="rect">
            <a:avLst/>
          </a:prstGeom>
        </p:spPr>
      </p:pic>
    </p:spTree>
    <p:extLst>
      <p:ext uri="{BB962C8B-B14F-4D97-AF65-F5344CB8AC3E}">
        <p14:creationId xmlns:p14="http://schemas.microsoft.com/office/powerpoint/2010/main" val="1297704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2AE9B2-6D89-DD0B-A594-EC58182F8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811" y="112917"/>
            <a:ext cx="3040966" cy="7011115"/>
          </a:xfrm>
          <a:prstGeom prst="rect">
            <a:avLst/>
          </a:prstGeom>
        </p:spPr>
      </p:pic>
      <p:pic>
        <p:nvPicPr>
          <p:cNvPr id="9" name="Picture 8">
            <a:extLst>
              <a:ext uri="{FF2B5EF4-FFF2-40B4-BE49-F238E27FC236}">
                <a16:creationId xmlns:a16="http://schemas.microsoft.com/office/drawing/2014/main" id="{01DF45D2-EAAA-A77A-8E50-3AE571B8E7E5}"/>
              </a:ext>
            </a:extLst>
          </p:cNvPr>
          <p:cNvPicPr>
            <a:picLocks noChangeAspect="1"/>
          </p:cNvPicPr>
          <p:nvPr/>
        </p:nvPicPr>
        <p:blipFill>
          <a:blip r:embed="rId3"/>
          <a:stretch>
            <a:fillRect/>
          </a:stretch>
        </p:blipFill>
        <p:spPr>
          <a:xfrm>
            <a:off x="1080356" y="618099"/>
            <a:ext cx="2809875" cy="6000750"/>
          </a:xfrm>
          <a:prstGeom prst="rect">
            <a:avLst/>
          </a:prstGeom>
        </p:spPr>
      </p:pic>
    </p:spTree>
    <p:extLst>
      <p:ext uri="{BB962C8B-B14F-4D97-AF65-F5344CB8AC3E}">
        <p14:creationId xmlns:p14="http://schemas.microsoft.com/office/powerpoint/2010/main" val="202634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27428"/>
            <a:ext cx="2743200" cy="6324599"/>
          </a:xfrm>
          <a:prstGeom prst="rect">
            <a:avLst/>
          </a:prstGeom>
        </p:spPr>
      </p:pic>
      <p:sp>
        <p:nvSpPr>
          <p:cNvPr id="23" name="object 3"/>
          <p:cNvSpPr txBox="1">
            <a:spLocks/>
          </p:cNvSpPr>
          <p:nvPr/>
        </p:nvSpPr>
        <p:spPr>
          <a:xfrm>
            <a:off x="373152" y="425931"/>
            <a:ext cx="4198848" cy="2352567"/>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tabLst>
                <a:tab pos="3580765" algn="l"/>
              </a:tabLst>
            </a:pPr>
            <a:r>
              <a:rPr lang="en-IN" b="1" dirty="0">
                <a:solidFill>
                  <a:schemeClr val="bg1"/>
                </a:solidFill>
              </a:rPr>
              <a:t>Admin</a:t>
            </a:r>
            <a:br>
              <a:rPr lang="en-IN" b="1" dirty="0">
                <a:solidFill>
                  <a:schemeClr val="bg1"/>
                </a:solidFill>
              </a:rPr>
            </a:br>
            <a:r>
              <a:rPr lang="en-IN" sz="3200" b="1" dirty="0">
                <a:solidFill>
                  <a:schemeClr val="bg1"/>
                </a:solidFill>
              </a:rPr>
              <a:t>Notifications &amp; Reports</a:t>
            </a:r>
            <a:br>
              <a:rPr lang="en-IN" b="1" dirty="0">
                <a:solidFill>
                  <a:schemeClr val="bg1"/>
                </a:solidFill>
              </a:rPr>
            </a:br>
            <a:endParaRPr lang="en-IN" b="1" spc="-10" dirty="0">
              <a:solidFill>
                <a:schemeClr val="bg1"/>
              </a:solidFill>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178360"/>
            <a:ext cx="2743200" cy="6324599"/>
          </a:xfrm>
          <a:prstGeom prst="rect">
            <a:avLst/>
          </a:prstGeom>
        </p:spPr>
      </p:pic>
      <p:sp>
        <p:nvSpPr>
          <p:cNvPr id="25" name="object 3"/>
          <p:cNvSpPr txBox="1">
            <a:spLocks/>
          </p:cNvSpPr>
          <p:nvPr/>
        </p:nvSpPr>
        <p:spPr>
          <a:xfrm>
            <a:off x="5181600" y="6502959"/>
            <a:ext cx="208619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WHATSAPP</a:t>
            </a:r>
            <a:endParaRPr lang="en-US" sz="2000" b="1" kern="0" spc="-10" dirty="0"/>
          </a:p>
        </p:txBody>
      </p:sp>
      <p:sp>
        <p:nvSpPr>
          <p:cNvPr id="26" name="object 3"/>
          <p:cNvSpPr txBox="1">
            <a:spLocks/>
          </p:cNvSpPr>
          <p:nvPr/>
        </p:nvSpPr>
        <p:spPr>
          <a:xfrm>
            <a:off x="8534400" y="6502958"/>
            <a:ext cx="246719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ETERNITY APP</a:t>
            </a:r>
            <a:endParaRPr lang="en-US" sz="2000" b="1" kern="0" spc="-10"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3152" y="533400"/>
            <a:ext cx="2550495" cy="5667768"/>
          </a:xfrm>
          <a:prstGeom prst="rect">
            <a:avLst/>
          </a:prstGeom>
        </p:spPr>
      </p:pic>
      <p:cxnSp>
        <p:nvCxnSpPr>
          <p:cNvPr id="28" name="Straight Arrow Connector 27"/>
          <p:cNvCxnSpPr/>
          <p:nvPr/>
        </p:nvCxnSpPr>
        <p:spPr>
          <a:xfrm flipV="1">
            <a:off x="5638800" y="2057400"/>
            <a:ext cx="2514600" cy="30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8353" y="506775"/>
            <a:ext cx="2550495" cy="5667768"/>
          </a:xfrm>
          <a:prstGeom prst="rect">
            <a:avLst/>
          </a:prstGeom>
        </p:spPr>
      </p:pic>
      <p:sp>
        <p:nvSpPr>
          <p:cNvPr id="30" name="object 4"/>
          <p:cNvSpPr txBox="1"/>
          <p:nvPr/>
        </p:nvSpPr>
        <p:spPr>
          <a:xfrm>
            <a:off x="280482" y="3042395"/>
            <a:ext cx="3740016" cy="3460563"/>
          </a:xfrm>
          <a:prstGeom prst="rect">
            <a:avLst/>
          </a:prstGeom>
        </p:spPr>
        <p:txBody>
          <a:bodyPr vert="horz" wrap="square" lIns="0" tIns="13335" rIns="0" bIns="0" rtlCol="0">
            <a:spAutoFit/>
          </a:bodyPr>
          <a:lstStyle/>
          <a:p>
            <a:pPr marL="12700">
              <a:spcBef>
                <a:spcPts val="105"/>
              </a:spcBef>
              <a:tabLst>
                <a:tab pos="355600" algn="l"/>
              </a:tabLst>
            </a:pPr>
            <a:r>
              <a:rPr lang="en-US" sz="3200" spc="-5" dirty="0">
                <a:solidFill>
                  <a:srgbClr val="FFFFFF"/>
                </a:solidFill>
                <a:cs typeface="Calibri"/>
              </a:rPr>
              <a:t>The system will send daily WhatsApp notifications to the admin, who can view the detailed report on their mobile via a provided link.</a:t>
            </a:r>
          </a:p>
        </p:txBody>
      </p:sp>
      <p:cxnSp>
        <p:nvCxnSpPr>
          <p:cNvPr id="31" name="Straight Arrow Connector 30"/>
          <p:cNvCxnSpPr/>
          <p:nvPr/>
        </p:nvCxnSpPr>
        <p:spPr>
          <a:xfrm flipV="1">
            <a:off x="2286000" y="2514601"/>
            <a:ext cx="2466424" cy="527794"/>
          </a:xfrm>
          <a:prstGeom prst="straightConnector1">
            <a:avLst/>
          </a:prstGeom>
          <a:ln>
            <a:solidFill>
              <a:schemeClr val="bg1"/>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13474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bject 3"/>
          <p:cNvSpPr txBox="1">
            <a:spLocks noGrp="1"/>
          </p:cNvSpPr>
          <p:nvPr>
            <p:ph type="title"/>
          </p:nvPr>
        </p:nvSpPr>
        <p:spPr>
          <a:xfrm>
            <a:off x="369914" y="279397"/>
            <a:ext cx="4198848" cy="1183016"/>
          </a:xfrm>
          <a:prstGeom prst="rect">
            <a:avLst/>
          </a:prstGeom>
        </p:spPr>
        <p:txBody>
          <a:bodyPr vert="horz" wrap="square" lIns="0" tIns="13335" rIns="0" bIns="0" rtlCol="0">
            <a:spAutoFit/>
          </a:bodyPr>
          <a:lstStyle/>
          <a:p>
            <a:pPr marL="12700">
              <a:lnSpc>
                <a:spcPct val="100000"/>
              </a:lnSpc>
              <a:spcBef>
                <a:spcPts val="105"/>
              </a:spcBef>
              <a:tabLst>
                <a:tab pos="3580765" algn="l"/>
              </a:tabLst>
            </a:pPr>
            <a:r>
              <a:rPr lang="en-IN" b="1" dirty="0">
                <a:solidFill>
                  <a:schemeClr val="bg1"/>
                </a:solidFill>
              </a:rPr>
              <a:t>Admin</a:t>
            </a:r>
            <a:br>
              <a:rPr lang="en-IN" b="1" dirty="0">
                <a:solidFill>
                  <a:schemeClr val="bg1"/>
                </a:solidFill>
              </a:rPr>
            </a:br>
            <a:r>
              <a:rPr lang="en-IN" sz="3200" b="1" dirty="0">
                <a:solidFill>
                  <a:schemeClr val="bg1"/>
                </a:solidFill>
              </a:rPr>
              <a:t>Notifications &amp; Reports</a:t>
            </a:r>
            <a:endParaRPr b="1" spc="-1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178360"/>
            <a:ext cx="2743200" cy="6324599"/>
          </a:xfrm>
          <a:prstGeom prst="rect">
            <a:avLst/>
          </a:prstGeom>
        </p:spPr>
      </p:pic>
      <p:sp>
        <p:nvSpPr>
          <p:cNvPr id="11" name="object 3"/>
          <p:cNvSpPr txBox="1">
            <a:spLocks/>
          </p:cNvSpPr>
          <p:nvPr/>
        </p:nvSpPr>
        <p:spPr>
          <a:xfrm>
            <a:off x="8534400" y="6502958"/>
            <a:ext cx="246719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ETERNITY APP</a:t>
            </a:r>
            <a:endParaRPr lang="en-US" sz="2000" b="1" kern="0" spc="-1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8353" y="506775"/>
            <a:ext cx="2550495" cy="5667768"/>
          </a:xfrm>
          <a:prstGeom prst="rect">
            <a:avLst/>
          </a:prstGeom>
        </p:spPr>
      </p:pic>
      <p:sp>
        <p:nvSpPr>
          <p:cNvPr id="15" name="object 4"/>
          <p:cNvSpPr txBox="1"/>
          <p:nvPr/>
        </p:nvSpPr>
        <p:spPr>
          <a:xfrm>
            <a:off x="369914" y="2147357"/>
            <a:ext cx="6239334" cy="2993768"/>
          </a:xfrm>
          <a:prstGeom prst="rect">
            <a:avLst/>
          </a:prstGeom>
        </p:spPr>
        <p:txBody>
          <a:bodyPr vert="horz" wrap="square" lIns="0" tIns="13335" rIns="0" bIns="0" rtlCol="0">
            <a:spAutoFit/>
          </a:bodyPr>
          <a:lstStyle/>
          <a:p>
            <a:pPr marL="12700">
              <a:spcBef>
                <a:spcPts val="105"/>
              </a:spcBef>
              <a:tabLst>
                <a:tab pos="355600" algn="l"/>
              </a:tabLst>
            </a:pPr>
            <a:r>
              <a:rPr lang="en-US" sz="3200" b="1" spc="-5" dirty="0">
                <a:solidFill>
                  <a:srgbClr val="FFFFFF"/>
                </a:solidFill>
                <a:cs typeface="Calibri"/>
              </a:rPr>
              <a:t>CUSTOMER WISE REPORT</a:t>
            </a:r>
          </a:p>
          <a:p>
            <a:pPr marL="12700">
              <a:spcBef>
                <a:spcPts val="105"/>
              </a:spcBef>
              <a:tabLst>
                <a:tab pos="355600" algn="l"/>
              </a:tabLst>
            </a:pPr>
            <a:endParaRPr lang="en-US" sz="3200" b="1" spc="-5" dirty="0">
              <a:solidFill>
                <a:srgbClr val="FFFFFF"/>
              </a:solidFill>
              <a:cs typeface="Calibri"/>
            </a:endParaRPr>
          </a:p>
          <a:p>
            <a:pPr marL="12700">
              <a:spcBef>
                <a:spcPts val="105"/>
              </a:spcBef>
              <a:tabLst>
                <a:tab pos="355600" algn="l"/>
              </a:tabLst>
            </a:pPr>
            <a:r>
              <a:rPr lang="en-US" sz="3200" spc="-5" dirty="0">
                <a:solidFill>
                  <a:srgbClr val="FFFFFF"/>
                </a:solidFill>
                <a:cs typeface="Calibri"/>
              </a:rPr>
              <a:t>Start Date, End Date, Complaint number., Dealer wise, Product, Engineer, Complaint Status, Type of Complain, State, City</a:t>
            </a:r>
          </a:p>
        </p:txBody>
      </p:sp>
      <p:cxnSp>
        <p:nvCxnSpPr>
          <p:cNvPr id="18" name="Straight Arrow Connector 17"/>
          <p:cNvCxnSpPr/>
          <p:nvPr/>
        </p:nvCxnSpPr>
        <p:spPr>
          <a:xfrm>
            <a:off x="6477000" y="3657600"/>
            <a:ext cx="1808648" cy="962676"/>
          </a:xfrm>
          <a:prstGeom prst="straightConnector1">
            <a:avLst/>
          </a:prstGeom>
          <a:ln>
            <a:solidFill>
              <a:schemeClr val="bg1"/>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86716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bject 3"/>
          <p:cNvSpPr txBox="1">
            <a:spLocks noGrp="1"/>
          </p:cNvSpPr>
          <p:nvPr>
            <p:ph type="title"/>
          </p:nvPr>
        </p:nvSpPr>
        <p:spPr>
          <a:xfrm>
            <a:off x="369914" y="344711"/>
            <a:ext cx="4198848" cy="1183016"/>
          </a:xfrm>
          <a:prstGeom prst="rect">
            <a:avLst/>
          </a:prstGeom>
        </p:spPr>
        <p:txBody>
          <a:bodyPr vert="horz" wrap="square" lIns="0" tIns="13335" rIns="0" bIns="0" rtlCol="0">
            <a:spAutoFit/>
          </a:bodyPr>
          <a:lstStyle/>
          <a:p>
            <a:pPr marL="12700">
              <a:lnSpc>
                <a:spcPct val="100000"/>
              </a:lnSpc>
              <a:spcBef>
                <a:spcPts val="105"/>
              </a:spcBef>
              <a:tabLst>
                <a:tab pos="3580765" algn="l"/>
              </a:tabLst>
            </a:pPr>
            <a:r>
              <a:rPr lang="en-IN" b="1" dirty="0">
                <a:solidFill>
                  <a:schemeClr val="bg1"/>
                </a:solidFill>
              </a:rPr>
              <a:t>Admin</a:t>
            </a:r>
            <a:br>
              <a:rPr lang="en-IN" b="1" dirty="0">
                <a:solidFill>
                  <a:schemeClr val="bg1"/>
                </a:solidFill>
              </a:rPr>
            </a:br>
            <a:r>
              <a:rPr lang="en-IN" sz="3200" b="1" dirty="0">
                <a:solidFill>
                  <a:schemeClr val="bg1"/>
                </a:solidFill>
              </a:rPr>
              <a:t>Notifications &amp; Reports</a:t>
            </a:r>
            <a:endParaRPr b="1" spc="-10" dirty="0">
              <a:solidFill>
                <a:schemeClr val="bg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178360"/>
            <a:ext cx="2743200" cy="6324599"/>
          </a:xfrm>
          <a:prstGeom prst="rect">
            <a:avLst/>
          </a:prstGeom>
        </p:spPr>
      </p:pic>
      <p:sp>
        <p:nvSpPr>
          <p:cNvPr id="11" name="object 3"/>
          <p:cNvSpPr txBox="1">
            <a:spLocks/>
          </p:cNvSpPr>
          <p:nvPr/>
        </p:nvSpPr>
        <p:spPr>
          <a:xfrm>
            <a:off x="8534400" y="6502958"/>
            <a:ext cx="2467190" cy="321242"/>
          </a:xfrm>
          <a:prstGeom prst="rect">
            <a:avLst/>
          </a:prstGeom>
        </p:spPr>
        <p:txBody>
          <a:bodyPr vert="horz" wrap="square" lIns="0" tIns="13335" rIns="0" bIns="0" rtlCol="0">
            <a:spAutoFit/>
          </a:bodyPr>
          <a:lstStyle>
            <a:lvl1pPr>
              <a:defRPr sz="5000" b="0" i="0">
                <a:solidFill>
                  <a:schemeClr val="bg1"/>
                </a:solidFill>
                <a:latin typeface="Calibri"/>
                <a:ea typeface="+mj-ea"/>
                <a:cs typeface="Calibri"/>
              </a:defRPr>
            </a:lvl1pPr>
          </a:lstStyle>
          <a:p>
            <a:pPr marL="12700" algn="ctr">
              <a:spcBef>
                <a:spcPts val="105"/>
              </a:spcBef>
              <a:tabLst>
                <a:tab pos="3580765" algn="l"/>
              </a:tabLst>
            </a:pPr>
            <a:r>
              <a:rPr lang="en-US" sz="2000" b="1" kern="0" dirty="0"/>
              <a:t>ETERNITY APP</a:t>
            </a:r>
            <a:endParaRPr lang="en-US" sz="2000" b="1" kern="0" spc="-1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8353" y="506775"/>
            <a:ext cx="2550495" cy="5667768"/>
          </a:xfrm>
          <a:prstGeom prst="rect">
            <a:avLst/>
          </a:prstGeom>
        </p:spPr>
      </p:pic>
      <p:sp>
        <p:nvSpPr>
          <p:cNvPr id="15" name="object 4"/>
          <p:cNvSpPr txBox="1"/>
          <p:nvPr/>
        </p:nvSpPr>
        <p:spPr>
          <a:xfrm>
            <a:off x="369914" y="2147357"/>
            <a:ext cx="6239334" cy="2501326"/>
          </a:xfrm>
          <a:prstGeom prst="rect">
            <a:avLst/>
          </a:prstGeom>
        </p:spPr>
        <p:txBody>
          <a:bodyPr vert="horz" wrap="square" lIns="0" tIns="13335" rIns="0" bIns="0" rtlCol="0">
            <a:spAutoFit/>
          </a:bodyPr>
          <a:lstStyle/>
          <a:p>
            <a:pPr marL="12700">
              <a:spcBef>
                <a:spcPts val="105"/>
              </a:spcBef>
              <a:tabLst>
                <a:tab pos="355600" algn="l"/>
              </a:tabLst>
            </a:pPr>
            <a:r>
              <a:rPr lang="en-US" sz="3200" b="1" spc="-5" dirty="0">
                <a:solidFill>
                  <a:srgbClr val="FFFFFF"/>
                </a:solidFill>
                <a:cs typeface="Calibri"/>
              </a:rPr>
              <a:t>PLANT WISE REPORT</a:t>
            </a:r>
          </a:p>
          <a:p>
            <a:pPr marL="12700">
              <a:spcBef>
                <a:spcPts val="105"/>
              </a:spcBef>
              <a:tabLst>
                <a:tab pos="355600" algn="l"/>
              </a:tabLst>
            </a:pPr>
            <a:endParaRPr lang="en-US" sz="3200" b="1" spc="-5" dirty="0">
              <a:solidFill>
                <a:srgbClr val="FFFFFF"/>
              </a:solidFill>
              <a:cs typeface="Calibri"/>
            </a:endParaRPr>
          </a:p>
          <a:p>
            <a:pPr marL="12700">
              <a:spcBef>
                <a:spcPts val="105"/>
              </a:spcBef>
              <a:tabLst>
                <a:tab pos="355600" algn="l"/>
              </a:tabLst>
            </a:pPr>
            <a:r>
              <a:rPr lang="en-US" sz="3200" spc="-5" dirty="0">
                <a:solidFill>
                  <a:srgbClr val="FFFFFF"/>
                </a:solidFill>
                <a:cs typeface="Calibri"/>
              </a:rPr>
              <a:t>Complaint type, Customer Message,  Complaint number, Product UID, Complain Status</a:t>
            </a:r>
          </a:p>
        </p:txBody>
      </p:sp>
      <p:cxnSp>
        <p:nvCxnSpPr>
          <p:cNvPr id="18" name="Straight Arrow Connector 17"/>
          <p:cNvCxnSpPr/>
          <p:nvPr/>
        </p:nvCxnSpPr>
        <p:spPr>
          <a:xfrm>
            <a:off x="6573352" y="4114800"/>
            <a:ext cx="1808648" cy="962676"/>
          </a:xfrm>
          <a:prstGeom prst="straightConnector1">
            <a:avLst/>
          </a:prstGeom>
          <a:ln>
            <a:solidFill>
              <a:schemeClr val="bg1"/>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85717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bject 4"/>
          <p:cNvSpPr txBox="1"/>
          <p:nvPr/>
        </p:nvSpPr>
        <p:spPr>
          <a:xfrm>
            <a:off x="3331029" y="2527046"/>
            <a:ext cx="5881101" cy="1048364"/>
          </a:xfrm>
          <a:prstGeom prst="rect">
            <a:avLst/>
          </a:prstGeom>
        </p:spPr>
        <p:txBody>
          <a:bodyPr vert="horz" wrap="square" lIns="0" tIns="13335" rIns="0" bIns="0" rtlCol="0">
            <a:spAutoFit/>
          </a:bodyPr>
          <a:lstStyle/>
          <a:p>
            <a:pPr marL="12700" algn="ctr">
              <a:lnSpc>
                <a:spcPct val="150000"/>
              </a:lnSpc>
              <a:spcBef>
                <a:spcPts val="105"/>
              </a:spcBef>
              <a:tabLst>
                <a:tab pos="355600" algn="l"/>
              </a:tabLst>
            </a:pPr>
            <a:r>
              <a:rPr lang="en-US" sz="5000" spc="-5" dirty="0">
                <a:solidFill>
                  <a:srgbClr val="FFFFFF"/>
                </a:solidFill>
                <a:cs typeface="Calibri"/>
              </a:rPr>
              <a:t>Thank You!</a:t>
            </a:r>
          </a:p>
        </p:txBody>
      </p:sp>
    </p:spTree>
    <p:extLst>
      <p:ext uri="{BB962C8B-B14F-4D97-AF65-F5344CB8AC3E}">
        <p14:creationId xmlns:p14="http://schemas.microsoft.com/office/powerpoint/2010/main" val="286181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1029" y="4676503"/>
            <a:ext cx="300446"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bject 3"/>
          <p:cNvSpPr txBox="1">
            <a:spLocks/>
          </p:cNvSpPr>
          <p:nvPr/>
        </p:nvSpPr>
        <p:spPr>
          <a:xfrm>
            <a:off x="429252" y="390762"/>
            <a:ext cx="10785250" cy="690574"/>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tabLst>
                <a:tab pos="3580765" algn="l"/>
              </a:tabLst>
            </a:pPr>
            <a:r>
              <a:rPr lang="en-US" sz="4400" b="1" dirty="0">
                <a:solidFill>
                  <a:schemeClr val="bg1"/>
                </a:solidFill>
              </a:rPr>
              <a:t>THE PROJECT HIERARCHY.</a:t>
            </a:r>
            <a:endParaRPr lang="en-IN" sz="4400" b="1" dirty="0">
              <a:solidFill>
                <a:schemeClr val="bg1"/>
              </a:solidFill>
            </a:endParaRPr>
          </a:p>
        </p:txBody>
      </p:sp>
      <p:sp>
        <p:nvSpPr>
          <p:cNvPr id="9" name="object 4"/>
          <p:cNvSpPr txBox="1"/>
          <p:nvPr/>
        </p:nvSpPr>
        <p:spPr>
          <a:xfrm>
            <a:off x="1463" y="2853246"/>
            <a:ext cx="11640828" cy="2116605"/>
          </a:xfrm>
          <a:prstGeom prst="rect">
            <a:avLst/>
          </a:prstGeom>
          <a:noFill/>
          <a:ln>
            <a:noFill/>
          </a:ln>
        </p:spPr>
        <p:txBody>
          <a:bodyPr vert="horz" wrap="square" lIns="0" tIns="13335" rIns="0" bIns="0" rtlCol="0">
            <a:spAutoFit/>
          </a:bodyPr>
          <a:lstStyle/>
          <a:p>
            <a:pPr marL="469900" lvl="1">
              <a:lnSpc>
                <a:spcPct val="150000"/>
              </a:lnSpc>
              <a:spcBef>
                <a:spcPts val="105"/>
              </a:spcBef>
              <a:tabLst>
                <a:tab pos="355600" algn="l"/>
              </a:tabLst>
            </a:pPr>
            <a:r>
              <a:rPr lang="en-US" sz="3000" b="1" spc="-5" dirty="0">
                <a:solidFill>
                  <a:schemeClr val="accent4"/>
                </a:solidFill>
                <a:cs typeface="Calibri"/>
              </a:rPr>
              <a:t>Showroom Executives:</a:t>
            </a:r>
            <a:r>
              <a:rPr lang="en-US" sz="3000" b="1" spc="-5" dirty="0">
                <a:solidFill>
                  <a:srgbClr val="FFFFFF"/>
                </a:solidFill>
                <a:cs typeface="Calibri"/>
              </a:rPr>
              <a:t> </a:t>
            </a:r>
            <a:r>
              <a:rPr lang="en-US" sz="3000" spc="-5" dirty="0">
                <a:solidFill>
                  <a:srgbClr val="FFFFFF"/>
                </a:solidFill>
                <a:cs typeface="Calibri"/>
              </a:rPr>
              <a:t>Ms. Fatima</a:t>
            </a:r>
          </a:p>
          <a:p>
            <a:pPr marL="469900" lvl="1">
              <a:lnSpc>
                <a:spcPct val="150000"/>
              </a:lnSpc>
              <a:spcBef>
                <a:spcPts val="105"/>
              </a:spcBef>
              <a:tabLst>
                <a:tab pos="355600" algn="l"/>
              </a:tabLst>
            </a:pPr>
            <a:r>
              <a:rPr lang="en-US" sz="3000" b="1" spc="-5" dirty="0">
                <a:solidFill>
                  <a:schemeClr val="accent4"/>
                </a:solidFill>
                <a:cs typeface="Calibri"/>
              </a:rPr>
              <a:t>Sales Team: </a:t>
            </a:r>
            <a:r>
              <a:rPr lang="en-US" sz="3000" spc="-5" dirty="0">
                <a:solidFill>
                  <a:srgbClr val="FFFFFF"/>
                </a:solidFill>
                <a:cs typeface="Calibri"/>
              </a:rPr>
              <a:t>Mr. Chirag, Ms. Nidhi, Mr. Rajesh, Ms. </a:t>
            </a:r>
            <a:r>
              <a:rPr lang="en-US" sz="3000" spc="-5" dirty="0" err="1">
                <a:solidFill>
                  <a:srgbClr val="FFFFFF"/>
                </a:solidFill>
                <a:cs typeface="Calibri"/>
              </a:rPr>
              <a:t>Mamta</a:t>
            </a:r>
            <a:endParaRPr lang="en-US" sz="3000" spc="-5" dirty="0">
              <a:solidFill>
                <a:srgbClr val="FFFFFF"/>
              </a:solidFill>
              <a:cs typeface="Calibri"/>
            </a:endParaRPr>
          </a:p>
          <a:p>
            <a:pPr marL="469900" lvl="1">
              <a:lnSpc>
                <a:spcPct val="150000"/>
              </a:lnSpc>
              <a:spcBef>
                <a:spcPts val="105"/>
              </a:spcBef>
              <a:tabLst>
                <a:tab pos="355600" algn="l"/>
              </a:tabLst>
            </a:pPr>
            <a:r>
              <a:rPr lang="en-US" sz="3000" b="1" spc="-5" dirty="0">
                <a:solidFill>
                  <a:schemeClr val="accent4"/>
                </a:solidFill>
                <a:cs typeface="Calibri"/>
              </a:rPr>
              <a:t>Team Leader: </a:t>
            </a:r>
            <a:r>
              <a:rPr lang="en-US" sz="3000" spc="-5" dirty="0">
                <a:solidFill>
                  <a:srgbClr val="FFFFFF"/>
                </a:solidFill>
                <a:cs typeface="Calibri"/>
              </a:rPr>
              <a:t>Mr. Amit Jain</a:t>
            </a:r>
          </a:p>
        </p:txBody>
      </p:sp>
      <p:sp>
        <p:nvSpPr>
          <p:cNvPr id="10" name="object 3"/>
          <p:cNvSpPr txBox="1">
            <a:spLocks/>
          </p:cNvSpPr>
          <p:nvPr/>
        </p:nvSpPr>
        <p:spPr>
          <a:xfrm>
            <a:off x="429252" y="1956900"/>
            <a:ext cx="10785250" cy="552074"/>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tabLst>
                <a:tab pos="3580765" algn="l"/>
              </a:tabLst>
            </a:pPr>
            <a:r>
              <a:rPr lang="en-US" sz="3500" b="1" dirty="0">
                <a:solidFill>
                  <a:schemeClr val="bg1"/>
                </a:solidFill>
              </a:rPr>
              <a:t>Here's an example for Mumbai as a reference.</a:t>
            </a:r>
            <a:endParaRPr lang="en-IN" sz="3500" b="1" dirty="0">
              <a:solidFill>
                <a:schemeClr val="bg1"/>
              </a:solidFill>
            </a:endParaRPr>
          </a:p>
        </p:txBody>
      </p:sp>
    </p:spTree>
    <p:extLst>
      <p:ext uri="{BB962C8B-B14F-4D97-AF65-F5344CB8AC3E}">
        <p14:creationId xmlns:p14="http://schemas.microsoft.com/office/powerpoint/2010/main" val="358373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p:cNvSpPr>
            <a:spLocks noGrp="1"/>
          </p:cNvSpPr>
          <p:nvPr>
            <p:ph type="subTitle" idx="1"/>
          </p:nvPr>
        </p:nvSpPr>
        <p:spPr>
          <a:xfrm>
            <a:off x="7618162" y="777239"/>
            <a:ext cx="4145277" cy="5303521"/>
          </a:xfrm>
        </p:spPr>
        <p:txBody>
          <a:bodyPr>
            <a:noAutofit/>
          </a:bodyPr>
          <a:lstStyle/>
          <a:p>
            <a:r>
              <a:rPr lang="en-US" sz="3000" dirty="0">
                <a:solidFill>
                  <a:schemeClr val="bg1"/>
                </a:solidFill>
              </a:rPr>
              <a:t>Let’s assume </a:t>
            </a:r>
          </a:p>
          <a:p>
            <a:r>
              <a:rPr lang="en-US" sz="3000" dirty="0">
                <a:solidFill>
                  <a:schemeClr val="bg1"/>
                </a:solidFill>
              </a:rPr>
              <a:t>Ms. Fatima is a showroom executive of our Mumbai Showroom.</a:t>
            </a:r>
          </a:p>
          <a:p>
            <a:endParaRPr lang="en-US" sz="3000" dirty="0">
              <a:solidFill>
                <a:schemeClr val="bg1"/>
              </a:solidFill>
            </a:endParaRPr>
          </a:p>
          <a:p>
            <a:endParaRPr lang="en-US" sz="3000" dirty="0">
              <a:solidFill>
                <a:schemeClr val="bg1"/>
              </a:solidFill>
            </a:endParaRPr>
          </a:p>
          <a:p>
            <a:r>
              <a:rPr lang="en-US" sz="3000" dirty="0">
                <a:solidFill>
                  <a:schemeClr val="bg1"/>
                </a:solidFill>
              </a:rPr>
              <a:t>She will log into the app with her registered mobile number and verify it with an OTP.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82" y="0"/>
            <a:ext cx="6979920" cy="6858000"/>
          </a:xfrm>
          <a:prstGeom prst="rect">
            <a:avLst/>
          </a:prstGeom>
        </p:spPr>
      </p:pic>
      <p:sp>
        <p:nvSpPr>
          <p:cNvPr id="3" name="TextBox 2"/>
          <p:cNvSpPr txBox="1"/>
          <p:nvPr/>
        </p:nvSpPr>
        <p:spPr>
          <a:xfrm>
            <a:off x="4885509" y="2032602"/>
            <a:ext cx="1083566" cy="369332"/>
          </a:xfrm>
          <a:prstGeom prst="rect">
            <a:avLst/>
          </a:prstGeom>
          <a:noFill/>
        </p:spPr>
        <p:txBody>
          <a:bodyPr wrap="none" rtlCol="0">
            <a:spAutoFit/>
          </a:bodyPr>
          <a:lstStyle/>
          <a:p>
            <a:r>
              <a:rPr lang="en-US" dirty="0">
                <a:solidFill>
                  <a:schemeClr val="bg1"/>
                </a:solidFill>
              </a:rPr>
              <a:t>Hi </a:t>
            </a:r>
            <a:r>
              <a:rPr lang="en-US" b="1" dirty="0">
                <a:solidFill>
                  <a:schemeClr val="bg1"/>
                </a:solidFill>
              </a:rPr>
              <a:t>Fatima</a:t>
            </a:r>
          </a:p>
        </p:txBody>
      </p:sp>
    </p:spTree>
    <p:extLst>
      <p:ext uri="{BB962C8B-B14F-4D97-AF65-F5344CB8AC3E}">
        <p14:creationId xmlns:p14="http://schemas.microsoft.com/office/powerpoint/2010/main" val="3220841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2" y="190500"/>
            <a:ext cx="3238500" cy="6477000"/>
          </a:xfrm>
          <a:prstGeom prst="rect">
            <a:avLst/>
          </a:prstGeom>
        </p:spPr>
      </p:pic>
      <p:sp>
        <p:nvSpPr>
          <p:cNvPr id="6" name="Subtitle 2"/>
          <p:cNvSpPr txBox="1">
            <a:spLocks/>
          </p:cNvSpPr>
          <p:nvPr/>
        </p:nvSpPr>
        <p:spPr>
          <a:xfrm>
            <a:off x="4098471" y="568098"/>
            <a:ext cx="7634152" cy="5883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chemeClr val="bg1"/>
                </a:solidFill>
              </a:rPr>
              <a:t>What we offer to Ms. Fatima.</a:t>
            </a:r>
          </a:p>
          <a:p>
            <a:pPr marL="342900" indent="-342900" algn="l">
              <a:lnSpc>
                <a:spcPct val="150000"/>
              </a:lnSpc>
              <a:buFont typeface="Arial" panose="020B0604020202020204" pitchFamily="34" charset="0"/>
              <a:buChar char="•"/>
            </a:pPr>
            <a:r>
              <a:rPr lang="en-US" sz="2000" b="1" dirty="0">
                <a:solidFill>
                  <a:srgbClr val="FFC000"/>
                </a:solidFill>
              </a:rPr>
              <a:t>Add Sale: </a:t>
            </a:r>
            <a:r>
              <a:rPr lang="en-US" sz="2000" dirty="0">
                <a:solidFill>
                  <a:schemeClr val="bg1"/>
                </a:solidFill>
              </a:rPr>
              <a:t>This means adding a new customer visiting the showroom.</a:t>
            </a:r>
          </a:p>
          <a:p>
            <a:pPr marL="342900" indent="-342900" algn="l">
              <a:lnSpc>
                <a:spcPct val="150000"/>
              </a:lnSpc>
              <a:buFont typeface="Arial" panose="020B0604020202020204" pitchFamily="34" charset="0"/>
              <a:buChar char="•"/>
            </a:pPr>
            <a:r>
              <a:rPr lang="en-US" sz="2000" b="1" dirty="0">
                <a:solidFill>
                  <a:srgbClr val="FFC000"/>
                </a:solidFill>
              </a:rPr>
              <a:t>Sales History: </a:t>
            </a:r>
            <a:r>
              <a:rPr lang="en-US" sz="2000" dirty="0">
                <a:solidFill>
                  <a:schemeClr val="bg1"/>
                </a:solidFill>
              </a:rPr>
              <a:t>To view all previous visits of the customers attended by her.</a:t>
            </a:r>
          </a:p>
          <a:p>
            <a:pPr marL="342900" indent="-342900" algn="l">
              <a:lnSpc>
                <a:spcPct val="150000"/>
              </a:lnSpc>
              <a:buFont typeface="Arial" panose="020B0604020202020204" pitchFamily="34" charset="0"/>
              <a:buChar char="•"/>
            </a:pPr>
            <a:r>
              <a:rPr lang="en-US" sz="2000" b="1" dirty="0">
                <a:solidFill>
                  <a:srgbClr val="FFC000"/>
                </a:solidFill>
              </a:rPr>
              <a:t>Refer to a Mate:</a:t>
            </a:r>
            <a:r>
              <a:rPr lang="en-US" sz="2000" dirty="0">
                <a:solidFill>
                  <a:srgbClr val="FFC000"/>
                </a:solidFill>
              </a:rPr>
              <a:t> </a:t>
            </a:r>
            <a:r>
              <a:rPr lang="en-US" sz="2000" dirty="0">
                <a:solidFill>
                  <a:schemeClr val="bg1"/>
                </a:solidFill>
              </a:rPr>
              <a:t>If she is absent, she can refer an existing customer to a colleague.</a:t>
            </a:r>
          </a:p>
          <a:p>
            <a:pPr marL="342900" indent="-342900" algn="l">
              <a:lnSpc>
                <a:spcPct val="150000"/>
              </a:lnSpc>
              <a:buFont typeface="Arial" panose="020B0604020202020204" pitchFamily="34" charset="0"/>
              <a:buChar char="•"/>
            </a:pPr>
            <a:r>
              <a:rPr lang="en-US" sz="2000" b="1" dirty="0">
                <a:solidFill>
                  <a:srgbClr val="FFC000"/>
                </a:solidFill>
              </a:rPr>
              <a:t>Add Lead: </a:t>
            </a:r>
            <a:r>
              <a:rPr lang="en-US" sz="2000" dirty="0">
                <a:solidFill>
                  <a:schemeClr val="bg1"/>
                </a:solidFill>
              </a:rPr>
              <a:t>If a new customer calls the showroom, she can add their name in the app and instantly send complete showroom details via the Eternity WhatsApp account including Location and 360° view. </a:t>
            </a:r>
          </a:p>
          <a:p>
            <a:pPr marL="342900" indent="-342900" algn="l">
              <a:lnSpc>
                <a:spcPct val="150000"/>
              </a:lnSpc>
              <a:buFont typeface="Arial" panose="020B0604020202020204" pitchFamily="34" charset="0"/>
              <a:buChar char="•"/>
            </a:pPr>
            <a:r>
              <a:rPr lang="en-US" sz="2000" b="1" dirty="0">
                <a:solidFill>
                  <a:srgbClr val="FFC000"/>
                </a:solidFill>
              </a:rPr>
              <a:t>Web Inquiries:</a:t>
            </a:r>
            <a:r>
              <a:rPr lang="en-US" sz="2000" dirty="0">
                <a:solidFill>
                  <a:schemeClr val="bg1"/>
                </a:solidFill>
              </a:rPr>
              <a:t> She can view all inquiries from the website and social media of the customer according to their respective areas.</a:t>
            </a:r>
          </a:p>
        </p:txBody>
      </p:sp>
      <p:sp>
        <p:nvSpPr>
          <p:cNvPr id="7" name="Rectangle 6"/>
          <p:cNvSpPr/>
          <p:nvPr/>
        </p:nvSpPr>
        <p:spPr>
          <a:xfrm>
            <a:off x="1658983" y="3396343"/>
            <a:ext cx="1267097" cy="31350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75782" y="3396343"/>
            <a:ext cx="833498" cy="369332"/>
          </a:xfrm>
          <a:prstGeom prst="rect">
            <a:avLst/>
          </a:prstGeom>
          <a:noFill/>
        </p:spPr>
        <p:txBody>
          <a:bodyPr wrap="none" rtlCol="0">
            <a:spAutoFit/>
          </a:bodyPr>
          <a:lstStyle/>
          <a:p>
            <a:r>
              <a:rPr lang="en-US" b="1" dirty="0">
                <a:solidFill>
                  <a:schemeClr val="bg1"/>
                </a:solidFill>
              </a:rPr>
              <a:t>Fatima</a:t>
            </a:r>
          </a:p>
        </p:txBody>
      </p:sp>
      <p:sp>
        <p:nvSpPr>
          <p:cNvPr id="9" name="Rectangle 8"/>
          <p:cNvSpPr/>
          <p:nvPr/>
        </p:nvSpPr>
        <p:spPr>
          <a:xfrm>
            <a:off x="2312126" y="4336869"/>
            <a:ext cx="1371600" cy="43107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56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screen shot of a phone&#10;&#10;Description automatically generated">
            <a:extLst>
              <a:ext uri="{FF2B5EF4-FFF2-40B4-BE49-F238E27FC236}">
                <a16:creationId xmlns:a16="http://schemas.microsoft.com/office/drawing/2014/main" id="{6DB37E0F-1D4D-491E-8DFE-BC4ADC0C0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41" y="99059"/>
            <a:ext cx="3238500" cy="6477000"/>
          </a:xfrm>
          <a:prstGeom prst="rect">
            <a:avLst/>
          </a:prstGeom>
        </p:spPr>
      </p:pic>
      <p:sp>
        <p:nvSpPr>
          <p:cNvPr id="5" name="Rectangle 4"/>
          <p:cNvSpPr/>
          <p:nvPr/>
        </p:nvSpPr>
        <p:spPr>
          <a:xfrm>
            <a:off x="535575" y="2834639"/>
            <a:ext cx="1240971" cy="31350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472541" y="3148148"/>
            <a:ext cx="259619" cy="270374"/>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7075174" y="229689"/>
            <a:ext cx="4759236" cy="60535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2500" b="1" dirty="0">
                <a:solidFill>
                  <a:schemeClr val="bg1"/>
                </a:solidFill>
              </a:rPr>
              <a:t>Once Ms. Fatima enters the customer's mobile number, she will have the following options:</a:t>
            </a:r>
          </a:p>
          <a:p>
            <a:pPr algn="l">
              <a:lnSpc>
                <a:spcPct val="100000"/>
              </a:lnSpc>
              <a:spcBef>
                <a:spcPts val="0"/>
              </a:spcBef>
            </a:pPr>
            <a:endParaRPr lang="en-US" sz="1900" dirty="0">
              <a:solidFill>
                <a:schemeClr val="bg1"/>
              </a:solidFill>
            </a:endParaRPr>
          </a:p>
          <a:p>
            <a:pPr marL="342900" indent="-342900" algn="l">
              <a:lnSpc>
                <a:spcPct val="100000"/>
              </a:lnSpc>
              <a:spcBef>
                <a:spcPts val="0"/>
              </a:spcBef>
              <a:buFont typeface="Arial" panose="020B0604020202020204" pitchFamily="34" charset="0"/>
              <a:buChar char="•"/>
            </a:pPr>
            <a:r>
              <a:rPr lang="en-US" sz="1900" dirty="0">
                <a:solidFill>
                  <a:schemeClr val="bg1"/>
                </a:solidFill>
              </a:rPr>
              <a:t>View all visits of that customer, displayed in Screen 2.</a:t>
            </a:r>
          </a:p>
          <a:p>
            <a:pPr marL="342900" indent="-342900" algn="l">
              <a:lnSpc>
                <a:spcPct val="100000"/>
              </a:lnSpc>
              <a:spcBef>
                <a:spcPts val="0"/>
              </a:spcBef>
              <a:buFont typeface="Arial" panose="020B0604020202020204" pitchFamily="34" charset="0"/>
              <a:buChar char="•"/>
            </a:pPr>
            <a:endParaRPr lang="en-US" sz="1900" dirty="0">
              <a:solidFill>
                <a:schemeClr val="bg1"/>
              </a:solidFill>
            </a:endParaRPr>
          </a:p>
          <a:p>
            <a:pPr marL="342900" indent="-342900" algn="l">
              <a:lnSpc>
                <a:spcPct val="100000"/>
              </a:lnSpc>
              <a:spcBef>
                <a:spcPts val="0"/>
              </a:spcBef>
              <a:buFont typeface="Arial" panose="020B0604020202020204" pitchFamily="34" charset="0"/>
              <a:buChar char="•"/>
            </a:pPr>
            <a:r>
              <a:rPr lang="en-US" sz="1900" dirty="0">
                <a:solidFill>
                  <a:schemeClr val="bg1"/>
                </a:solidFill>
              </a:rPr>
              <a:t>Access complete details only for customers attended by her.</a:t>
            </a:r>
          </a:p>
          <a:p>
            <a:pPr marL="342900" indent="-342900" algn="l">
              <a:lnSpc>
                <a:spcPct val="100000"/>
              </a:lnSpc>
              <a:spcBef>
                <a:spcPts val="0"/>
              </a:spcBef>
              <a:buFont typeface="Arial" panose="020B0604020202020204" pitchFamily="34" charset="0"/>
              <a:buChar char="•"/>
            </a:pPr>
            <a:endParaRPr lang="en-US" sz="1900" dirty="0">
              <a:solidFill>
                <a:schemeClr val="bg1"/>
              </a:solidFill>
            </a:endParaRPr>
          </a:p>
          <a:p>
            <a:pPr marL="342900" indent="-342900" algn="l">
              <a:lnSpc>
                <a:spcPct val="100000"/>
              </a:lnSpc>
              <a:spcBef>
                <a:spcPts val="0"/>
              </a:spcBef>
              <a:buFont typeface="Arial" panose="020B0604020202020204" pitchFamily="34" charset="0"/>
              <a:buChar char="•"/>
            </a:pPr>
            <a:r>
              <a:rPr lang="en-US" sz="1900" dirty="0">
                <a:solidFill>
                  <a:schemeClr val="bg1"/>
                </a:solidFill>
              </a:rPr>
              <a:t>Request permission from the sales employee mentioned in the "Referred by" section by clicking an icon to view details of other customers who weren't attended by her.</a:t>
            </a:r>
          </a:p>
          <a:p>
            <a:pPr marL="342900" indent="-342900" algn="l">
              <a:lnSpc>
                <a:spcPct val="100000"/>
              </a:lnSpc>
              <a:spcBef>
                <a:spcPts val="0"/>
              </a:spcBef>
              <a:buFont typeface="Arial" panose="020B0604020202020204" pitchFamily="34" charset="0"/>
              <a:buChar char="•"/>
            </a:pPr>
            <a:endParaRPr lang="en-US" sz="1900" dirty="0">
              <a:solidFill>
                <a:schemeClr val="bg1"/>
              </a:solidFill>
            </a:endParaRPr>
          </a:p>
          <a:p>
            <a:pPr marL="342900" indent="-342900" algn="l">
              <a:lnSpc>
                <a:spcPct val="100000"/>
              </a:lnSpc>
              <a:spcBef>
                <a:spcPts val="0"/>
              </a:spcBef>
              <a:buFont typeface="Arial" panose="020B0604020202020204" pitchFamily="34" charset="0"/>
              <a:buChar char="•"/>
            </a:pPr>
            <a:r>
              <a:rPr lang="en-US" sz="1900" dirty="0">
                <a:solidFill>
                  <a:schemeClr val="bg1"/>
                </a:solidFill>
              </a:rPr>
              <a:t>If permission is not granted, she can create a new order and select the same project name for which the customer came.</a:t>
            </a:r>
            <a:endParaRPr lang="en-US" sz="1900" i="1" dirty="0">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5228" y="190500"/>
            <a:ext cx="3238500" cy="6477000"/>
          </a:xfrm>
          <a:prstGeom prst="rect">
            <a:avLst/>
          </a:prstGeom>
        </p:spPr>
      </p:pic>
      <p:sp>
        <p:nvSpPr>
          <p:cNvPr id="6" name="TextBox 5"/>
          <p:cNvSpPr txBox="1"/>
          <p:nvPr/>
        </p:nvSpPr>
        <p:spPr>
          <a:xfrm>
            <a:off x="1282564" y="6458971"/>
            <a:ext cx="987963" cy="369332"/>
          </a:xfrm>
          <a:prstGeom prst="rect">
            <a:avLst/>
          </a:prstGeom>
          <a:noFill/>
        </p:spPr>
        <p:txBody>
          <a:bodyPr wrap="none" rtlCol="0">
            <a:spAutoFit/>
          </a:bodyPr>
          <a:lstStyle/>
          <a:p>
            <a:r>
              <a:rPr lang="en-US" dirty="0">
                <a:solidFill>
                  <a:schemeClr val="bg1"/>
                </a:solidFill>
              </a:rPr>
              <a:t>Screen 1</a:t>
            </a:r>
          </a:p>
        </p:txBody>
      </p:sp>
      <p:sp>
        <p:nvSpPr>
          <p:cNvPr id="13" name="TextBox 12"/>
          <p:cNvSpPr txBox="1"/>
          <p:nvPr/>
        </p:nvSpPr>
        <p:spPr>
          <a:xfrm>
            <a:off x="4912092" y="6497200"/>
            <a:ext cx="987963" cy="369332"/>
          </a:xfrm>
          <a:prstGeom prst="rect">
            <a:avLst/>
          </a:prstGeom>
          <a:noFill/>
        </p:spPr>
        <p:txBody>
          <a:bodyPr wrap="none" rtlCol="0">
            <a:spAutoFit/>
          </a:bodyPr>
          <a:lstStyle/>
          <a:p>
            <a:r>
              <a:rPr lang="en-US" dirty="0">
                <a:solidFill>
                  <a:schemeClr val="bg1"/>
                </a:solidFill>
              </a:rPr>
              <a:t>Screen 2</a:t>
            </a:r>
          </a:p>
        </p:txBody>
      </p:sp>
    </p:spTree>
    <p:extLst>
      <p:ext uri="{BB962C8B-B14F-4D97-AF65-F5344CB8AC3E}">
        <p14:creationId xmlns:p14="http://schemas.microsoft.com/office/powerpoint/2010/main" val="287643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3967843" y="649809"/>
            <a:ext cx="7710352" cy="55583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ADD SALE </a:t>
            </a:r>
            <a:r>
              <a:rPr lang="en-US" sz="2500" dirty="0">
                <a:solidFill>
                  <a:schemeClr val="bg1"/>
                </a:solidFill>
              </a:rPr>
              <a:t>– Customer Record Management System</a:t>
            </a:r>
          </a:p>
          <a:p>
            <a:pPr marL="342900" indent="-342900" algn="l">
              <a:lnSpc>
                <a:spcPct val="150000"/>
              </a:lnSpc>
              <a:buFont typeface="Arial" panose="020B0604020202020204" pitchFamily="34" charset="0"/>
              <a:buChar char="•"/>
            </a:pPr>
            <a:r>
              <a:rPr lang="en-US" sz="2000" dirty="0">
                <a:solidFill>
                  <a:schemeClr val="bg1"/>
                </a:solidFill>
              </a:rPr>
              <a:t>The customer's mobile number acts as their unique ID.</a:t>
            </a:r>
          </a:p>
          <a:p>
            <a:pPr marL="342900" indent="-342900" algn="l">
              <a:lnSpc>
                <a:spcPct val="150000"/>
              </a:lnSpc>
              <a:buFont typeface="Arial" panose="020B0604020202020204" pitchFamily="34" charset="0"/>
              <a:buChar char="•"/>
            </a:pPr>
            <a:r>
              <a:rPr lang="en-US" sz="2000" dirty="0">
                <a:solidFill>
                  <a:schemeClr val="bg1"/>
                </a:solidFill>
              </a:rPr>
              <a:t>The app displays pre-filled customer details, project names, etc., if they have visited before.</a:t>
            </a:r>
          </a:p>
          <a:p>
            <a:pPr marL="342900" indent="-342900" algn="l">
              <a:lnSpc>
                <a:spcPct val="150000"/>
              </a:lnSpc>
              <a:buFont typeface="Arial" panose="020B0604020202020204" pitchFamily="34" charset="0"/>
              <a:buChar char="•"/>
            </a:pPr>
            <a:r>
              <a:rPr lang="en-US" sz="2000" dirty="0">
                <a:solidFill>
                  <a:schemeClr val="bg1"/>
                </a:solidFill>
              </a:rPr>
              <a:t>Showroom Executive can note accompanying individuals and their professions.</a:t>
            </a:r>
          </a:p>
          <a:p>
            <a:pPr marL="342900" indent="-342900" algn="l">
              <a:lnSpc>
                <a:spcPct val="150000"/>
              </a:lnSpc>
              <a:buFont typeface="Arial" panose="020B0604020202020204" pitchFamily="34" charset="0"/>
              <a:buChar char="•"/>
            </a:pPr>
            <a:r>
              <a:rPr lang="en-US" sz="2000" dirty="0">
                <a:solidFill>
                  <a:schemeClr val="bg1"/>
                </a:solidFill>
              </a:rPr>
              <a:t>Showroom Executive can select the name of a </a:t>
            </a:r>
            <a:r>
              <a:rPr lang="en-US" sz="2000" b="1" dirty="0">
                <a:solidFill>
                  <a:srgbClr val="FFFF00"/>
                </a:solidFill>
              </a:rPr>
              <a:t>sales employee from the 'Referred by' section, who can then assign the lead to their dealer.</a:t>
            </a:r>
          </a:p>
          <a:p>
            <a:pPr marL="342900" indent="-342900" algn="l">
              <a:lnSpc>
                <a:spcPct val="150000"/>
              </a:lnSpc>
              <a:buFont typeface="Arial" panose="020B0604020202020204" pitchFamily="34" charset="0"/>
              <a:buChar char="•"/>
            </a:pPr>
            <a:r>
              <a:rPr lang="en-US" sz="2000" dirty="0">
                <a:solidFill>
                  <a:schemeClr val="bg1"/>
                </a:solidFill>
              </a:rPr>
              <a:t>Showroom Executive save the details of the customer for its future visit as well.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86" y="190500"/>
            <a:ext cx="3238500" cy="6477000"/>
          </a:xfrm>
          <a:prstGeom prst="rect">
            <a:avLst/>
          </a:prstGeom>
        </p:spPr>
      </p:pic>
    </p:spTree>
    <p:extLst>
      <p:ext uri="{BB962C8B-B14F-4D97-AF65-F5344CB8AC3E}">
        <p14:creationId xmlns:p14="http://schemas.microsoft.com/office/powerpoint/2010/main" val="209179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p:cNvSpPr txBox="1">
            <a:spLocks/>
          </p:cNvSpPr>
          <p:nvPr/>
        </p:nvSpPr>
        <p:spPr>
          <a:xfrm>
            <a:off x="4098471" y="1536371"/>
            <a:ext cx="6850653" cy="35922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dirty="0">
                <a:solidFill>
                  <a:schemeClr val="bg1"/>
                </a:solidFill>
              </a:rPr>
              <a:t>We offer pre-defined category options to save Ms. Fatima time from typing manually.</a:t>
            </a:r>
          </a:p>
          <a:p>
            <a:pPr algn="l"/>
            <a:endParaRPr lang="en-US" sz="2500" dirty="0">
              <a:solidFill>
                <a:schemeClr val="bg1"/>
              </a:solidFill>
            </a:endParaRPr>
          </a:p>
          <a:p>
            <a:pPr algn="l"/>
            <a:r>
              <a:rPr lang="en-US" sz="2500" dirty="0">
                <a:solidFill>
                  <a:schemeClr val="bg1"/>
                </a:solidFill>
              </a:rPr>
              <a:t>If she clicks on the bathroom category, she can instantly input bathroom size, floor, or any other details she wants to add.</a:t>
            </a:r>
          </a:p>
        </p:txBody>
      </p:sp>
      <p:sp>
        <p:nvSpPr>
          <p:cNvPr id="10" name="Subtitle 2"/>
          <p:cNvSpPr txBox="1">
            <a:spLocks/>
          </p:cNvSpPr>
          <p:nvPr/>
        </p:nvSpPr>
        <p:spPr>
          <a:xfrm>
            <a:off x="5672003" y="5441661"/>
            <a:ext cx="6519997" cy="8284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On the next screen, </a:t>
            </a:r>
          </a:p>
          <a:p>
            <a:pPr algn="l"/>
            <a:r>
              <a:rPr lang="en-US" dirty="0">
                <a:solidFill>
                  <a:schemeClr val="bg1"/>
                </a:solidFill>
              </a:rPr>
              <a:t>it will demonstrate how Fatima can add SKUs.</a:t>
            </a:r>
            <a:endParaRPr lang="en-US" sz="2000" dirty="0">
              <a:solidFill>
                <a:schemeClr val="bg1"/>
              </a:solidFill>
            </a:endParaRPr>
          </a:p>
        </p:txBody>
      </p:sp>
      <p:sp>
        <p:nvSpPr>
          <p:cNvPr id="14" name="Subtitle 2"/>
          <p:cNvSpPr txBox="1">
            <a:spLocks/>
          </p:cNvSpPr>
          <p:nvPr/>
        </p:nvSpPr>
        <p:spPr>
          <a:xfrm>
            <a:off x="4098471" y="568098"/>
            <a:ext cx="7240089" cy="659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500" b="1" dirty="0">
                <a:solidFill>
                  <a:srgbClr val="FFC000"/>
                </a:solidFill>
              </a:rPr>
              <a:t>ADD SALE </a:t>
            </a:r>
            <a:r>
              <a:rPr lang="en-US" sz="2500" dirty="0">
                <a:solidFill>
                  <a:schemeClr val="bg1"/>
                </a:solidFill>
              </a:rPr>
              <a:t>– Area for Which Tiles Are Required</a:t>
            </a:r>
            <a:endParaRPr lang="en-US" sz="2000"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 y="271463"/>
            <a:ext cx="3238500" cy="6477000"/>
          </a:xfrm>
          <a:prstGeom prst="rect">
            <a:avLst/>
          </a:prstGeom>
        </p:spPr>
      </p:pic>
    </p:spTree>
    <p:extLst>
      <p:ext uri="{BB962C8B-B14F-4D97-AF65-F5344CB8AC3E}">
        <p14:creationId xmlns:p14="http://schemas.microsoft.com/office/powerpoint/2010/main" val="31732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TotalTime>
  <Words>1592</Words>
  <Application>Microsoft Office PowerPoint</Application>
  <PresentationFormat>Widescreen</PresentationFormat>
  <Paragraphs>167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 Notifications &amp; Reports</vt:lpstr>
      <vt:lpstr>Admin Notifications &amp; Reports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Vijay Gupta</cp:lastModifiedBy>
  <cp:revision>115</cp:revision>
  <dcterms:created xsi:type="dcterms:W3CDTF">2024-03-31T14:26:10Z</dcterms:created>
  <dcterms:modified xsi:type="dcterms:W3CDTF">2024-08-25T18:59:37Z</dcterms:modified>
</cp:coreProperties>
</file>