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57" d="100"/>
          <a:sy n="57" d="100"/>
        </p:scale>
        <p:origin x="69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9/13/2020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Accident Severity Prediction</a:t>
            </a:r>
            <a:endParaRPr lang="en-IN" dirty="0"/>
          </a:p>
        </p:txBody>
      </p:sp>
      <p:sp>
        <p:nvSpPr>
          <p:cNvPr id="3" name="Subtitle 2"/>
          <p:cNvSpPr>
            <a:spLocks noGrp="1"/>
          </p:cNvSpPr>
          <p:nvPr>
            <p:ph type="subTitle" idx="1"/>
          </p:nvPr>
        </p:nvSpPr>
        <p:spPr/>
        <p:txBody>
          <a:bodyPr/>
          <a:lstStyle/>
          <a:p>
            <a:r>
              <a:rPr lang="en-US" dirty="0" smtClean="0"/>
              <a:t>Supervised ML Model</a:t>
            </a:r>
            <a:endParaRPr lang="en-IN" dirty="0"/>
          </a:p>
        </p:txBody>
      </p:sp>
    </p:spTree>
    <p:extLst>
      <p:ext uri="{BB962C8B-B14F-4D97-AF65-F5344CB8AC3E}">
        <p14:creationId xmlns:p14="http://schemas.microsoft.com/office/powerpoint/2010/main" val="1032290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Predicting severity of accident is valuable for police department</a:t>
            </a:r>
            <a:endParaRPr lang="en-IN" dirty="0"/>
          </a:p>
        </p:txBody>
      </p:sp>
      <p:sp>
        <p:nvSpPr>
          <p:cNvPr id="5" name="TextBox 4"/>
          <p:cNvSpPr txBox="1"/>
          <p:nvPr/>
        </p:nvSpPr>
        <p:spPr>
          <a:xfrm>
            <a:off x="1210235" y="2312894"/>
            <a:ext cx="10294376"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Predicting severity can help police department get ready for the upcoming accidents.</a:t>
            </a:r>
          </a:p>
          <a:p>
            <a:pPr marL="285750" indent="-285750">
              <a:buFont typeface="Arial" panose="020B0604020202020204" pitchFamily="34" charset="0"/>
              <a:buChar char="•"/>
            </a:pPr>
            <a:r>
              <a:rPr lang="en-US" sz="2400" dirty="0" smtClean="0"/>
              <a:t>Hospital ambulances can be more aware about the accidents.</a:t>
            </a:r>
          </a:p>
          <a:p>
            <a:pPr marL="285750" indent="-285750">
              <a:buFont typeface="Arial" panose="020B0604020202020204" pitchFamily="34" charset="0"/>
              <a:buChar char="•"/>
            </a:pPr>
            <a:r>
              <a:rPr lang="en-US" sz="2400" dirty="0" smtClean="0"/>
              <a:t>Travelers travelling can avoid risks of traveling if they are made aware of the severity.</a:t>
            </a:r>
          </a:p>
          <a:p>
            <a:pPr marL="285750" indent="-285750">
              <a:buFont typeface="Arial" panose="020B0604020202020204" pitchFamily="34" charset="0"/>
              <a:buChar char="•"/>
            </a:pPr>
            <a:r>
              <a:rPr lang="en-US" sz="2400" dirty="0" smtClean="0"/>
              <a:t>Helps to utilize the full scope of traffic data for the prediction.</a:t>
            </a:r>
            <a:endParaRPr lang="en-IN" sz="2400" dirty="0"/>
          </a:p>
        </p:txBody>
      </p:sp>
    </p:spTree>
    <p:extLst>
      <p:ext uri="{BB962C8B-B14F-4D97-AF65-F5344CB8AC3E}">
        <p14:creationId xmlns:p14="http://schemas.microsoft.com/office/powerpoint/2010/main" val="2938285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acquisition and cleaning</a:t>
            </a:r>
            <a:endParaRPr lang="en-IN" dirty="0"/>
          </a:p>
        </p:txBody>
      </p:sp>
      <p:sp>
        <p:nvSpPr>
          <p:cNvPr id="3" name="Content Placeholder 2"/>
          <p:cNvSpPr>
            <a:spLocks noGrp="1"/>
          </p:cNvSpPr>
          <p:nvPr>
            <p:ph idx="1"/>
          </p:nvPr>
        </p:nvSpPr>
        <p:spPr>
          <a:xfrm>
            <a:off x="2589212" y="2133600"/>
            <a:ext cx="8915400" cy="2909047"/>
          </a:xfrm>
        </p:spPr>
        <p:txBody>
          <a:bodyPr/>
          <a:lstStyle/>
          <a:p>
            <a:r>
              <a:rPr lang="en-US" dirty="0" smtClean="0"/>
              <a:t>Data provided by the Coursera is used. </a:t>
            </a:r>
          </a:p>
          <a:p>
            <a:r>
              <a:rPr lang="en-US" dirty="0" smtClean="0"/>
              <a:t>The CSV file is loaded to </a:t>
            </a:r>
            <a:r>
              <a:rPr lang="en-IN" dirty="0" smtClean="0"/>
              <a:t>convert it into </a:t>
            </a:r>
            <a:r>
              <a:rPr lang="en-IN" dirty="0" err="1" smtClean="0"/>
              <a:t>dataframe</a:t>
            </a:r>
            <a:r>
              <a:rPr lang="en-IN" dirty="0" smtClean="0"/>
              <a:t>.</a:t>
            </a:r>
          </a:p>
          <a:p>
            <a:r>
              <a:rPr lang="en-US" dirty="0" smtClean="0"/>
              <a:t>There are 38 features/columns and 194674 rows in the raw dataset</a:t>
            </a:r>
          </a:p>
          <a:p>
            <a:r>
              <a:rPr lang="en-US" dirty="0" smtClean="0"/>
              <a:t>Duplicate and unwanted columns/features are dropped.</a:t>
            </a:r>
          </a:p>
          <a:p>
            <a:r>
              <a:rPr lang="en-US" dirty="0" smtClean="0"/>
              <a:t>Deleted the rows containing unknown or nan values.</a:t>
            </a:r>
          </a:p>
          <a:p>
            <a:endParaRPr lang="en-US" dirty="0" smtClean="0"/>
          </a:p>
        </p:txBody>
      </p:sp>
    </p:spTree>
    <p:extLst>
      <p:ext uri="{BB962C8B-B14F-4D97-AF65-F5344CB8AC3E}">
        <p14:creationId xmlns:p14="http://schemas.microsoft.com/office/powerpoint/2010/main" val="3725581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10663"/>
            <a:ext cx="8911687" cy="1280890"/>
          </a:xfrm>
        </p:spPr>
        <p:txBody>
          <a:bodyPr/>
          <a:lstStyle/>
          <a:p>
            <a:r>
              <a:rPr lang="en-US" dirty="0" smtClean="0"/>
              <a:t>Feature Selection</a:t>
            </a:r>
            <a:br>
              <a:rPr lang="en-US" dirty="0" smtClean="0"/>
            </a:br>
            <a:endParaRPr lang="en-IN" dirty="0"/>
          </a:p>
        </p:txBody>
      </p:sp>
      <p:sp>
        <p:nvSpPr>
          <p:cNvPr id="3" name="Content Placeholder 2"/>
          <p:cNvSpPr>
            <a:spLocks noGrp="1"/>
          </p:cNvSpPr>
          <p:nvPr>
            <p:ph idx="1"/>
          </p:nvPr>
        </p:nvSpPr>
        <p:spPr/>
        <p:txBody>
          <a:bodyPr/>
          <a:lstStyle/>
          <a:p>
            <a:r>
              <a:rPr lang="en-US" dirty="0" smtClean="0"/>
              <a:t>Address Type: </a:t>
            </a:r>
            <a:r>
              <a:rPr lang="en-US" dirty="0" err="1"/>
              <a:t>I</a:t>
            </a:r>
            <a:r>
              <a:rPr lang="en-US" dirty="0" err="1" smtClean="0"/>
              <a:t>ntersaction</a:t>
            </a:r>
            <a:r>
              <a:rPr lang="en-US" dirty="0" smtClean="0"/>
              <a:t>, block etc.</a:t>
            </a:r>
          </a:p>
          <a:p>
            <a:r>
              <a:rPr lang="en-US" dirty="0" smtClean="0"/>
              <a:t>Junction Type: at </a:t>
            </a:r>
            <a:r>
              <a:rPr lang="en-US" dirty="0" err="1" smtClean="0"/>
              <a:t>interection</a:t>
            </a:r>
            <a:r>
              <a:rPr lang="en-US" dirty="0" smtClean="0"/>
              <a:t>, mid-block etc.</a:t>
            </a:r>
          </a:p>
          <a:p>
            <a:r>
              <a:rPr lang="en-US" dirty="0" smtClean="0"/>
              <a:t>Weather: overcast, raining, clear etc.</a:t>
            </a:r>
          </a:p>
          <a:p>
            <a:r>
              <a:rPr lang="en-US" dirty="0" smtClean="0"/>
              <a:t>Road Condition: Wet, Dry etc.</a:t>
            </a:r>
          </a:p>
          <a:p>
            <a:r>
              <a:rPr lang="en-US" dirty="0" smtClean="0"/>
              <a:t>Light Condition: Daylight, Dark etc.</a:t>
            </a:r>
          </a:p>
        </p:txBody>
      </p:sp>
      <p:pic>
        <p:nvPicPr>
          <p:cNvPr id="4" name="Picture 3"/>
          <p:cNvPicPr>
            <a:picLocks noChangeAspect="1"/>
          </p:cNvPicPr>
          <p:nvPr/>
        </p:nvPicPr>
        <p:blipFill rotWithShape="1">
          <a:blip r:embed="rId2"/>
          <a:srcRect r="3959"/>
          <a:stretch/>
        </p:blipFill>
        <p:spPr>
          <a:xfrm>
            <a:off x="2800005" y="4181332"/>
            <a:ext cx="7648360" cy="1729890"/>
          </a:xfrm>
          <a:prstGeom prst="rect">
            <a:avLst/>
          </a:prstGeom>
        </p:spPr>
      </p:pic>
    </p:spTree>
    <p:extLst>
      <p:ext uri="{BB962C8B-B14F-4D97-AF65-F5344CB8AC3E}">
        <p14:creationId xmlns:p14="http://schemas.microsoft.com/office/powerpoint/2010/main" val="1306421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labeling, sampling and splitting</a:t>
            </a:r>
            <a:endParaRPr lang="en-IN" dirty="0"/>
          </a:p>
        </p:txBody>
      </p:sp>
      <p:sp>
        <p:nvSpPr>
          <p:cNvPr id="3" name="Content Placeholder 2"/>
          <p:cNvSpPr>
            <a:spLocks noGrp="1"/>
          </p:cNvSpPr>
          <p:nvPr>
            <p:ph idx="1"/>
          </p:nvPr>
        </p:nvSpPr>
        <p:spPr/>
        <p:txBody>
          <a:bodyPr/>
          <a:lstStyle/>
          <a:p>
            <a:r>
              <a:rPr lang="en-US" dirty="0" smtClean="0"/>
              <a:t>All the values are assigned numerical values. Ex. Road condition : wet is given value 1 and dry is given value 2 and so on. </a:t>
            </a:r>
          </a:p>
          <a:p>
            <a:r>
              <a:rPr lang="en-US" dirty="0" smtClean="0"/>
              <a:t>There are two classes for severity code 1 and 2. the records for severity code 1 are two times as records of severity code 2.</a:t>
            </a:r>
          </a:p>
          <a:p>
            <a:r>
              <a:rPr lang="en-US" dirty="0" smtClean="0"/>
              <a:t>We will sample out the data from class 1 so that the final sample is not uneven.</a:t>
            </a:r>
          </a:p>
          <a:p>
            <a:r>
              <a:rPr lang="en-US" dirty="0" smtClean="0"/>
              <a:t>Finally we will split the data into 80% of the train data and 20% of the test data.</a:t>
            </a:r>
            <a:endParaRPr lang="en-IN" dirty="0"/>
          </a:p>
        </p:txBody>
      </p:sp>
    </p:spTree>
    <p:extLst>
      <p:ext uri="{BB962C8B-B14F-4D97-AF65-F5344CB8AC3E}">
        <p14:creationId xmlns:p14="http://schemas.microsoft.com/office/powerpoint/2010/main" val="3434942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Models</a:t>
            </a:r>
            <a:endParaRPr lang="en-IN" dirty="0"/>
          </a:p>
        </p:txBody>
      </p:sp>
      <p:sp>
        <p:nvSpPr>
          <p:cNvPr id="3" name="Content Placeholder 2"/>
          <p:cNvSpPr>
            <a:spLocks noGrp="1"/>
          </p:cNvSpPr>
          <p:nvPr>
            <p:ph idx="1"/>
          </p:nvPr>
        </p:nvSpPr>
        <p:spPr/>
        <p:txBody>
          <a:bodyPr/>
          <a:lstStyle/>
          <a:p>
            <a:r>
              <a:rPr lang="en-US" dirty="0" smtClean="0"/>
              <a:t>I used many classification models like SVM, Decision Tree, Random Forest, KNN etc. </a:t>
            </a:r>
          </a:p>
          <a:p>
            <a:r>
              <a:rPr lang="en-US" dirty="0" smtClean="0"/>
              <a:t>Random Forest performed best among all algorithms.</a:t>
            </a:r>
          </a:p>
          <a:p>
            <a:r>
              <a:rPr lang="en-US" dirty="0" smtClean="0"/>
              <a:t>Accuracy : 0.50-0.59 between 8 models.</a:t>
            </a:r>
          </a:p>
          <a:p>
            <a:r>
              <a:rPr lang="en-US" dirty="0" smtClean="0"/>
              <a:t>F-1 Score: 0.33-0.59 between 8 models.</a:t>
            </a:r>
          </a:p>
          <a:p>
            <a:pPr marL="0" indent="0">
              <a:buNone/>
            </a:pPr>
            <a:endParaRPr lang="en-US" dirty="0" smtClean="0"/>
          </a:p>
        </p:txBody>
      </p:sp>
    </p:spTree>
    <p:extLst>
      <p:ext uri="{BB962C8B-B14F-4D97-AF65-F5344CB8AC3E}">
        <p14:creationId xmlns:p14="http://schemas.microsoft.com/office/powerpoint/2010/main" val="2721028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future direction</a:t>
            </a:r>
            <a:endParaRPr lang="en-IN" dirty="0"/>
          </a:p>
        </p:txBody>
      </p:sp>
      <p:sp>
        <p:nvSpPr>
          <p:cNvPr id="3" name="Content Placeholder 2"/>
          <p:cNvSpPr>
            <a:spLocks noGrp="1"/>
          </p:cNvSpPr>
          <p:nvPr>
            <p:ph idx="1"/>
          </p:nvPr>
        </p:nvSpPr>
        <p:spPr/>
        <p:txBody>
          <a:bodyPr/>
          <a:lstStyle/>
          <a:p>
            <a:r>
              <a:rPr lang="en-US" dirty="0"/>
              <a:t>These models can be very useful in helping police department, hospital management and travelers to take extra care in the regions where the accident severity is more than the other locations according to the present weather and road conditions. </a:t>
            </a:r>
            <a:endParaRPr lang="en-IN" dirty="0"/>
          </a:p>
          <a:p>
            <a:r>
              <a:rPr lang="en-US" dirty="0" smtClean="0"/>
              <a:t>59% of the accuracy is achieved from random forest model.</a:t>
            </a:r>
          </a:p>
          <a:p>
            <a:r>
              <a:rPr lang="en-US" dirty="0" smtClean="0"/>
              <a:t>More features like traffic, day of week, time of the day, vehicle type can be added in the dataset to acquire more accurate model.</a:t>
            </a:r>
          </a:p>
          <a:p>
            <a:endParaRPr lang="en-IN" dirty="0"/>
          </a:p>
        </p:txBody>
      </p:sp>
    </p:spTree>
    <p:extLst>
      <p:ext uri="{BB962C8B-B14F-4D97-AF65-F5344CB8AC3E}">
        <p14:creationId xmlns:p14="http://schemas.microsoft.com/office/powerpoint/2010/main" val="36591394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86</TotalTime>
  <Words>388</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Wisp</vt:lpstr>
      <vt:lpstr>Accident Severity Prediction</vt:lpstr>
      <vt:lpstr>Predicting severity of accident is valuable for police department</vt:lpstr>
      <vt:lpstr>Data acquisition and cleaning</vt:lpstr>
      <vt:lpstr>Feature Selection </vt:lpstr>
      <vt:lpstr>Data labeling, sampling and splitting</vt:lpstr>
      <vt:lpstr>Classification Models</vt:lpstr>
      <vt:lpstr>Conclusion and future direction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Accident Severity Prediction</dc:title>
  <dc:creator>Sahil Tindwani</dc:creator>
  <cp:lastModifiedBy>Sahil Tindwani</cp:lastModifiedBy>
  <cp:revision>8</cp:revision>
  <dcterms:created xsi:type="dcterms:W3CDTF">2020-09-13T12:22:55Z</dcterms:created>
  <dcterms:modified xsi:type="dcterms:W3CDTF">2020-09-13T13:49:20Z</dcterms:modified>
</cp:coreProperties>
</file>