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2"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11/3/2019</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66923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89959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11/3/2019</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6627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11/3/2019</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904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11/3/2019</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05588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12916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31066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19775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11/3/2019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6388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11/3/2019</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58239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11/3/2019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41650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ED291B17-9318-49DB-B28B-6E5994AE9581}" type="datetime1">
              <a:rPr lang="en-US" smtClean="0"/>
              <a:t>11/3/2019</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24173891"/>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43" r:id="rId5"/>
    <p:sldLayoutId id="2147483737" r:id="rId6"/>
    <p:sldLayoutId id="2147483738" r:id="rId7"/>
    <p:sldLayoutId id="2147483739" r:id="rId8"/>
    <p:sldLayoutId id="2147483742" r:id="rId9"/>
    <p:sldLayoutId id="2147483740" r:id="rId10"/>
    <p:sldLayoutId id="2147483741" r:id="rId11"/>
  </p:sldLayoutIdLst>
  <p:hf sldNum="0" hdr="0" ftr="0" dt="0"/>
  <p:txStyles>
    <p:titleStyle>
      <a:lvl1pPr algn="l" defTabSz="457200" rtl="0" eaLnBrk="1" latinLnBrk="0" hangingPunct="1">
        <a:lnSpc>
          <a:spcPct val="90000"/>
        </a:lnSpc>
        <a:spcBef>
          <a:spcPct val="0"/>
        </a:spcBef>
        <a:buNone/>
        <a:defRPr sz="44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1DD89D8-4F09-444E-A9E2-63EE271D4713}"/>
              </a:ext>
            </a:extLst>
          </p:cNvPr>
          <p:cNvPicPr>
            <a:picLocks noChangeAspect="1"/>
          </p:cNvPicPr>
          <p:nvPr/>
        </p:nvPicPr>
        <p:blipFill rotWithShape="1">
          <a:blip r:embed="rId2"/>
          <a:srcRect t="15730"/>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4797" y="1661699"/>
            <a:ext cx="3703320" cy="9499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5983" y="1812471"/>
            <a:ext cx="3702134" cy="3383831"/>
          </a:xfrm>
          <a:prstGeom prst="rect">
            <a:avLst/>
          </a:prstGeom>
          <a:solidFill>
            <a:schemeClr val="bg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42BE476-FD19-48F4-B94F-8CD6A60BBE33}"/>
              </a:ext>
            </a:extLst>
          </p:cNvPr>
          <p:cNvSpPr>
            <a:spLocks noGrp="1"/>
          </p:cNvSpPr>
          <p:nvPr>
            <p:ph type="ctrTitle"/>
          </p:nvPr>
        </p:nvSpPr>
        <p:spPr>
          <a:xfrm>
            <a:off x="7889065" y="2324906"/>
            <a:ext cx="3403426" cy="1588698"/>
          </a:xfrm>
        </p:spPr>
        <p:txBody>
          <a:bodyPr>
            <a:normAutofit/>
          </a:bodyPr>
          <a:lstStyle/>
          <a:p>
            <a:r>
              <a:rPr lang="en-US" dirty="0">
                <a:solidFill>
                  <a:schemeClr val="tx1"/>
                </a:solidFill>
              </a:rPr>
              <a:t>Helping Eye</a:t>
            </a:r>
          </a:p>
        </p:txBody>
      </p:sp>
      <p:sp>
        <p:nvSpPr>
          <p:cNvPr id="3" name="Subtitle 2">
            <a:extLst>
              <a:ext uri="{FF2B5EF4-FFF2-40B4-BE49-F238E27FC236}">
                <a16:creationId xmlns:a16="http://schemas.microsoft.com/office/drawing/2014/main" id="{53B1D633-AEED-49FB-B6AC-C5EE96294532}"/>
              </a:ext>
            </a:extLst>
          </p:cNvPr>
          <p:cNvSpPr>
            <a:spLocks noGrp="1"/>
          </p:cNvSpPr>
          <p:nvPr>
            <p:ph type="subTitle" idx="1"/>
          </p:nvPr>
        </p:nvSpPr>
        <p:spPr>
          <a:xfrm>
            <a:off x="7889065" y="3945249"/>
            <a:ext cx="3403426" cy="738820"/>
          </a:xfrm>
        </p:spPr>
        <p:txBody>
          <a:bodyPr>
            <a:normAutofit/>
          </a:bodyPr>
          <a:lstStyle/>
          <a:p>
            <a:r>
              <a:rPr lang="en-US" dirty="0"/>
              <a:t>Sahil Sharma &amp; </a:t>
            </a:r>
            <a:r>
              <a:rPr lang="en-US" dirty="0" err="1"/>
              <a:t>bidya</a:t>
            </a:r>
            <a:r>
              <a:rPr lang="en-US" dirty="0"/>
              <a:t> dash</a:t>
            </a:r>
          </a:p>
        </p:txBody>
      </p:sp>
    </p:spTree>
    <p:extLst>
      <p:ext uri="{BB962C8B-B14F-4D97-AF65-F5344CB8AC3E}">
        <p14:creationId xmlns:p14="http://schemas.microsoft.com/office/powerpoint/2010/main" val="14079998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2C806-6892-497B-9947-DBE4E499430B}"/>
              </a:ext>
            </a:extLst>
          </p:cNvPr>
          <p:cNvSpPr>
            <a:spLocks noGrp="1"/>
          </p:cNvSpPr>
          <p:nvPr>
            <p:ph type="title"/>
          </p:nvPr>
        </p:nvSpPr>
        <p:spPr/>
        <p:txBody>
          <a:bodyPr/>
          <a:lstStyle/>
          <a:p>
            <a:r>
              <a:rPr lang="en-US" dirty="0"/>
              <a:t>What is HELPING EYE?</a:t>
            </a:r>
          </a:p>
        </p:txBody>
      </p:sp>
      <p:sp>
        <p:nvSpPr>
          <p:cNvPr id="3" name="Content Placeholder 2">
            <a:extLst>
              <a:ext uri="{FF2B5EF4-FFF2-40B4-BE49-F238E27FC236}">
                <a16:creationId xmlns:a16="http://schemas.microsoft.com/office/drawing/2014/main" id="{B42E9CD3-FFF2-4DEA-852E-F10E5B24AB58}"/>
              </a:ext>
            </a:extLst>
          </p:cNvPr>
          <p:cNvSpPr>
            <a:spLocks noGrp="1"/>
          </p:cNvSpPr>
          <p:nvPr>
            <p:ph idx="1"/>
          </p:nvPr>
        </p:nvSpPr>
        <p:spPr/>
        <p:txBody>
          <a:bodyPr/>
          <a:lstStyle/>
          <a:p>
            <a:r>
              <a:rPr lang="en-US" dirty="0"/>
              <a:t>Helping Eye is a proposed method in detecting survivors after a natural calamity and also help people locate their relatives or pets.</a:t>
            </a:r>
          </a:p>
        </p:txBody>
      </p:sp>
    </p:spTree>
    <p:extLst>
      <p:ext uri="{BB962C8B-B14F-4D97-AF65-F5344CB8AC3E}">
        <p14:creationId xmlns:p14="http://schemas.microsoft.com/office/powerpoint/2010/main" val="2570727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3450A-799A-4461-ADCE-F487D151CC54}"/>
              </a:ext>
            </a:extLst>
          </p:cNvPr>
          <p:cNvSpPr>
            <a:spLocks noGrp="1"/>
          </p:cNvSpPr>
          <p:nvPr>
            <p:ph type="title"/>
          </p:nvPr>
        </p:nvSpPr>
        <p:spPr/>
        <p:txBody>
          <a:bodyPr/>
          <a:lstStyle/>
          <a:p>
            <a:r>
              <a:rPr lang="en-US" dirty="0"/>
              <a:t>Why This?	</a:t>
            </a:r>
          </a:p>
        </p:txBody>
      </p:sp>
      <p:sp>
        <p:nvSpPr>
          <p:cNvPr id="3" name="Content Placeholder 2">
            <a:extLst>
              <a:ext uri="{FF2B5EF4-FFF2-40B4-BE49-F238E27FC236}">
                <a16:creationId xmlns:a16="http://schemas.microsoft.com/office/drawing/2014/main" id="{20C67CDF-D913-4BD6-84A4-2A79D0CC5950}"/>
              </a:ext>
            </a:extLst>
          </p:cNvPr>
          <p:cNvSpPr>
            <a:spLocks noGrp="1"/>
          </p:cNvSpPr>
          <p:nvPr>
            <p:ph idx="1"/>
          </p:nvPr>
        </p:nvSpPr>
        <p:spPr/>
        <p:txBody>
          <a:bodyPr>
            <a:normAutofit lnSpcReduction="10000"/>
          </a:bodyPr>
          <a:lstStyle/>
          <a:p>
            <a:r>
              <a:rPr lang="en-US" dirty="0"/>
              <a:t>We come from Odisha, a coastal state in India affected by cyclones every year. We also hail from a country (India) where we experience continuous array of disasters distributed across the topography (Flood in some parts, earthquakes in others) and the effect of such calamities is devastating. </a:t>
            </a:r>
          </a:p>
          <a:p>
            <a:r>
              <a:rPr lang="en-US" dirty="0"/>
              <a:t>Considering cyclones, the Super Cyclone (1999) and </a:t>
            </a:r>
            <a:r>
              <a:rPr lang="en-US" dirty="0" err="1"/>
              <a:t>Fani</a:t>
            </a:r>
            <a:r>
              <a:rPr lang="en-US" dirty="0"/>
              <a:t> (2019) were the most notable ones where airspeed went </a:t>
            </a:r>
            <a:r>
              <a:rPr lang="en-US" dirty="0" err="1"/>
              <a:t>upto</a:t>
            </a:r>
            <a:r>
              <a:rPr lang="en-US" dirty="0"/>
              <a:t> 160 mph after landfall.</a:t>
            </a:r>
          </a:p>
          <a:p>
            <a:r>
              <a:rPr lang="en-US" dirty="0"/>
              <a:t>The cyclone’s eye passing through the place is quite terrifying but even more catastrophic is the aftermath.</a:t>
            </a:r>
          </a:p>
          <a:p>
            <a:r>
              <a:rPr lang="en-US" dirty="0"/>
              <a:t>People can’t find their relatives, their pets, cattle, their loved ones.</a:t>
            </a:r>
          </a:p>
          <a:p>
            <a:r>
              <a:rPr lang="en-US" dirty="0"/>
              <a:t>Disaster Relief Team searches frantically in every part of the city requiring a lot of time, resources and manpower but still there are places where a relief team can’t reach.</a:t>
            </a:r>
          </a:p>
          <a:p>
            <a:r>
              <a:rPr lang="en-US" dirty="0"/>
              <a:t>That’s where we want to help, covering those inaccessible areas using an eye which is similar to a human rescuer’s eye.</a:t>
            </a:r>
          </a:p>
        </p:txBody>
      </p:sp>
    </p:spTree>
    <p:extLst>
      <p:ext uri="{BB962C8B-B14F-4D97-AF65-F5344CB8AC3E}">
        <p14:creationId xmlns:p14="http://schemas.microsoft.com/office/powerpoint/2010/main" val="982148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097E1-463C-48B9-816C-607019F91AAC}"/>
              </a:ext>
            </a:extLst>
          </p:cNvPr>
          <p:cNvSpPr>
            <a:spLocks noGrp="1"/>
          </p:cNvSpPr>
          <p:nvPr>
            <p:ph type="title"/>
          </p:nvPr>
        </p:nvSpPr>
        <p:spPr/>
        <p:txBody>
          <a:bodyPr>
            <a:normAutofit fontScale="90000"/>
          </a:bodyPr>
          <a:lstStyle/>
          <a:p>
            <a:r>
              <a:rPr lang="en-US" dirty="0"/>
              <a:t>Proposed solution			</a:t>
            </a:r>
            <a:br>
              <a:rPr lang="en-US" dirty="0"/>
            </a:br>
            <a:endParaRPr lang="en-US" dirty="0"/>
          </a:p>
        </p:txBody>
      </p:sp>
      <p:sp>
        <p:nvSpPr>
          <p:cNvPr id="3" name="Content Placeholder 2">
            <a:extLst>
              <a:ext uri="{FF2B5EF4-FFF2-40B4-BE49-F238E27FC236}">
                <a16:creationId xmlns:a16="http://schemas.microsoft.com/office/drawing/2014/main" id="{EF1BC09B-E492-4FF8-9EC7-AE76E9C7623B}"/>
              </a:ext>
            </a:extLst>
          </p:cNvPr>
          <p:cNvSpPr>
            <a:spLocks noGrp="1"/>
          </p:cNvSpPr>
          <p:nvPr>
            <p:ph idx="1"/>
          </p:nvPr>
        </p:nvSpPr>
        <p:spPr/>
        <p:txBody>
          <a:bodyPr/>
          <a:lstStyle/>
          <a:p>
            <a:r>
              <a:rPr lang="en-US" dirty="0"/>
              <a:t>We plan to boost-up this search and relief process by deploying Artificial Intelligence.</a:t>
            </a:r>
          </a:p>
          <a:p>
            <a:r>
              <a:rPr lang="en-US" dirty="0"/>
              <a:t>We plan to use a drone to capture live video footage of certain areas affected by the cyclone and relay them back to the center along with the GPS coordinates.</a:t>
            </a:r>
          </a:p>
          <a:p>
            <a:r>
              <a:rPr lang="en-US" dirty="0"/>
              <a:t>The center would be having a Neural Network architecture running on a powerful machine that would detect the frames wherever there are survivors and flag the GPS coordinate of the drone.</a:t>
            </a:r>
          </a:p>
          <a:p>
            <a:r>
              <a:rPr lang="en-US" dirty="0"/>
              <a:t>We have used a Faster R-CNN architecture that detects objects trained on the MSCOCO dataset. Hence, it can detect people and animals with great accuracy. The performance of the algorithm can be significantly improved by the underlying processing speed of the center which has been implemented in the algorithm.</a:t>
            </a:r>
          </a:p>
        </p:txBody>
      </p:sp>
    </p:spTree>
    <p:extLst>
      <p:ext uri="{BB962C8B-B14F-4D97-AF65-F5344CB8AC3E}">
        <p14:creationId xmlns:p14="http://schemas.microsoft.com/office/powerpoint/2010/main" val="481380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4C00D-33C3-4E22-BB3B-82FEB15FD6EC}"/>
              </a:ext>
            </a:extLst>
          </p:cNvPr>
          <p:cNvSpPr>
            <a:spLocks noGrp="1"/>
          </p:cNvSpPr>
          <p:nvPr>
            <p:ph type="title"/>
          </p:nvPr>
        </p:nvSpPr>
        <p:spPr/>
        <p:txBody>
          <a:bodyPr/>
          <a:lstStyle/>
          <a:p>
            <a:r>
              <a:rPr lang="en-US" dirty="0"/>
              <a:t>Flow diagram</a:t>
            </a:r>
          </a:p>
        </p:txBody>
      </p:sp>
      <p:pic>
        <p:nvPicPr>
          <p:cNvPr id="5" name="Content Placeholder 4" descr="A close up of a map&#10;&#10;Description automatically generated">
            <a:extLst>
              <a:ext uri="{FF2B5EF4-FFF2-40B4-BE49-F238E27FC236}">
                <a16:creationId xmlns:a16="http://schemas.microsoft.com/office/drawing/2014/main" id="{34D60877-7AE5-47A7-A6D8-FABD01C2E3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48024" y="1962151"/>
            <a:ext cx="5629275" cy="4486274"/>
          </a:xfrm>
        </p:spPr>
      </p:pic>
    </p:spTree>
    <p:extLst>
      <p:ext uri="{BB962C8B-B14F-4D97-AF65-F5344CB8AC3E}">
        <p14:creationId xmlns:p14="http://schemas.microsoft.com/office/powerpoint/2010/main" val="3844456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E6930-6B4C-4BF0-AFB4-AB8DC58F67C5}"/>
              </a:ext>
            </a:extLst>
          </p:cNvPr>
          <p:cNvSpPr>
            <a:spLocks noGrp="1"/>
          </p:cNvSpPr>
          <p:nvPr>
            <p:ph type="title"/>
          </p:nvPr>
        </p:nvSpPr>
        <p:spPr/>
        <p:txBody>
          <a:bodyPr/>
          <a:lstStyle/>
          <a:p>
            <a:r>
              <a:rPr lang="en-US" dirty="0"/>
              <a:t>Our implementation	</a:t>
            </a:r>
          </a:p>
        </p:txBody>
      </p:sp>
      <p:sp>
        <p:nvSpPr>
          <p:cNvPr id="3" name="Content Placeholder 2">
            <a:extLst>
              <a:ext uri="{FF2B5EF4-FFF2-40B4-BE49-F238E27FC236}">
                <a16:creationId xmlns:a16="http://schemas.microsoft.com/office/drawing/2014/main" id="{DF9AFA52-AC5D-4F00-AEDF-89DA1E5880BA}"/>
              </a:ext>
            </a:extLst>
          </p:cNvPr>
          <p:cNvSpPr>
            <a:spLocks noGrp="1"/>
          </p:cNvSpPr>
          <p:nvPr>
            <p:ph idx="1"/>
          </p:nvPr>
        </p:nvSpPr>
        <p:spPr/>
        <p:txBody>
          <a:bodyPr/>
          <a:lstStyle/>
          <a:p>
            <a:r>
              <a:rPr lang="en-US" dirty="0"/>
              <a:t>A client (drone) is sending the video feed to the server side (Data-Center) in low resolution given the bandwidth constraints.</a:t>
            </a:r>
          </a:p>
          <a:p>
            <a:r>
              <a:rPr lang="en-US" dirty="0"/>
              <a:t>This video is then analyzed by our algorithm which uses a Faster R-CNN (high accuracy and fast detection) and then detecting survivors in after- math of a natural disaster.</a:t>
            </a:r>
          </a:p>
          <a:p>
            <a:r>
              <a:rPr lang="en-US" dirty="0"/>
              <a:t>After this, we have devised a way to flag off whenever survivors are detected in the video feed and then notifying the response team with the GPS coordinates of the flagged area.</a:t>
            </a:r>
          </a:p>
          <a:p>
            <a:endParaRPr lang="en-US" dirty="0"/>
          </a:p>
        </p:txBody>
      </p:sp>
    </p:spTree>
    <p:extLst>
      <p:ext uri="{BB962C8B-B14F-4D97-AF65-F5344CB8AC3E}">
        <p14:creationId xmlns:p14="http://schemas.microsoft.com/office/powerpoint/2010/main" val="1368415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2A17E-B4C6-4F2E-9344-D73DE1AEAB78}"/>
              </a:ext>
            </a:extLst>
          </p:cNvPr>
          <p:cNvSpPr>
            <a:spLocks noGrp="1"/>
          </p:cNvSpPr>
          <p:nvPr>
            <p:ph type="title"/>
          </p:nvPr>
        </p:nvSpPr>
        <p:spPr/>
        <p:txBody>
          <a:bodyPr/>
          <a:lstStyle/>
          <a:p>
            <a:r>
              <a:rPr lang="en-US" dirty="0"/>
              <a:t>Future prospects	</a:t>
            </a:r>
          </a:p>
        </p:txBody>
      </p:sp>
      <p:sp>
        <p:nvSpPr>
          <p:cNvPr id="3" name="Content Placeholder 2">
            <a:extLst>
              <a:ext uri="{FF2B5EF4-FFF2-40B4-BE49-F238E27FC236}">
                <a16:creationId xmlns:a16="http://schemas.microsoft.com/office/drawing/2014/main" id="{026ED8BE-ADCB-4B59-97BC-AB88022749F0}"/>
              </a:ext>
            </a:extLst>
          </p:cNvPr>
          <p:cNvSpPr>
            <a:spLocks noGrp="1"/>
          </p:cNvSpPr>
          <p:nvPr>
            <p:ph idx="1"/>
          </p:nvPr>
        </p:nvSpPr>
        <p:spPr/>
        <p:txBody>
          <a:bodyPr/>
          <a:lstStyle/>
          <a:p>
            <a:r>
              <a:rPr lang="en-US" dirty="0"/>
              <a:t>This can be further extended as to run a pre-trained low resources (less accuracy, kind of like first pass) Neural net architecture on the drone itself and flagging the Relief teams faster, and then sending the feed to Center as second pass.</a:t>
            </a:r>
          </a:p>
          <a:p>
            <a:r>
              <a:rPr lang="en-US" dirty="0"/>
              <a:t>The Data-Center block can be used as a second pass to assure we have high accuracy in the entire system.</a:t>
            </a:r>
          </a:p>
          <a:p>
            <a:r>
              <a:rPr lang="en-US" dirty="0"/>
              <a:t>The algorithm can be fine tuned to run on low resources as a Raspberry Pi module attached to a drone. Drones can talk to each other and notify other drones about hot areas, such that those drones can automatically scan such areas which will increase the field of view. </a:t>
            </a:r>
          </a:p>
        </p:txBody>
      </p:sp>
    </p:spTree>
    <p:extLst>
      <p:ext uri="{BB962C8B-B14F-4D97-AF65-F5344CB8AC3E}">
        <p14:creationId xmlns:p14="http://schemas.microsoft.com/office/powerpoint/2010/main" val="213901893"/>
      </p:ext>
    </p:extLst>
  </p:cSld>
  <p:clrMapOvr>
    <a:masterClrMapping/>
  </p:clrMapOvr>
</p:sld>
</file>

<file path=ppt/theme/theme1.xml><?xml version="1.0" encoding="utf-8"?>
<a:theme xmlns:a="http://schemas.openxmlformats.org/drawingml/2006/main" name="DividendVTI">
  <a:themeElements>
    <a:clrScheme name="">
      <a:dk1>
        <a:srgbClr val="000000"/>
      </a:dk1>
      <a:lt1>
        <a:srgbClr val="FFFFFF"/>
      </a:lt1>
      <a:dk2>
        <a:srgbClr val="41242B"/>
      </a:dk2>
      <a:lt2>
        <a:srgbClr val="E2E5E8"/>
      </a:lt2>
      <a:accent1>
        <a:srgbClr val="E72D29"/>
      </a:accent1>
      <a:accent2>
        <a:srgbClr val="D56A17"/>
      </a:accent2>
      <a:accent3>
        <a:srgbClr val="B8A221"/>
      </a:accent3>
      <a:accent4>
        <a:srgbClr val="14B4A3"/>
      </a:accent4>
      <a:accent5>
        <a:srgbClr val="29ADE7"/>
      </a:accent5>
      <a:accent6>
        <a:srgbClr val="194DD5"/>
      </a:accent6>
      <a:hlink>
        <a:srgbClr val="3F87BF"/>
      </a:hlink>
      <a:folHlink>
        <a:srgbClr val="7F7F7F"/>
      </a:folHlink>
    </a:clrScheme>
    <a:fontScheme name="Dividend">
      <a:majorFont>
        <a:latin typeface="Bahnschrif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News Gothic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48</TotalTime>
  <Words>565</Words>
  <Application>Microsoft Office PowerPoint</Application>
  <PresentationFormat>Widescreen</PresentationFormat>
  <Paragraphs>25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Bahnschrift</vt:lpstr>
      <vt:lpstr>News Gothic MT</vt:lpstr>
      <vt:lpstr>Wingdings 2</vt:lpstr>
      <vt:lpstr>DividendVTI</vt:lpstr>
      <vt:lpstr>Helping Eye</vt:lpstr>
      <vt:lpstr>What is HELPING EYE?</vt:lpstr>
      <vt:lpstr>Why This? </vt:lpstr>
      <vt:lpstr>Proposed solution    </vt:lpstr>
      <vt:lpstr>Flow diagram</vt:lpstr>
      <vt:lpstr>Our implementation </vt:lpstr>
      <vt:lpstr>Future prospects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Helping Eye</dc:title>
  <dc:creator>Govind Dash</dc:creator>
  <cp:lastModifiedBy>Govind Dash</cp:lastModifiedBy>
  <cp:revision>5</cp:revision>
  <dcterms:created xsi:type="dcterms:W3CDTF">2019-11-03T14:55:06Z</dcterms:created>
  <dcterms:modified xsi:type="dcterms:W3CDTF">2019-11-03T15:43:49Z</dcterms:modified>
</cp:coreProperties>
</file>