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9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MML" initials="R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B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95707"/>
  </p:normalViewPr>
  <p:slideViewPr>
    <p:cSldViewPr snapToGrid="0" showGuides="1">
      <p:cViewPr varScale="1">
        <p:scale>
          <a:sx n="82" d="100"/>
          <a:sy n="82" d="100"/>
        </p:scale>
        <p:origin x="1104" y="72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86D5B5-23E7-40A7-9644-3CE10F4CB43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93EC3A9-F53D-4CD6-AD5A-78A5D9D94D04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Adsorption of hydrogen on metal surface. The metal acts like a catalyst, breaking hydrogen molecules into individual atoms. These atoms then diffuse into metal forming concentration gradient.</a:t>
          </a:r>
        </a:p>
      </dgm:t>
    </dgm:pt>
    <dgm:pt modelId="{F6C6B4AB-F44D-4467-8409-83A629809942}" type="parTrans" cxnId="{EE53D691-B7FE-4E09-BA46-633F4D907877}">
      <dgm:prSet/>
      <dgm:spPr/>
      <dgm:t>
        <a:bodyPr/>
        <a:lstStyle/>
        <a:p>
          <a:endParaRPr lang="en-IN"/>
        </a:p>
      </dgm:t>
    </dgm:pt>
    <dgm:pt modelId="{15D334A9-D7C9-42AD-BFC4-1017682ADA89}" type="sibTrans" cxnId="{EE53D691-B7FE-4E09-BA46-633F4D907877}">
      <dgm:prSet/>
      <dgm:spPr/>
      <dgm:t>
        <a:bodyPr/>
        <a:lstStyle/>
        <a:p>
          <a:endParaRPr lang="en-IN"/>
        </a:p>
      </dgm:t>
    </dgm:pt>
    <dgm:pt modelId="{F42F255A-1827-414B-A544-0A5C7113C154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This atomic hydrogen sits at locations like lattice sites,  dislocation, grain boundaries, inclusions, and other defects.</a:t>
          </a:r>
        </a:p>
      </dgm:t>
    </dgm:pt>
    <dgm:pt modelId="{61D9C0D0-F884-4C0F-95BE-E84EF191FD2A}" type="parTrans" cxnId="{4DAA2742-BC6D-42BC-B2C5-826544B36FA8}">
      <dgm:prSet/>
      <dgm:spPr/>
      <dgm:t>
        <a:bodyPr/>
        <a:lstStyle/>
        <a:p>
          <a:endParaRPr lang="en-IN"/>
        </a:p>
      </dgm:t>
    </dgm:pt>
    <dgm:pt modelId="{2FF51FEE-A83A-4E78-87A4-CC3F75C0A0D9}" type="sibTrans" cxnId="{4DAA2742-BC6D-42BC-B2C5-826544B36FA8}">
      <dgm:prSet/>
      <dgm:spPr/>
      <dgm:t>
        <a:bodyPr/>
        <a:lstStyle/>
        <a:p>
          <a:endParaRPr lang="en-IN"/>
        </a:p>
      </dgm:t>
    </dgm:pt>
    <dgm:pt modelId="{D257741E-5FEA-4CA6-BDDD-6792C3D5C6F3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Precipitation of gaseous hydrogen molecules leads to blister formation, and when blisters reach a critical size, surface bulge out and  cracks occur.</a:t>
          </a:r>
          <a:endParaRPr lang="en-IN" sz="1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7953FE-728A-439F-879D-070DCDF8E8E6}" type="parTrans" cxnId="{1D89E946-FE6C-4FAD-A6B9-44DCF9D77C25}">
      <dgm:prSet/>
      <dgm:spPr/>
      <dgm:t>
        <a:bodyPr/>
        <a:lstStyle/>
        <a:p>
          <a:endParaRPr lang="en-IN"/>
        </a:p>
      </dgm:t>
    </dgm:pt>
    <dgm:pt modelId="{7C59AC65-A6D9-494B-8273-BB4DE8A62A43}" type="sibTrans" cxnId="{1D89E946-FE6C-4FAD-A6B9-44DCF9D77C25}">
      <dgm:prSet/>
      <dgm:spPr/>
      <dgm:t>
        <a:bodyPr/>
        <a:lstStyle/>
        <a:p>
          <a:endParaRPr lang="en-IN"/>
        </a:p>
      </dgm:t>
    </dgm:pt>
    <dgm:pt modelId="{AC0BB231-26B2-4EBB-A587-392798D5E1E5}" type="pres">
      <dgm:prSet presAssocID="{3F86D5B5-23E7-40A7-9644-3CE10F4CB437}" presName="rootnode" presStyleCnt="0">
        <dgm:presLayoutVars>
          <dgm:chMax/>
          <dgm:chPref/>
          <dgm:dir/>
          <dgm:animLvl val="lvl"/>
        </dgm:presLayoutVars>
      </dgm:prSet>
      <dgm:spPr/>
    </dgm:pt>
    <dgm:pt modelId="{F7566DC3-81D1-4B25-A4AF-B2146205C1BB}" type="pres">
      <dgm:prSet presAssocID="{C93EC3A9-F53D-4CD6-AD5A-78A5D9D94D04}" presName="composite" presStyleCnt="0"/>
      <dgm:spPr/>
    </dgm:pt>
    <dgm:pt modelId="{EAFC4151-1443-40DC-84F6-6CEDEDCD5107}" type="pres">
      <dgm:prSet presAssocID="{C93EC3A9-F53D-4CD6-AD5A-78A5D9D94D04}" presName="bentUpArrow1" presStyleLbl="alignImgPlace1" presStyleIdx="0" presStyleCnt="2"/>
      <dgm:spPr/>
    </dgm:pt>
    <dgm:pt modelId="{C6891C5D-06E2-48A3-B478-0CC2DC7B9576}" type="pres">
      <dgm:prSet presAssocID="{C93EC3A9-F53D-4CD6-AD5A-78A5D9D94D04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90580FAA-B13F-413E-BA63-CA867F473428}" type="pres">
      <dgm:prSet presAssocID="{C93EC3A9-F53D-4CD6-AD5A-78A5D9D94D04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3C1AEBB4-B6ED-4634-8605-8A9960F2B8B5}" type="pres">
      <dgm:prSet presAssocID="{15D334A9-D7C9-42AD-BFC4-1017682ADA89}" presName="sibTrans" presStyleCnt="0"/>
      <dgm:spPr/>
    </dgm:pt>
    <dgm:pt modelId="{5DB9FF50-8558-4A04-B439-EC30DE479D5E}" type="pres">
      <dgm:prSet presAssocID="{F42F255A-1827-414B-A544-0A5C7113C154}" presName="composite" presStyleCnt="0"/>
      <dgm:spPr/>
    </dgm:pt>
    <dgm:pt modelId="{52FB1E93-411B-4E60-86A3-11453A57C525}" type="pres">
      <dgm:prSet presAssocID="{F42F255A-1827-414B-A544-0A5C7113C154}" presName="bentUpArrow1" presStyleLbl="alignImgPlace1" presStyleIdx="1" presStyleCnt="2"/>
      <dgm:spPr/>
    </dgm:pt>
    <dgm:pt modelId="{6823C2BA-E7A7-412F-A83A-AB1D0D416216}" type="pres">
      <dgm:prSet presAssocID="{F42F255A-1827-414B-A544-0A5C7113C154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F7FC8F78-EA55-49D3-B49C-0BA2BB7654A5}" type="pres">
      <dgm:prSet presAssocID="{F42F255A-1827-414B-A544-0A5C7113C154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3B31075A-18E1-4B51-B0A4-5380856E70ED}" type="pres">
      <dgm:prSet presAssocID="{2FF51FEE-A83A-4E78-87A4-CC3F75C0A0D9}" presName="sibTrans" presStyleCnt="0"/>
      <dgm:spPr/>
    </dgm:pt>
    <dgm:pt modelId="{88376E05-6F23-4952-B2F6-960F3649B421}" type="pres">
      <dgm:prSet presAssocID="{D257741E-5FEA-4CA6-BDDD-6792C3D5C6F3}" presName="composite" presStyleCnt="0"/>
      <dgm:spPr/>
    </dgm:pt>
    <dgm:pt modelId="{B700A020-7660-4F95-B721-D153F9A89E69}" type="pres">
      <dgm:prSet presAssocID="{D257741E-5FEA-4CA6-BDDD-6792C3D5C6F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E9C40C20-02BF-4BB1-BDB6-7C4D36108537}" type="presOf" srcId="{3F86D5B5-23E7-40A7-9644-3CE10F4CB437}" destId="{AC0BB231-26B2-4EBB-A587-392798D5E1E5}" srcOrd="0" destOrd="0" presId="urn:microsoft.com/office/officeart/2005/8/layout/StepDownProcess"/>
    <dgm:cxn modelId="{4DAA2742-BC6D-42BC-B2C5-826544B36FA8}" srcId="{3F86D5B5-23E7-40A7-9644-3CE10F4CB437}" destId="{F42F255A-1827-414B-A544-0A5C7113C154}" srcOrd="1" destOrd="0" parTransId="{61D9C0D0-F884-4C0F-95BE-E84EF191FD2A}" sibTransId="{2FF51FEE-A83A-4E78-87A4-CC3F75C0A0D9}"/>
    <dgm:cxn modelId="{1D89E946-FE6C-4FAD-A6B9-44DCF9D77C25}" srcId="{3F86D5B5-23E7-40A7-9644-3CE10F4CB437}" destId="{D257741E-5FEA-4CA6-BDDD-6792C3D5C6F3}" srcOrd="2" destOrd="0" parTransId="{6F7953FE-728A-439F-879D-070DCDF8E8E6}" sibTransId="{7C59AC65-A6D9-494B-8273-BB4DE8A62A43}"/>
    <dgm:cxn modelId="{EADE7387-826C-4054-80BD-B6071B385D8E}" type="presOf" srcId="{D257741E-5FEA-4CA6-BDDD-6792C3D5C6F3}" destId="{B700A020-7660-4F95-B721-D153F9A89E69}" srcOrd="0" destOrd="0" presId="urn:microsoft.com/office/officeart/2005/8/layout/StepDownProcess"/>
    <dgm:cxn modelId="{EE53D691-B7FE-4E09-BA46-633F4D907877}" srcId="{3F86D5B5-23E7-40A7-9644-3CE10F4CB437}" destId="{C93EC3A9-F53D-4CD6-AD5A-78A5D9D94D04}" srcOrd="0" destOrd="0" parTransId="{F6C6B4AB-F44D-4467-8409-83A629809942}" sibTransId="{15D334A9-D7C9-42AD-BFC4-1017682ADA89}"/>
    <dgm:cxn modelId="{D9014FB9-318F-4A19-8A30-29F89CD21EE4}" type="presOf" srcId="{F42F255A-1827-414B-A544-0A5C7113C154}" destId="{6823C2BA-E7A7-412F-A83A-AB1D0D416216}" srcOrd="0" destOrd="0" presId="urn:microsoft.com/office/officeart/2005/8/layout/StepDownProcess"/>
    <dgm:cxn modelId="{E3D340E2-7FB6-4DA3-BB3D-85F58623C5C1}" type="presOf" srcId="{C93EC3A9-F53D-4CD6-AD5A-78A5D9D94D04}" destId="{C6891C5D-06E2-48A3-B478-0CC2DC7B9576}" srcOrd="0" destOrd="0" presId="urn:microsoft.com/office/officeart/2005/8/layout/StepDownProcess"/>
    <dgm:cxn modelId="{076A8075-CBE4-4BA3-AB0D-8E9086B5164C}" type="presParOf" srcId="{AC0BB231-26B2-4EBB-A587-392798D5E1E5}" destId="{F7566DC3-81D1-4B25-A4AF-B2146205C1BB}" srcOrd="0" destOrd="0" presId="urn:microsoft.com/office/officeart/2005/8/layout/StepDownProcess"/>
    <dgm:cxn modelId="{C99B9622-6DA6-4CB8-A951-350E6322166F}" type="presParOf" srcId="{F7566DC3-81D1-4B25-A4AF-B2146205C1BB}" destId="{EAFC4151-1443-40DC-84F6-6CEDEDCD5107}" srcOrd="0" destOrd="0" presId="urn:microsoft.com/office/officeart/2005/8/layout/StepDownProcess"/>
    <dgm:cxn modelId="{764C6F77-1C88-48C2-8D79-A83688C4D564}" type="presParOf" srcId="{F7566DC3-81D1-4B25-A4AF-B2146205C1BB}" destId="{C6891C5D-06E2-48A3-B478-0CC2DC7B9576}" srcOrd="1" destOrd="0" presId="urn:microsoft.com/office/officeart/2005/8/layout/StepDownProcess"/>
    <dgm:cxn modelId="{ADA65D58-B282-4DC1-A31A-3180E745C11E}" type="presParOf" srcId="{F7566DC3-81D1-4B25-A4AF-B2146205C1BB}" destId="{90580FAA-B13F-413E-BA63-CA867F473428}" srcOrd="2" destOrd="0" presId="urn:microsoft.com/office/officeart/2005/8/layout/StepDownProcess"/>
    <dgm:cxn modelId="{4E83F324-F8BD-4A9A-A466-234B9ADDC928}" type="presParOf" srcId="{AC0BB231-26B2-4EBB-A587-392798D5E1E5}" destId="{3C1AEBB4-B6ED-4634-8605-8A9960F2B8B5}" srcOrd="1" destOrd="0" presId="urn:microsoft.com/office/officeart/2005/8/layout/StepDownProcess"/>
    <dgm:cxn modelId="{B2825531-1E04-46B2-97E2-35A44B5C6CB0}" type="presParOf" srcId="{AC0BB231-26B2-4EBB-A587-392798D5E1E5}" destId="{5DB9FF50-8558-4A04-B439-EC30DE479D5E}" srcOrd="2" destOrd="0" presId="urn:microsoft.com/office/officeart/2005/8/layout/StepDownProcess"/>
    <dgm:cxn modelId="{738E4CBC-EB79-4043-8166-DFBA9049C6E5}" type="presParOf" srcId="{5DB9FF50-8558-4A04-B439-EC30DE479D5E}" destId="{52FB1E93-411B-4E60-86A3-11453A57C525}" srcOrd="0" destOrd="0" presId="urn:microsoft.com/office/officeart/2005/8/layout/StepDownProcess"/>
    <dgm:cxn modelId="{AE326CE6-7212-49E5-A46A-823A90B8D958}" type="presParOf" srcId="{5DB9FF50-8558-4A04-B439-EC30DE479D5E}" destId="{6823C2BA-E7A7-412F-A83A-AB1D0D416216}" srcOrd="1" destOrd="0" presId="urn:microsoft.com/office/officeart/2005/8/layout/StepDownProcess"/>
    <dgm:cxn modelId="{F752033F-1731-42B5-9FFF-8D3163C10244}" type="presParOf" srcId="{5DB9FF50-8558-4A04-B439-EC30DE479D5E}" destId="{F7FC8F78-EA55-49D3-B49C-0BA2BB7654A5}" srcOrd="2" destOrd="0" presId="urn:microsoft.com/office/officeart/2005/8/layout/StepDownProcess"/>
    <dgm:cxn modelId="{0CA8314E-BAC7-4AA0-B2D8-6E0C4F0A7B8E}" type="presParOf" srcId="{AC0BB231-26B2-4EBB-A587-392798D5E1E5}" destId="{3B31075A-18E1-4B51-B0A4-5380856E70ED}" srcOrd="3" destOrd="0" presId="urn:microsoft.com/office/officeart/2005/8/layout/StepDownProcess"/>
    <dgm:cxn modelId="{C4F26544-A852-40FA-AA2B-7AED6B6BC238}" type="presParOf" srcId="{AC0BB231-26B2-4EBB-A587-392798D5E1E5}" destId="{88376E05-6F23-4952-B2F6-960F3649B421}" srcOrd="4" destOrd="0" presId="urn:microsoft.com/office/officeart/2005/8/layout/StepDownProcess"/>
    <dgm:cxn modelId="{EBD770B6-7A0C-4C9A-806C-C63FC900965F}" type="presParOf" srcId="{88376E05-6F23-4952-B2F6-960F3649B421}" destId="{B700A020-7660-4F95-B721-D153F9A89E69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69276E-4516-44B9-8D43-3F27CDC8B7C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7187FFD-BA48-4A14-8F97-56FB450DC08F}">
      <dgm:prSet phldrT="[Text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>
            <a:buAutoNum type="romanLcParenBoth"/>
          </a:pPr>
          <a:r>
            <a: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Hydrogen atoms are entrapped along the inclusion.</a:t>
          </a:r>
          <a:r>
            <a:rPr lang="en-US" sz="1400" dirty="0">
              <a:solidFill>
                <a:schemeClr val="tx1"/>
              </a:solidFill>
            </a:rPr>
            <a:t>Lattice hydrogen diffuse towards these defects.</a:t>
          </a:r>
          <a:endParaRPr lang="en-IN" sz="1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6B5E56-E10F-4255-B433-53DA45C22E45}" type="parTrans" cxnId="{44CDCEAD-C825-4197-872B-8B07EA419AA7}">
      <dgm:prSet/>
      <dgm:spPr/>
      <dgm:t>
        <a:bodyPr/>
        <a:lstStyle/>
        <a:p>
          <a:endParaRPr lang="en-IN"/>
        </a:p>
      </dgm:t>
    </dgm:pt>
    <dgm:pt modelId="{CA6BF303-D855-4DD0-A090-3D950EF4E5BE}" type="sibTrans" cxnId="{44CDCEAD-C825-4197-872B-8B07EA419AA7}">
      <dgm:prSet/>
      <dgm:spPr/>
      <dgm:t>
        <a:bodyPr/>
        <a:lstStyle/>
        <a:p>
          <a:endParaRPr lang="en-IN"/>
        </a:p>
      </dgm:t>
    </dgm:pt>
    <dgm:pt modelId="{E605B851-7F8B-4394-B9C8-439C27255CC6}">
      <dgm:prSet phldrT="[Text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Inclusion/ metal matrix interface has opened up , the open volume increases when hydrogen atom-containing vacancies diffuse towards the interface.</a:t>
          </a:r>
        </a:p>
      </dgm:t>
    </dgm:pt>
    <dgm:pt modelId="{1FED64B9-B416-4BEF-BB35-EB958974CB81}" type="parTrans" cxnId="{CAAAEC06-5F2E-4A9C-A6B6-F1184E062EBF}">
      <dgm:prSet/>
      <dgm:spPr/>
      <dgm:t>
        <a:bodyPr/>
        <a:lstStyle/>
        <a:p>
          <a:endParaRPr lang="en-IN"/>
        </a:p>
      </dgm:t>
    </dgm:pt>
    <dgm:pt modelId="{797C94FD-5683-41BE-8EE1-EE82AB64EBBB}" type="sibTrans" cxnId="{CAAAEC06-5F2E-4A9C-A6B6-F1184E062EBF}">
      <dgm:prSet/>
      <dgm:spPr/>
      <dgm:t>
        <a:bodyPr/>
        <a:lstStyle/>
        <a:p>
          <a:endParaRPr lang="en-IN"/>
        </a:p>
      </dgm:t>
    </dgm:pt>
    <dgm:pt modelId="{D4484CBE-E111-4A9A-85BB-5206780674FB}">
      <dgm:prSet phldrT="[Text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 significant volume that has developed, into which hydrogen (H2) molecules have precipitated and crack have started to appear.</a:t>
          </a:r>
        </a:p>
      </dgm:t>
    </dgm:pt>
    <dgm:pt modelId="{1A9D0920-DE8D-4B1A-8BC6-2D35F4A0E750}" type="parTrans" cxnId="{B76415FE-E62B-43CD-B9EB-ED0FAF73E3C3}">
      <dgm:prSet/>
      <dgm:spPr/>
      <dgm:t>
        <a:bodyPr/>
        <a:lstStyle/>
        <a:p>
          <a:endParaRPr lang="en-IN"/>
        </a:p>
      </dgm:t>
    </dgm:pt>
    <dgm:pt modelId="{8E87337F-038A-4FAE-98D0-BB1263DDCE07}" type="sibTrans" cxnId="{B76415FE-E62B-43CD-B9EB-ED0FAF73E3C3}">
      <dgm:prSet/>
      <dgm:spPr/>
      <dgm:t>
        <a:bodyPr/>
        <a:lstStyle/>
        <a:p>
          <a:endParaRPr lang="en-IN"/>
        </a:p>
      </dgm:t>
    </dgm:pt>
    <dgm:pt modelId="{4D9FE822-F8B0-4C0C-9969-3859244067A1}" type="pres">
      <dgm:prSet presAssocID="{C769276E-4516-44B9-8D43-3F27CDC8B7C4}" presName="Name0" presStyleCnt="0">
        <dgm:presLayoutVars>
          <dgm:dir/>
          <dgm:resizeHandles val="exact"/>
        </dgm:presLayoutVars>
      </dgm:prSet>
      <dgm:spPr/>
    </dgm:pt>
    <dgm:pt modelId="{8781C88C-40F1-4D25-8538-38BB6B151998}" type="pres">
      <dgm:prSet presAssocID="{37187FFD-BA48-4A14-8F97-56FB450DC08F}" presName="node" presStyleLbl="node1" presStyleIdx="0" presStyleCnt="3">
        <dgm:presLayoutVars>
          <dgm:bulletEnabled val="1"/>
        </dgm:presLayoutVars>
      </dgm:prSet>
      <dgm:spPr/>
    </dgm:pt>
    <dgm:pt modelId="{24199E1B-9458-4C76-B131-3B62E0AA4DA1}" type="pres">
      <dgm:prSet presAssocID="{CA6BF303-D855-4DD0-A090-3D950EF4E5BE}" presName="sibTrans" presStyleLbl="sibTrans2D1" presStyleIdx="0" presStyleCnt="2"/>
      <dgm:spPr/>
    </dgm:pt>
    <dgm:pt modelId="{231E38C7-959D-41D1-8D15-4D5AC55B92C2}" type="pres">
      <dgm:prSet presAssocID="{CA6BF303-D855-4DD0-A090-3D950EF4E5BE}" presName="connectorText" presStyleLbl="sibTrans2D1" presStyleIdx="0" presStyleCnt="2"/>
      <dgm:spPr/>
    </dgm:pt>
    <dgm:pt modelId="{CB4BBF6B-B657-41E7-90AC-3C8FE21B44D9}" type="pres">
      <dgm:prSet presAssocID="{E605B851-7F8B-4394-B9C8-439C27255CC6}" presName="node" presStyleLbl="node1" presStyleIdx="1" presStyleCnt="3" custScaleX="173559">
        <dgm:presLayoutVars>
          <dgm:bulletEnabled val="1"/>
        </dgm:presLayoutVars>
      </dgm:prSet>
      <dgm:spPr/>
    </dgm:pt>
    <dgm:pt modelId="{8C4F5A2B-A912-4C2C-BFC1-A21A12AB9541}" type="pres">
      <dgm:prSet presAssocID="{797C94FD-5683-41BE-8EE1-EE82AB64EBBB}" presName="sibTrans" presStyleLbl="sibTrans2D1" presStyleIdx="1" presStyleCnt="2"/>
      <dgm:spPr/>
    </dgm:pt>
    <dgm:pt modelId="{D118B5E7-D3DF-4E10-929A-1568D9DFAC25}" type="pres">
      <dgm:prSet presAssocID="{797C94FD-5683-41BE-8EE1-EE82AB64EBBB}" presName="connectorText" presStyleLbl="sibTrans2D1" presStyleIdx="1" presStyleCnt="2"/>
      <dgm:spPr/>
    </dgm:pt>
    <dgm:pt modelId="{AEAE4F13-38E6-4FAA-9BFD-05B9F1FEB512}" type="pres">
      <dgm:prSet presAssocID="{D4484CBE-E111-4A9A-85BB-5206780674FB}" presName="node" presStyleLbl="node1" presStyleIdx="2" presStyleCnt="3">
        <dgm:presLayoutVars>
          <dgm:bulletEnabled val="1"/>
        </dgm:presLayoutVars>
      </dgm:prSet>
      <dgm:spPr/>
    </dgm:pt>
  </dgm:ptLst>
  <dgm:cxnLst>
    <dgm:cxn modelId="{CAAAEC06-5F2E-4A9C-A6B6-F1184E062EBF}" srcId="{C769276E-4516-44B9-8D43-3F27CDC8B7C4}" destId="{E605B851-7F8B-4394-B9C8-439C27255CC6}" srcOrd="1" destOrd="0" parTransId="{1FED64B9-B416-4BEF-BB35-EB958974CB81}" sibTransId="{797C94FD-5683-41BE-8EE1-EE82AB64EBBB}"/>
    <dgm:cxn modelId="{45BB060E-C50E-415D-95BA-2B47801CB0D4}" type="presOf" srcId="{797C94FD-5683-41BE-8EE1-EE82AB64EBBB}" destId="{8C4F5A2B-A912-4C2C-BFC1-A21A12AB9541}" srcOrd="0" destOrd="0" presId="urn:microsoft.com/office/officeart/2005/8/layout/process1"/>
    <dgm:cxn modelId="{2B69C637-0356-4FBE-92F5-D5C32BBF2D2B}" type="presOf" srcId="{C769276E-4516-44B9-8D43-3F27CDC8B7C4}" destId="{4D9FE822-F8B0-4C0C-9969-3859244067A1}" srcOrd="0" destOrd="0" presId="urn:microsoft.com/office/officeart/2005/8/layout/process1"/>
    <dgm:cxn modelId="{42F9AF64-CBE9-4DAE-8C2B-F494DBD11EA1}" type="presOf" srcId="{CA6BF303-D855-4DD0-A090-3D950EF4E5BE}" destId="{231E38C7-959D-41D1-8D15-4D5AC55B92C2}" srcOrd="1" destOrd="0" presId="urn:microsoft.com/office/officeart/2005/8/layout/process1"/>
    <dgm:cxn modelId="{AA06AA89-45FD-4788-8BE6-DC2037F3E4A4}" type="presOf" srcId="{797C94FD-5683-41BE-8EE1-EE82AB64EBBB}" destId="{D118B5E7-D3DF-4E10-929A-1568D9DFAC25}" srcOrd="1" destOrd="0" presId="urn:microsoft.com/office/officeart/2005/8/layout/process1"/>
    <dgm:cxn modelId="{21ECDA8E-992E-44FF-976B-72AA8C55EFC7}" type="presOf" srcId="{E605B851-7F8B-4394-B9C8-439C27255CC6}" destId="{CB4BBF6B-B657-41E7-90AC-3C8FE21B44D9}" srcOrd="0" destOrd="0" presId="urn:microsoft.com/office/officeart/2005/8/layout/process1"/>
    <dgm:cxn modelId="{44CDCEAD-C825-4197-872B-8B07EA419AA7}" srcId="{C769276E-4516-44B9-8D43-3F27CDC8B7C4}" destId="{37187FFD-BA48-4A14-8F97-56FB450DC08F}" srcOrd="0" destOrd="0" parTransId="{656B5E56-E10F-4255-B433-53DA45C22E45}" sibTransId="{CA6BF303-D855-4DD0-A090-3D950EF4E5BE}"/>
    <dgm:cxn modelId="{198193BA-7598-46AD-87F9-4275E8D091C8}" type="presOf" srcId="{CA6BF303-D855-4DD0-A090-3D950EF4E5BE}" destId="{24199E1B-9458-4C76-B131-3B62E0AA4DA1}" srcOrd="0" destOrd="0" presId="urn:microsoft.com/office/officeart/2005/8/layout/process1"/>
    <dgm:cxn modelId="{3FA82BCE-BF28-41B7-B70A-41AB539ABD2D}" type="presOf" srcId="{37187FFD-BA48-4A14-8F97-56FB450DC08F}" destId="{8781C88C-40F1-4D25-8538-38BB6B151998}" srcOrd="0" destOrd="0" presId="urn:microsoft.com/office/officeart/2005/8/layout/process1"/>
    <dgm:cxn modelId="{E7415ADE-7125-4988-883A-32D87C38C98E}" type="presOf" srcId="{D4484CBE-E111-4A9A-85BB-5206780674FB}" destId="{AEAE4F13-38E6-4FAA-9BFD-05B9F1FEB512}" srcOrd="0" destOrd="0" presId="urn:microsoft.com/office/officeart/2005/8/layout/process1"/>
    <dgm:cxn modelId="{B76415FE-E62B-43CD-B9EB-ED0FAF73E3C3}" srcId="{C769276E-4516-44B9-8D43-3F27CDC8B7C4}" destId="{D4484CBE-E111-4A9A-85BB-5206780674FB}" srcOrd="2" destOrd="0" parTransId="{1A9D0920-DE8D-4B1A-8BC6-2D35F4A0E750}" sibTransId="{8E87337F-038A-4FAE-98D0-BB1263DDCE07}"/>
    <dgm:cxn modelId="{60BE56B3-F54A-4AD7-B2E4-59F7770482E6}" type="presParOf" srcId="{4D9FE822-F8B0-4C0C-9969-3859244067A1}" destId="{8781C88C-40F1-4D25-8538-38BB6B151998}" srcOrd="0" destOrd="0" presId="urn:microsoft.com/office/officeart/2005/8/layout/process1"/>
    <dgm:cxn modelId="{9244B0E4-D521-4C9B-A287-4106A536411C}" type="presParOf" srcId="{4D9FE822-F8B0-4C0C-9969-3859244067A1}" destId="{24199E1B-9458-4C76-B131-3B62E0AA4DA1}" srcOrd="1" destOrd="0" presId="urn:microsoft.com/office/officeart/2005/8/layout/process1"/>
    <dgm:cxn modelId="{9A5FE3D6-012C-4213-8B3F-C609C1DD0DAF}" type="presParOf" srcId="{24199E1B-9458-4C76-B131-3B62E0AA4DA1}" destId="{231E38C7-959D-41D1-8D15-4D5AC55B92C2}" srcOrd="0" destOrd="0" presId="urn:microsoft.com/office/officeart/2005/8/layout/process1"/>
    <dgm:cxn modelId="{E9FC0EAD-3443-4ECC-A199-5B420E83495F}" type="presParOf" srcId="{4D9FE822-F8B0-4C0C-9969-3859244067A1}" destId="{CB4BBF6B-B657-41E7-90AC-3C8FE21B44D9}" srcOrd="2" destOrd="0" presId="urn:microsoft.com/office/officeart/2005/8/layout/process1"/>
    <dgm:cxn modelId="{F5A4D718-B656-4108-AED5-EC854F599DDF}" type="presParOf" srcId="{4D9FE822-F8B0-4C0C-9969-3859244067A1}" destId="{8C4F5A2B-A912-4C2C-BFC1-A21A12AB9541}" srcOrd="3" destOrd="0" presId="urn:microsoft.com/office/officeart/2005/8/layout/process1"/>
    <dgm:cxn modelId="{990273E3-265C-446D-9569-0CDDEBF9C40D}" type="presParOf" srcId="{8C4F5A2B-A912-4C2C-BFC1-A21A12AB9541}" destId="{D118B5E7-D3DF-4E10-929A-1568D9DFAC25}" srcOrd="0" destOrd="0" presId="urn:microsoft.com/office/officeart/2005/8/layout/process1"/>
    <dgm:cxn modelId="{6A725EC0-573A-46C5-9F3A-0F8353B70523}" type="presParOf" srcId="{4D9FE822-F8B0-4C0C-9969-3859244067A1}" destId="{AEAE4F13-38E6-4FAA-9BFD-05B9F1FEB51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C4151-1443-40DC-84F6-6CEDEDCD5107}">
      <dsp:nvSpPr>
        <dsp:cNvPr id="0" name=""/>
        <dsp:cNvSpPr/>
      </dsp:nvSpPr>
      <dsp:spPr>
        <a:xfrm rot="5400000">
          <a:off x="1005759" y="1753075"/>
          <a:ext cx="1550443" cy="176512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891C5D-06E2-48A3-B478-0CC2DC7B9576}">
      <dsp:nvSpPr>
        <dsp:cNvPr id="0" name=""/>
        <dsp:cNvSpPr/>
      </dsp:nvSpPr>
      <dsp:spPr>
        <a:xfrm>
          <a:off x="594986" y="34377"/>
          <a:ext cx="2610034" cy="1826939"/>
        </a:xfrm>
        <a:prstGeom prst="roundRect">
          <a:avLst>
            <a:gd name="adj" fmla="val 16670"/>
          </a:avLst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Adsorption of hydrogen on metal surface. The metal acts like a catalyst, breaking hydrogen molecules into individual atoms. These atoms then diffuse into metal forming concentration gradient.</a:t>
          </a:r>
        </a:p>
      </dsp:txBody>
      <dsp:txXfrm>
        <a:off x="684186" y="123577"/>
        <a:ext cx="2431634" cy="1648539"/>
      </dsp:txXfrm>
    </dsp:sp>
    <dsp:sp modelId="{90580FAA-B13F-413E-BA63-CA867F473428}">
      <dsp:nvSpPr>
        <dsp:cNvPr id="0" name=""/>
        <dsp:cNvSpPr/>
      </dsp:nvSpPr>
      <dsp:spPr>
        <a:xfrm>
          <a:off x="3205021" y="208617"/>
          <a:ext cx="1898290" cy="1476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FB1E93-411B-4E60-86A3-11453A57C525}">
      <dsp:nvSpPr>
        <dsp:cNvPr id="0" name=""/>
        <dsp:cNvSpPr/>
      </dsp:nvSpPr>
      <dsp:spPr>
        <a:xfrm rot="5400000">
          <a:off x="3169756" y="3805331"/>
          <a:ext cx="1550443" cy="176512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3C2BA-E7A7-412F-A83A-AB1D0D416216}">
      <dsp:nvSpPr>
        <dsp:cNvPr id="0" name=""/>
        <dsp:cNvSpPr/>
      </dsp:nvSpPr>
      <dsp:spPr>
        <a:xfrm>
          <a:off x="2758982" y="2086633"/>
          <a:ext cx="2610034" cy="1826939"/>
        </a:xfrm>
        <a:prstGeom prst="roundRect">
          <a:avLst>
            <a:gd name="adj" fmla="val 16670"/>
          </a:avLst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This atomic hydrogen sits at locations like lattice sites,  dislocation, grain boundaries, inclusions, and other defects.</a:t>
          </a:r>
        </a:p>
      </dsp:txBody>
      <dsp:txXfrm>
        <a:off x="2848182" y="2175833"/>
        <a:ext cx="2431634" cy="1648539"/>
      </dsp:txXfrm>
    </dsp:sp>
    <dsp:sp modelId="{F7FC8F78-EA55-49D3-B49C-0BA2BB7654A5}">
      <dsp:nvSpPr>
        <dsp:cNvPr id="0" name=""/>
        <dsp:cNvSpPr/>
      </dsp:nvSpPr>
      <dsp:spPr>
        <a:xfrm>
          <a:off x="5369017" y="2260873"/>
          <a:ext cx="1898290" cy="1476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00A020-7660-4F95-B721-D153F9A89E69}">
      <dsp:nvSpPr>
        <dsp:cNvPr id="0" name=""/>
        <dsp:cNvSpPr/>
      </dsp:nvSpPr>
      <dsp:spPr>
        <a:xfrm>
          <a:off x="4922978" y="4138889"/>
          <a:ext cx="2610034" cy="1826939"/>
        </a:xfrm>
        <a:prstGeom prst="roundRect">
          <a:avLst>
            <a:gd name="adj" fmla="val 16670"/>
          </a:avLst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Precipitation of gaseous hydrogen molecules leads to blister formation, and when blisters reach a critical size, surface bulge out and  cracks occur.</a:t>
          </a:r>
          <a:endParaRPr lang="en-IN" sz="1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12178" y="4228089"/>
        <a:ext cx="2431634" cy="16485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1C88C-40F1-4D25-8538-38BB6B151998}">
      <dsp:nvSpPr>
        <dsp:cNvPr id="0" name=""/>
        <dsp:cNvSpPr/>
      </dsp:nvSpPr>
      <dsp:spPr>
        <a:xfrm>
          <a:off x="510" y="1608400"/>
          <a:ext cx="2543819" cy="1526291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Hydrogen atoms are entrapped along the inclusion.</a:t>
          </a:r>
          <a:r>
            <a:rPr lang="en-US" sz="1400" kern="1200" dirty="0">
              <a:solidFill>
                <a:schemeClr val="tx1"/>
              </a:solidFill>
            </a:rPr>
            <a:t>Lattice hydrogen diffuse towards these defects.</a:t>
          </a:r>
          <a:endParaRPr lang="en-IN" sz="1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214" y="1653104"/>
        <a:ext cx="2454411" cy="1436883"/>
      </dsp:txXfrm>
    </dsp:sp>
    <dsp:sp modelId="{24199E1B-9458-4C76-B131-3B62E0AA4DA1}">
      <dsp:nvSpPr>
        <dsp:cNvPr id="0" name=""/>
        <dsp:cNvSpPr/>
      </dsp:nvSpPr>
      <dsp:spPr>
        <a:xfrm>
          <a:off x="2798711" y="2056112"/>
          <a:ext cx="539289" cy="6308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700" kern="1200"/>
        </a:p>
      </dsp:txBody>
      <dsp:txXfrm>
        <a:off x="2798711" y="2182285"/>
        <a:ext cx="377502" cy="378521"/>
      </dsp:txXfrm>
    </dsp:sp>
    <dsp:sp modelId="{CB4BBF6B-B657-41E7-90AC-3C8FE21B44D9}">
      <dsp:nvSpPr>
        <dsp:cNvPr id="0" name=""/>
        <dsp:cNvSpPr/>
      </dsp:nvSpPr>
      <dsp:spPr>
        <a:xfrm>
          <a:off x="3561857" y="1608400"/>
          <a:ext cx="4415027" cy="1526291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Inclusion/ metal matrix interface has opened up , the open volume increases when hydrogen atom-containing vacancies diffuse towards the interface.</a:t>
          </a:r>
        </a:p>
      </dsp:txBody>
      <dsp:txXfrm>
        <a:off x="3606561" y="1653104"/>
        <a:ext cx="4325619" cy="1436883"/>
      </dsp:txXfrm>
    </dsp:sp>
    <dsp:sp modelId="{8C4F5A2B-A912-4C2C-BFC1-A21A12AB9541}">
      <dsp:nvSpPr>
        <dsp:cNvPr id="0" name=""/>
        <dsp:cNvSpPr/>
      </dsp:nvSpPr>
      <dsp:spPr>
        <a:xfrm>
          <a:off x="8231267" y="2056112"/>
          <a:ext cx="539289" cy="6308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700" kern="1200"/>
        </a:p>
      </dsp:txBody>
      <dsp:txXfrm>
        <a:off x="8231267" y="2182285"/>
        <a:ext cx="377502" cy="378521"/>
      </dsp:txXfrm>
    </dsp:sp>
    <dsp:sp modelId="{AEAE4F13-38E6-4FAA-9BFD-05B9F1FEB512}">
      <dsp:nvSpPr>
        <dsp:cNvPr id="0" name=""/>
        <dsp:cNvSpPr/>
      </dsp:nvSpPr>
      <dsp:spPr>
        <a:xfrm>
          <a:off x="8994413" y="1608400"/>
          <a:ext cx="2543819" cy="1526291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 significant volume that has developed, into which hydrogen (H2) molecules have precipitated and crack have started to appear.</a:t>
          </a:r>
        </a:p>
      </dsp:txBody>
      <dsp:txXfrm>
        <a:off x="9039117" y="1653104"/>
        <a:ext cx="2454411" cy="14368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9092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F091B-FD96-1D47-B45E-A20E013593CC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1049093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909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4909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909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DDA2B-2E2B-AC41-B3E0-B75B27E6DBE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4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74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866E8-0EED-4697-A8A2-C171E802DDFD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91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9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97C7-6265-9248-8BC6-B13E916C2AEE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474C-D8C7-431C-9497-81DAEB0949AA}" type="datetime1">
              <a:rPr lang="en-US" smtClean="0"/>
              <a:t>12/14/2024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F686-68C6-524C-B84E-B520263784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4906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490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C3A8-68A8-456D-A191-0E2064D2629D}" type="datetime1">
              <a:rPr lang="en-US" smtClean="0"/>
              <a:t>12/14/2024</a:t>
            </a:fld>
            <a:endParaRPr lang="en-US"/>
          </a:p>
        </p:txBody>
      </p:sp>
      <p:sp>
        <p:nvSpPr>
          <p:cNvPr id="10490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0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F686-68C6-524C-B84E-B520263784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0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4905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490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EF05D-D314-4A44-8D17-1D6BCEEDD8AC}" type="datetime1">
              <a:rPr lang="en-US" smtClean="0"/>
              <a:t>12/14/2024</a:t>
            </a:fld>
            <a:endParaRPr lang="en-US"/>
          </a:p>
        </p:txBody>
      </p:sp>
      <p:sp>
        <p:nvSpPr>
          <p:cNvPr id="10490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0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F686-68C6-524C-B84E-B520263784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485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2AFB-4736-4172-97FB-AD8FE2CF14FA}" type="datetime1">
              <a:rPr lang="en-US" smtClean="0"/>
              <a:t>12/14/2024</a:t>
            </a:fld>
            <a:endParaRPr lang="en-US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F686-68C6-524C-B84E-B520263784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6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49067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90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B571-288C-4DDE-A0A1-7E728D219221}" type="datetime1">
              <a:rPr lang="en-US" smtClean="0"/>
              <a:t>12/14/2024</a:t>
            </a:fld>
            <a:endParaRPr lang="en-US"/>
          </a:p>
        </p:txBody>
      </p:sp>
      <p:sp>
        <p:nvSpPr>
          <p:cNvPr id="10490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0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F686-68C6-524C-B84E-B520263784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49072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49073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4907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7752-2930-47CF-A895-960F64CD6C06}" type="datetime1">
              <a:rPr lang="en-US" smtClean="0"/>
              <a:t>12/14/2024</a:t>
            </a:fld>
            <a:endParaRPr lang="en-US"/>
          </a:p>
        </p:txBody>
      </p:sp>
      <p:sp>
        <p:nvSpPr>
          <p:cNvPr id="104907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07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F686-68C6-524C-B84E-B520263784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7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49078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9079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4908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9081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4908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748D-F377-467F-AB77-E115032110D9}" type="datetime1">
              <a:rPr lang="en-US" smtClean="0"/>
              <a:t>12/14/2024</a:t>
            </a:fld>
            <a:endParaRPr lang="en-US"/>
          </a:p>
        </p:txBody>
      </p:sp>
      <p:sp>
        <p:nvSpPr>
          <p:cNvPr id="104908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08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F686-68C6-524C-B84E-B520263784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4904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8081-41E1-40FD-B189-6E4DA173FA44}" type="datetime1">
              <a:rPr lang="en-US" smtClean="0"/>
              <a:t>12/14/2024</a:t>
            </a:fld>
            <a:endParaRPr lang="en-US"/>
          </a:p>
        </p:txBody>
      </p:sp>
      <p:sp>
        <p:nvSpPr>
          <p:cNvPr id="104904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04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F686-68C6-524C-B84E-B520263784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937E-75A0-4992-8D0B-A5E9E3CE4B00}" type="datetime1">
              <a:rPr lang="en-US" smtClean="0"/>
              <a:t>12/14/2024</a:t>
            </a:fld>
            <a:endParaRPr lang="en-US"/>
          </a:p>
        </p:txBody>
      </p:sp>
      <p:sp>
        <p:nvSpPr>
          <p:cNvPr id="104863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F686-68C6-524C-B84E-B520263784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5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49086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4908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908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46F2-957F-47F0-8505-408F2291805D}" type="datetime1">
              <a:rPr lang="en-US" smtClean="0"/>
              <a:t>12/14/2024</a:t>
            </a:fld>
            <a:endParaRPr lang="en-US"/>
          </a:p>
        </p:txBody>
      </p:sp>
      <p:sp>
        <p:nvSpPr>
          <p:cNvPr id="104908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09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F686-68C6-524C-B84E-B520263784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5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49056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905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905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31E2-EC00-4712-8E56-AAE27532FA4E}" type="datetime1">
              <a:rPr lang="en-US" smtClean="0"/>
              <a:t>12/14/2024</a:t>
            </a:fld>
            <a:endParaRPr lang="en-US"/>
          </a:p>
        </p:txBody>
      </p:sp>
      <p:sp>
        <p:nvSpPr>
          <p:cNvPr id="104905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906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F686-68C6-524C-B84E-B520263784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E748D-F377-467F-AB77-E115032110D9}" type="datetime1">
              <a:rPr lang="en-US" smtClean="0"/>
              <a:t>12/14/2024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3F686-68C6-524C-B84E-B5202637843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" TargetMode="External"/><Relationship Id="rId7" Type="http://schemas.openxmlformats.org/officeDocument/2006/relationships/hyperlink" Target="https://qr.ae/psVfrk" TargetMode="External"/><Relationship Id="rId2" Type="http://schemas.openxmlformats.org/officeDocument/2006/relationships/hyperlink" Target="https://doi.org/10.1007/BF0266738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hutterstock.com/image-photo/burning-blister-paint-on-metal-surface-1777015790" TargetMode="External"/><Relationship Id="rId5" Type="http://schemas.openxmlformats.org/officeDocument/2006/relationships/hyperlink" Target="https://doi.org/10.1016/S0022-5096(98)00064-7" TargetMode="External"/><Relationship Id="rId4" Type="http://schemas.openxmlformats.org/officeDocument/2006/relationships/hyperlink" Target="https://www.sciencedirect.com/science/article/pii/S0927025616302658.21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0" y="320898"/>
            <a:ext cx="12192000" cy="165576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Blistering in Metals due to Hydrogen using Phase Field Modeling</a:t>
            </a: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93306" y="4733064"/>
            <a:ext cx="5038995" cy="2095500"/>
          </a:xfrm>
        </p:spPr>
        <p:txBody>
          <a:bodyPr>
            <a:normAutofit fontScale="95833"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Sahil Mohal (2022MEB1343)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Mechanical Engineering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 Institute of Technology, Ropar</a:t>
            </a:r>
          </a:p>
        </p:txBody>
      </p:sp>
      <p:pic>
        <p:nvPicPr>
          <p:cNvPr id="2097152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996" y="2372782"/>
            <a:ext cx="2001884" cy="2095500"/>
          </a:xfrm>
          <a:prstGeom prst="rect">
            <a:avLst/>
          </a:prstGeom>
        </p:spPr>
      </p:pic>
      <p:sp>
        <p:nvSpPr>
          <p:cNvPr id="1048588" name="TextBox 5"/>
          <p:cNvSpPr txBox="1"/>
          <p:nvPr/>
        </p:nvSpPr>
        <p:spPr>
          <a:xfrm>
            <a:off x="6929482" y="4733064"/>
            <a:ext cx="6045200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Dhiraj K. Mahajan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Mechanical Engineering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Institute of Technology, Ropar</a:t>
            </a:r>
          </a:p>
        </p:txBody>
      </p:sp>
      <p:pic>
        <p:nvPicPr>
          <p:cNvPr id="2097153" name="Picture 2" descr="C:\PhD\PhDResearch\own_research_papers\Fatigue_durabilty_16\Untitled Folder\RMMLFinalPatternMergedLayers20032014DifferentColorScheme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00884" y="17204"/>
            <a:ext cx="1374676" cy="7315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1048681" name="Content Placeholder 2"/>
          <p:cNvSpPr>
            <a:spLocks noGrp="1"/>
          </p:cNvSpPr>
          <p:nvPr>
            <p:ph idx="1"/>
          </p:nvPr>
        </p:nvSpPr>
        <p:spPr>
          <a:xfrm>
            <a:off x="306283" y="885730"/>
            <a:ext cx="5347996" cy="25597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model formulation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ABAQUS Standard Subroutines 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4868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48377" y="6389705"/>
            <a:ext cx="683339" cy="365125"/>
          </a:xfrm>
        </p:spPr>
        <p:txBody>
          <a:bodyPr/>
          <a:lstStyle/>
          <a:p>
            <a:fld id="{EB83F686-68C6-524C-B84E-B52026378437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8683" name="Rounded Rectangle 4"/>
          <p:cNvSpPr/>
          <p:nvPr/>
        </p:nvSpPr>
        <p:spPr>
          <a:xfrm>
            <a:off x="167215" y="2890127"/>
            <a:ext cx="2309071" cy="2614042"/>
          </a:xfrm>
          <a:prstGeom prst="roundRect">
            <a:avLst/>
          </a:prstGeom>
          <a:gradFill>
            <a:gsLst>
              <a:gs pos="0">
                <a:schemeClr val="accent5">
                  <a:lumMod val="0"/>
                  <a:lumOff val="100000"/>
                </a:schemeClr>
              </a:gs>
              <a:gs pos="17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35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Mathematical model formulation</a:t>
            </a:r>
          </a:p>
        </p:txBody>
      </p:sp>
      <p:grpSp>
        <p:nvGrpSpPr>
          <p:cNvPr id="81" name="Group 68"/>
          <p:cNvGrpSpPr/>
          <p:nvPr/>
        </p:nvGrpSpPr>
        <p:grpSpPr>
          <a:xfrm>
            <a:off x="2346138" y="2883305"/>
            <a:ext cx="9368067" cy="3752277"/>
            <a:chOff x="2346138" y="2203680"/>
            <a:chExt cx="9368067" cy="3752277"/>
          </a:xfrm>
        </p:grpSpPr>
        <p:cxnSp>
          <p:nvCxnSpPr>
            <p:cNvPr id="3145733" name="Elbow Connector 15"/>
            <p:cNvCxnSpPr>
              <a:cxnSpLocks/>
            </p:cNvCxnSpPr>
            <p:nvPr/>
          </p:nvCxnSpPr>
          <p:spPr>
            <a:xfrm>
              <a:off x="2358495" y="3465513"/>
              <a:ext cx="953112" cy="79216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4" name="Elbow Connector 16"/>
            <p:cNvCxnSpPr>
              <a:cxnSpLocks/>
            </p:cNvCxnSpPr>
            <p:nvPr/>
          </p:nvCxnSpPr>
          <p:spPr>
            <a:xfrm flipV="1">
              <a:off x="2346138" y="2785034"/>
              <a:ext cx="965469" cy="68103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684" name="Rectangle 19"/>
            <p:cNvSpPr/>
            <p:nvPr/>
          </p:nvSpPr>
          <p:spPr>
            <a:xfrm>
              <a:off x="3310287" y="2203680"/>
              <a:ext cx="1785697" cy="110522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Phase field fracture model</a:t>
              </a:r>
            </a:p>
          </p:txBody>
        </p:sp>
        <p:sp>
          <p:nvSpPr>
            <p:cNvPr id="1048685" name="Rectangle 20"/>
            <p:cNvSpPr/>
            <p:nvPr/>
          </p:nvSpPr>
          <p:spPr>
            <a:xfrm>
              <a:off x="3310288" y="3712499"/>
              <a:ext cx="1785697" cy="110522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Hydrogen transport model</a:t>
              </a:r>
            </a:p>
          </p:txBody>
        </p:sp>
        <p:cxnSp>
          <p:nvCxnSpPr>
            <p:cNvPr id="3145735" name="Straight Arrow Connector 23"/>
            <p:cNvCxnSpPr>
              <a:cxnSpLocks/>
            </p:cNvCxnSpPr>
            <p:nvPr/>
          </p:nvCxnSpPr>
          <p:spPr>
            <a:xfrm>
              <a:off x="5090676" y="4184790"/>
              <a:ext cx="3957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686" name="Oval 25"/>
            <p:cNvSpPr/>
            <p:nvPr/>
          </p:nvSpPr>
          <p:spPr>
            <a:xfrm>
              <a:off x="5486385" y="3808865"/>
              <a:ext cx="1204638" cy="897628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Blister model</a:t>
              </a:r>
            </a:p>
          </p:txBody>
        </p:sp>
        <p:cxnSp>
          <p:nvCxnSpPr>
            <p:cNvPr id="3145736" name="Elbow Connector 31"/>
            <p:cNvCxnSpPr>
              <a:cxnSpLocks/>
              <a:stCxn id="1048686" idx="6"/>
            </p:cNvCxnSpPr>
            <p:nvPr/>
          </p:nvCxnSpPr>
          <p:spPr>
            <a:xfrm flipV="1">
              <a:off x="6691023" y="2756291"/>
              <a:ext cx="184031" cy="150138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687" name="Rectangle 36"/>
            <p:cNvSpPr/>
            <p:nvPr/>
          </p:nvSpPr>
          <p:spPr>
            <a:xfrm>
              <a:off x="7909325" y="2949112"/>
              <a:ext cx="1734354" cy="113682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Thermodynamic treatment</a:t>
              </a:r>
            </a:p>
          </p:txBody>
        </p:sp>
        <p:cxnSp>
          <p:nvCxnSpPr>
            <p:cNvPr id="3145737" name="Straight Connector 51"/>
            <p:cNvCxnSpPr>
              <a:cxnSpLocks/>
              <a:stCxn id="1048684" idx="3"/>
            </p:cNvCxnSpPr>
            <p:nvPr/>
          </p:nvCxnSpPr>
          <p:spPr>
            <a:xfrm>
              <a:off x="5095984" y="2756291"/>
              <a:ext cx="17856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8" name="Straight Arrow Connector 58"/>
            <p:cNvCxnSpPr>
              <a:cxnSpLocks/>
            </p:cNvCxnSpPr>
            <p:nvPr/>
          </p:nvCxnSpPr>
          <p:spPr>
            <a:xfrm>
              <a:off x="6881682" y="3465513"/>
              <a:ext cx="10139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688" name="Oval 60"/>
            <p:cNvSpPr/>
            <p:nvPr/>
          </p:nvSpPr>
          <p:spPr>
            <a:xfrm>
              <a:off x="10070439" y="2949112"/>
              <a:ext cx="1643766" cy="113682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Governing  Equations</a:t>
              </a:r>
            </a:p>
          </p:txBody>
        </p:sp>
        <p:sp>
          <p:nvSpPr>
            <p:cNvPr id="1048689" name="Rounded Rectangle 61"/>
            <p:cNvSpPr/>
            <p:nvPr/>
          </p:nvSpPr>
          <p:spPr>
            <a:xfrm>
              <a:off x="10254470" y="4706493"/>
              <a:ext cx="1348525" cy="1249464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0"/>
                    <a:lumOff val="100000"/>
                  </a:schemeClr>
                </a:gs>
                <a:gs pos="7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Writing  Subroutine</a:t>
              </a:r>
            </a:p>
          </p:txBody>
        </p:sp>
        <p:cxnSp>
          <p:nvCxnSpPr>
            <p:cNvPr id="3145739" name="Straight Arrow Connector 63"/>
            <p:cNvCxnSpPr>
              <a:cxnSpLocks/>
              <a:stCxn id="1048687" idx="3"/>
              <a:endCxn id="1048688" idx="2"/>
            </p:cNvCxnSpPr>
            <p:nvPr/>
          </p:nvCxnSpPr>
          <p:spPr>
            <a:xfrm>
              <a:off x="9643679" y="3517523"/>
              <a:ext cx="4267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0" name="Straight Arrow Connector 66"/>
            <p:cNvCxnSpPr>
              <a:cxnSpLocks/>
              <a:stCxn id="1048688" idx="4"/>
            </p:cNvCxnSpPr>
            <p:nvPr/>
          </p:nvCxnSpPr>
          <p:spPr>
            <a:xfrm>
              <a:off x="10892322" y="4085934"/>
              <a:ext cx="0" cy="6205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0" y="1296"/>
            <a:ext cx="12192000" cy="413379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modeling</a:t>
            </a:r>
          </a:p>
        </p:txBody>
      </p:sp>
      <p:sp>
        <p:nvSpPr>
          <p:cNvPr id="1048691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08998" y="560092"/>
            <a:ext cx="12083001" cy="1254383"/>
          </a:xfrm>
          <a:blipFill>
            <a:blip r:embed="rId2"/>
            <a:stretch>
              <a:fillRect l="-525" t="-3960"/>
            </a:stretch>
          </a:blip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69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15672" y="6552068"/>
            <a:ext cx="2743200" cy="365125"/>
          </a:xfrm>
        </p:spPr>
        <p:txBody>
          <a:bodyPr/>
          <a:lstStyle/>
          <a:p>
            <a:fld id="{EB83F686-68C6-524C-B84E-B52026378437}" type="slidenum">
              <a:rPr lang="en-US" sz="1050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8693" name="Rectangle 1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173248" y="3140426"/>
            <a:ext cx="2668403" cy="2123658"/>
          </a:xfrm>
          <a:prstGeom prst="rect">
            <a:avLst/>
          </a:prstGeom>
          <a:blipFill>
            <a:blip r:embed="rId3"/>
            <a:stretch>
              <a:fillRect l="-1422" t="-588" r="-3318"/>
            </a:stretch>
          </a:blipFill>
          <a:ln w="9525"/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cxnSp>
        <p:nvCxnSpPr>
          <p:cNvPr id="3145741" name="Straight Connector 8"/>
          <p:cNvCxnSpPr>
            <a:cxnSpLocks/>
          </p:cNvCxnSpPr>
          <p:nvPr/>
        </p:nvCxnSpPr>
        <p:spPr>
          <a:xfrm flipV="1">
            <a:off x="8201115" y="1231017"/>
            <a:ext cx="1103586" cy="10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94" name="TextBox 21"/>
          <p:cNvSpPr txBox="1"/>
          <p:nvPr/>
        </p:nvSpPr>
        <p:spPr>
          <a:xfrm>
            <a:off x="9378885" y="1039219"/>
            <a:ext cx="975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(eq.1)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extBox 6"/>
          <p:cNvSpPr txBox="1"/>
          <p:nvPr/>
        </p:nvSpPr>
        <p:spPr>
          <a:xfrm>
            <a:off x="5640705" y="431871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  <p:sp>
        <p:nvSpPr>
          <p:cNvPr id="1048696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8998" y="4138919"/>
            <a:ext cx="3584027" cy="63658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697" name="Rectangle 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8423" y="1687064"/>
            <a:ext cx="7708181" cy="671081"/>
          </a:xfrm>
          <a:prstGeom prst="rect">
            <a:avLst/>
          </a:prstGeom>
          <a:blipFill>
            <a:blip r:embed="rId5"/>
            <a:stretch>
              <a:fillRect l="-658" t="-3704" r="-658" b="-12963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698" name="Title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8998" y="3229800"/>
            <a:ext cx="4774324" cy="502189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699" name="TextBox 1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8998" y="5254444"/>
            <a:ext cx="6760514" cy="676532"/>
          </a:xfrm>
          <a:prstGeom prst="rect">
            <a:avLst/>
          </a:prstGeom>
          <a:blipFill>
            <a:blip r:embed="rId7"/>
            <a:stretch>
              <a:fillRect l="-375" t="-16364" b="-89091"/>
            </a:stretch>
          </a:blipFill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cxnSp>
        <p:nvCxnSpPr>
          <p:cNvPr id="3145742" name="Straight Connector 18"/>
          <p:cNvCxnSpPr>
            <a:cxnSpLocks/>
          </p:cNvCxnSpPr>
          <p:nvPr/>
        </p:nvCxnSpPr>
        <p:spPr>
          <a:xfrm flipV="1">
            <a:off x="4933854" y="3470927"/>
            <a:ext cx="1103586" cy="10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00" name="TextBox 19"/>
          <p:cNvSpPr txBox="1"/>
          <p:nvPr/>
        </p:nvSpPr>
        <p:spPr>
          <a:xfrm>
            <a:off x="6111624" y="3279129"/>
            <a:ext cx="975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(eq.2)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45743" name="Straight Connector 20"/>
          <p:cNvCxnSpPr>
            <a:cxnSpLocks/>
          </p:cNvCxnSpPr>
          <p:nvPr/>
        </p:nvCxnSpPr>
        <p:spPr>
          <a:xfrm flipV="1">
            <a:off x="4215973" y="4401431"/>
            <a:ext cx="1103586" cy="10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01" name="TextBox 24"/>
          <p:cNvSpPr txBox="1"/>
          <p:nvPr/>
        </p:nvSpPr>
        <p:spPr>
          <a:xfrm>
            <a:off x="5393743" y="4209633"/>
            <a:ext cx="975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(eq.3)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45744" name="Straight Connector 33"/>
          <p:cNvCxnSpPr>
            <a:cxnSpLocks/>
          </p:cNvCxnSpPr>
          <p:nvPr/>
        </p:nvCxnSpPr>
        <p:spPr>
          <a:xfrm flipV="1">
            <a:off x="7023345" y="5649504"/>
            <a:ext cx="1103586" cy="10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02" name="TextBox 34"/>
          <p:cNvSpPr txBox="1"/>
          <p:nvPr/>
        </p:nvSpPr>
        <p:spPr>
          <a:xfrm>
            <a:off x="8201115" y="5457706"/>
            <a:ext cx="975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(eq.4)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3" name="TextBox 3"/>
          <p:cNvSpPr txBox="1"/>
          <p:nvPr/>
        </p:nvSpPr>
        <p:spPr>
          <a:xfrm>
            <a:off x="10197535" y="6619095"/>
            <a:ext cx="1994465" cy="231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Anand et al. (2012)</a:t>
            </a:r>
          </a:p>
        </p:txBody>
      </p:sp>
      <p:grpSp>
        <p:nvGrpSpPr>
          <p:cNvPr id="83" name="Group 12"/>
          <p:cNvGrpSpPr/>
          <p:nvPr/>
        </p:nvGrpSpPr>
        <p:grpSpPr>
          <a:xfrm>
            <a:off x="11053539" y="457391"/>
            <a:ext cx="1075857" cy="1357084"/>
            <a:chOff x="4614535" y="1816"/>
            <a:chExt cx="702666" cy="1003808"/>
          </a:xfrm>
        </p:grpSpPr>
        <p:sp>
          <p:nvSpPr>
            <p:cNvPr id="1048704" name="Chevron 13"/>
            <p:cNvSpPr/>
            <p:nvPr/>
          </p:nvSpPr>
          <p:spPr>
            <a:xfrm rot="5400000">
              <a:off x="4463964" y="152387"/>
              <a:ext cx="1003808" cy="702665"/>
            </a:xfrm>
            <a:prstGeom prst="chevron">
              <a:avLst/>
            </a:prstGeom>
            <a:solidFill>
              <a:srgbClr val="00B0F0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8705" name="Chevron 4"/>
            <p:cNvSpPr txBox="1"/>
            <p:nvPr/>
          </p:nvSpPr>
          <p:spPr>
            <a:xfrm>
              <a:off x="4614536" y="386413"/>
              <a:ext cx="702665" cy="3011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Mathematical Model</a:t>
              </a:r>
            </a:p>
          </p:txBody>
        </p:sp>
      </p:grpSp>
      <p:grpSp>
        <p:nvGrpSpPr>
          <p:cNvPr id="84" name="Group 15"/>
          <p:cNvGrpSpPr/>
          <p:nvPr/>
        </p:nvGrpSpPr>
        <p:grpSpPr>
          <a:xfrm>
            <a:off x="11053536" y="1378938"/>
            <a:ext cx="1075855" cy="1357084"/>
            <a:chOff x="4614535" y="923363"/>
            <a:chExt cx="702665" cy="10038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48706" name="Chevron 17"/>
            <p:cNvSpPr/>
            <p:nvPr/>
          </p:nvSpPr>
          <p:spPr>
            <a:xfrm rot="5400000">
              <a:off x="4463964" y="1073934"/>
              <a:ext cx="1003808" cy="702665"/>
            </a:xfrm>
            <a:prstGeom prst="chevron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8707" name="Chevron 6"/>
            <p:cNvSpPr txBox="1"/>
            <p:nvPr/>
          </p:nvSpPr>
          <p:spPr>
            <a:xfrm>
              <a:off x="4762275" y="1397582"/>
              <a:ext cx="440889" cy="22275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800" kern="1200" dirty="0"/>
                <a:t>Phase Field Model</a:t>
              </a:r>
            </a:p>
          </p:txBody>
        </p:sp>
      </p:grpSp>
      <p:grpSp>
        <p:nvGrpSpPr>
          <p:cNvPr id="85" name="Group 23"/>
          <p:cNvGrpSpPr/>
          <p:nvPr/>
        </p:nvGrpSpPr>
        <p:grpSpPr>
          <a:xfrm>
            <a:off x="11053536" y="2300486"/>
            <a:ext cx="1075855" cy="1357084"/>
            <a:chOff x="4614535" y="1844911"/>
            <a:chExt cx="702665" cy="10038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48708" name="Chevron 25"/>
            <p:cNvSpPr/>
            <p:nvPr/>
          </p:nvSpPr>
          <p:spPr>
            <a:xfrm rot="5400000">
              <a:off x="4463964" y="1995482"/>
              <a:ext cx="1003808" cy="702665"/>
            </a:xfrm>
            <a:prstGeom prst="chevron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8709" name="Chevron 8"/>
            <p:cNvSpPr txBox="1"/>
            <p:nvPr/>
          </p:nvSpPr>
          <p:spPr>
            <a:xfrm>
              <a:off x="4693019" y="2296384"/>
              <a:ext cx="545697" cy="2010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800" kern="1200" dirty="0"/>
                <a:t>Hydrogen Transport model</a:t>
              </a:r>
            </a:p>
          </p:txBody>
        </p:sp>
      </p:grpSp>
      <p:grpSp>
        <p:nvGrpSpPr>
          <p:cNvPr id="86" name="Group 27"/>
          <p:cNvGrpSpPr/>
          <p:nvPr/>
        </p:nvGrpSpPr>
        <p:grpSpPr>
          <a:xfrm>
            <a:off x="11053536" y="3222033"/>
            <a:ext cx="1075855" cy="1357084"/>
            <a:chOff x="4614535" y="2766458"/>
            <a:chExt cx="702665" cy="10038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48710" name="Chevron 28"/>
            <p:cNvSpPr/>
            <p:nvPr/>
          </p:nvSpPr>
          <p:spPr>
            <a:xfrm rot="5400000">
              <a:off x="4463964" y="2917029"/>
              <a:ext cx="1003808" cy="702665"/>
            </a:xfrm>
            <a:prstGeom prst="chevron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8711" name="Chevron 10"/>
            <p:cNvSpPr txBox="1"/>
            <p:nvPr/>
          </p:nvSpPr>
          <p:spPr>
            <a:xfrm>
              <a:off x="4712439" y="3217932"/>
              <a:ext cx="509422" cy="20100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800" kern="1200" dirty="0"/>
                <a:t>Blister model</a:t>
              </a:r>
            </a:p>
          </p:txBody>
        </p:sp>
      </p:grpSp>
      <p:grpSp>
        <p:nvGrpSpPr>
          <p:cNvPr id="87" name="Group 30"/>
          <p:cNvGrpSpPr/>
          <p:nvPr/>
        </p:nvGrpSpPr>
        <p:grpSpPr>
          <a:xfrm>
            <a:off x="11053536" y="4143580"/>
            <a:ext cx="1075855" cy="1357084"/>
            <a:chOff x="4614535" y="3688005"/>
            <a:chExt cx="702665" cy="10038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48712" name="Chevron 31"/>
            <p:cNvSpPr/>
            <p:nvPr/>
          </p:nvSpPr>
          <p:spPr>
            <a:xfrm rot="5400000">
              <a:off x="4463964" y="3838576"/>
              <a:ext cx="1003808" cy="702665"/>
            </a:xfrm>
            <a:prstGeom prst="chevron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8713" name="Chevron 12"/>
            <p:cNvSpPr txBox="1"/>
            <p:nvPr/>
          </p:nvSpPr>
          <p:spPr>
            <a:xfrm>
              <a:off x="4703656" y="4189908"/>
              <a:ext cx="450748" cy="18505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800" kern="1200" dirty="0"/>
                <a:t>Thermo-dynamics</a:t>
              </a:r>
            </a:p>
          </p:txBody>
        </p:sp>
      </p:grpSp>
      <p:grpSp>
        <p:nvGrpSpPr>
          <p:cNvPr id="88" name="Group 35"/>
          <p:cNvGrpSpPr/>
          <p:nvPr/>
        </p:nvGrpSpPr>
        <p:grpSpPr>
          <a:xfrm>
            <a:off x="11053536" y="5065127"/>
            <a:ext cx="1075855" cy="1357084"/>
            <a:chOff x="4614535" y="4609552"/>
            <a:chExt cx="702665" cy="10038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48714" name="Chevron 36"/>
            <p:cNvSpPr/>
            <p:nvPr/>
          </p:nvSpPr>
          <p:spPr>
            <a:xfrm rot="5400000">
              <a:off x="4463964" y="4760123"/>
              <a:ext cx="1003808" cy="702665"/>
            </a:xfrm>
            <a:prstGeom prst="chevron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8715" name="Chevron 14"/>
            <p:cNvSpPr txBox="1"/>
            <p:nvPr/>
          </p:nvSpPr>
          <p:spPr>
            <a:xfrm>
              <a:off x="4681995" y="5111455"/>
              <a:ext cx="539866" cy="15057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800" kern="1200" dirty="0"/>
                <a:t>Governing Equations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93" grpId="0" animBg="1"/>
      <p:bldP spid="1048696" grpId="0" animBg="1"/>
      <p:bldP spid="1048697" grpId="0" animBg="1"/>
      <p:bldP spid="1048698" grpId="0" animBg="1"/>
      <p:bldP spid="1048699" grpId="0" animBg="1"/>
      <p:bldP spid="1048700" grpId="0"/>
      <p:bldP spid="1048701" grpId="0"/>
      <p:bldP spid="104870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Title 1"/>
          <p:cNvSpPr>
            <a:spLocks noGrp="1"/>
          </p:cNvSpPr>
          <p:nvPr>
            <p:ph type="title"/>
          </p:nvPr>
        </p:nvSpPr>
        <p:spPr>
          <a:xfrm>
            <a:off x="-27553" y="0"/>
            <a:ext cx="12233972" cy="507723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field for fracture model</a:t>
            </a:r>
          </a:p>
        </p:txBody>
      </p:sp>
      <p:sp>
        <p:nvSpPr>
          <p:cNvPr id="10487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463219" y="6504632"/>
            <a:ext cx="2743200" cy="365125"/>
          </a:xfrm>
        </p:spPr>
        <p:txBody>
          <a:bodyPr/>
          <a:lstStyle/>
          <a:p>
            <a:fld id="{EB83F686-68C6-524C-B84E-B52026378437}" type="slidenum">
              <a:rPr lang="en-US" b="1" smtClean="0">
                <a:solidFill>
                  <a:schemeClr val="tx1"/>
                </a:solidFill>
              </a:rPr>
              <a:t>12</a:t>
            </a:fld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90" name="Group 57"/>
          <p:cNvGrpSpPr/>
          <p:nvPr/>
        </p:nvGrpSpPr>
        <p:grpSpPr>
          <a:xfrm>
            <a:off x="279738" y="715795"/>
            <a:ext cx="3858623" cy="3601514"/>
            <a:chOff x="179977" y="927377"/>
            <a:chExt cx="5166040" cy="5105559"/>
          </a:xfrm>
        </p:grpSpPr>
        <p:pic>
          <p:nvPicPr>
            <p:cNvPr id="209716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9977" y="927377"/>
              <a:ext cx="5166040" cy="510555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048718" name="TextBox 56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895599" y="2133600"/>
              <a:ext cx="749683" cy="392678"/>
            </a:xfrm>
            <a:prstGeom prst="rect">
              <a:avLst/>
            </a:prstGeom>
            <a:blipFill>
              <a:blip r:embed="rId4"/>
              <a:stretch>
                <a:fillRect l="-9783" t="-2222" r="-11957" b="-35556"/>
              </a:stretch>
            </a:blipFill>
          </p:spPr>
          <p:txBody>
            <a:bodyPr/>
            <a:lstStyle/>
            <a:p>
              <a:r>
                <a:rPr lang="en-IN">
                  <a:noFill/>
                </a:rPr>
                <a:t> </a:t>
              </a:r>
            </a:p>
          </p:txBody>
        </p:sp>
        <p:sp>
          <p:nvSpPr>
            <p:cNvPr id="1048719" name="TextBox 67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904564" y="4114800"/>
              <a:ext cx="2441451" cy="416947"/>
            </a:xfrm>
            <a:prstGeom prst="rect">
              <a:avLst/>
            </a:prstGeom>
            <a:blipFill>
              <a:blip r:embed="rId5"/>
              <a:stretch>
                <a:fillRect t="-6250" b="-33333"/>
              </a:stretch>
            </a:blipFill>
          </p:spPr>
          <p:txBody>
            <a:bodyPr/>
            <a:lstStyle/>
            <a:p>
              <a:r>
                <a:rPr lang="en-IN">
                  <a:noFill/>
                </a:rPr>
                <a:t> </a:t>
              </a:r>
            </a:p>
          </p:txBody>
        </p:sp>
      </p:grpSp>
      <p:grpSp>
        <p:nvGrpSpPr>
          <p:cNvPr id="91" name="Group 10"/>
          <p:cNvGrpSpPr/>
          <p:nvPr/>
        </p:nvGrpSpPr>
        <p:grpSpPr>
          <a:xfrm>
            <a:off x="279738" y="4667921"/>
            <a:ext cx="4478598" cy="1772409"/>
            <a:chOff x="24581" y="4762807"/>
            <a:chExt cx="4478598" cy="1772409"/>
          </a:xfrm>
        </p:grpSpPr>
        <p:grpSp>
          <p:nvGrpSpPr>
            <p:cNvPr id="92" name="Group 9"/>
            <p:cNvGrpSpPr/>
            <p:nvPr/>
          </p:nvGrpSpPr>
          <p:grpSpPr>
            <a:xfrm>
              <a:off x="137320" y="4762807"/>
              <a:ext cx="2611997" cy="1344278"/>
              <a:chOff x="137320" y="4762807"/>
              <a:chExt cx="2611997" cy="1344278"/>
            </a:xfrm>
          </p:grpSpPr>
          <p:sp>
            <p:nvSpPr>
              <p:cNvPr id="1048720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20" y="4762807"/>
                <a:ext cx="2611997" cy="710194"/>
              </a:xfrm>
              <a:prstGeom prst="rect">
                <a:avLst/>
              </a:prstGeom>
              <a:blipFill>
                <a:blip r:embed="rId6"/>
                <a:stretch>
                  <a:fillRect l="-8696" t="-191228" b="-277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  <p:sp>
            <p:nvSpPr>
              <p:cNvPr id="1048721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77" y="5593355"/>
                <a:ext cx="1270989" cy="513730"/>
              </a:xfrm>
              <a:prstGeom prst="rect">
                <a:avLst/>
              </a:prstGeom>
              <a:blipFill>
                <a:blip r:embed="rId7"/>
                <a:stretch>
                  <a:fillRect l="-99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p:grpSp>
        <p:sp>
          <p:nvSpPr>
            <p:cNvPr id="1048722" name="Rectangle 2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4581" y="6227439"/>
              <a:ext cx="4478598" cy="307777"/>
            </a:xfrm>
            <a:prstGeom prst="rect">
              <a:avLst/>
            </a:prstGeom>
            <a:blipFill>
              <a:blip r:embed="rId8"/>
              <a:stretch>
                <a:fillRect t="-8000" b="-24000"/>
              </a:stretch>
            </a:blipFill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</p:grpSp>
      <p:sp>
        <p:nvSpPr>
          <p:cNvPr id="1048723" name="Rectangle 1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53178" y="1790746"/>
            <a:ext cx="3164298" cy="720325"/>
          </a:xfrm>
          <a:prstGeom prst="rect">
            <a:avLst/>
          </a:prstGeom>
          <a:blipFill>
            <a:blip r:embed="rId9"/>
            <a:stretch>
              <a:fillRect t="-1724"/>
            </a:stretch>
          </a:blipFill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24" name="Rectangle 2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53178" y="2999307"/>
            <a:ext cx="5813198" cy="369332"/>
          </a:xfrm>
          <a:prstGeom prst="rect">
            <a:avLst/>
          </a:prstGeom>
          <a:blipFill>
            <a:blip r:embed="rId10"/>
            <a:stretch>
              <a:fillRect t="-6667" b="-23333"/>
            </a:stretch>
          </a:blipFill>
          <a:ln w="3175">
            <a:noFill/>
          </a:ln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25" name="TextBox 2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53178" y="712026"/>
            <a:ext cx="3164298" cy="519181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26" name="TextBox 6"/>
          <p:cNvSpPr txBox="1"/>
          <p:nvPr/>
        </p:nvSpPr>
        <p:spPr>
          <a:xfrm>
            <a:off x="4903402" y="3740115"/>
            <a:ext cx="6024349" cy="2529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phase field?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Nucleation and complex topologies of cracks can be tracked.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for efficient and accurate simulations.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Thermodynamically consistent approach to fracture and damage modeling.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27" name="TextBox 5"/>
          <p:cNvSpPr txBox="1"/>
          <p:nvPr/>
        </p:nvSpPr>
        <p:spPr>
          <a:xfrm>
            <a:off x="10387444" y="6587126"/>
            <a:ext cx="1368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Miehe</a:t>
            </a:r>
            <a:r>
              <a:rPr lang="en-US" sz="1000" dirty="0"/>
              <a:t> </a:t>
            </a:r>
            <a:r>
              <a:rPr lang="en-US" sz="1000" dirty="0" err="1"/>
              <a:t>et.al</a:t>
            </a:r>
            <a:r>
              <a:rPr lang="en-US" sz="1000" dirty="0"/>
              <a:t> (2016)</a:t>
            </a:r>
          </a:p>
        </p:txBody>
      </p:sp>
      <p:sp>
        <p:nvSpPr>
          <p:cNvPr id="1048728" name="Arrow: Down 3"/>
          <p:cNvSpPr/>
          <p:nvPr/>
        </p:nvSpPr>
        <p:spPr>
          <a:xfrm>
            <a:off x="6567376" y="1324874"/>
            <a:ext cx="167951" cy="355909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45745" name="Straight Arrow Connector 13"/>
          <p:cNvCxnSpPr>
            <a:cxnSpLocks/>
          </p:cNvCxnSpPr>
          <p:nvPr/>
        </p:nvCxnSpPr>
        <p:spPr>
          <a:xfrm flipV="1">
            <a:off x="4437089" y="987055"/>
            <a:ext cx="0" cy="44211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46" name="Straight Arrow Connector 15"/>
          <p:cNvCxnSpPr>
            <a:cxnSpLocks/>
          </p:cNvCxnSpPr>
          <p:nvPr/>
        </p:nvCxnSpPr>
        <p:spPr>
          <a:xfrm>
            <a:off x="4437089" y="999608"/>
            <a:ext cx="6841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47" name="Straight Arrow Connector 17"/>
          <p:cNvCxnSpPr>
            <a:cxnSpLocks/>
          </p:cNvCxnSpPr>
          <p:nvPr/>
        </p:nvCxnSpPr>
        <p:spPr>
          <a:xfrm>
            <a:off x="3704253" y="5378115"/>
            <a:ext cx="7328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48" name="Straight Connector 7"/>
          <p:cNvCxnSpPr>
            <a:cxnSpLocks/>
          </p:cNvCxnSpPr>
          <p:nvPr/>
        </p:nvCxnSpPr>
        <p:spPr>
          <a:xfrm flipV="1">
            <a:off x="8814090" y="944129"/>
            <a:ext cx="1103586" cy="10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29" name="TextBox 8"/>
          <p:cNvSpPr txBox="1"/>
          <p:nvPr/>
        </p:nvSpPr>
        <p:spPr>
          <a:xfrm>
            <a:off x="9991860" y="752331"/>
            <a:ext cx="975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(eq.5)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3" name="Group 35"/>
          <p:cNvGrpSpPr/>
          <p:nvPr/>
        </p:nvGrpSpPr>
        <p:grpSpPr>
          <a:xfrm>
            <a:off x="11040560" y="539812"/>
            <a:ext cx="1075855" cy="1357084"/>
            <a:chOff x="4614535" y="1816"/>
            <a:chExt cx="702665" cy="10038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48730" name="Chevron 36"/>
            <p:cNvSpPr/>
            <p:nvPr/>
          </p:nvSpPr>
          <p:spPr>
            <a:xfrm rot="5400000">
              <a:off x="4463964" y="152387"/>
              <a:ext cx="1003808" cy="702665"/>
            </a:xfrm>
            <a:prstGeom prst="chevron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8731" name="Chevron 4"/>
            <p:cNvSpPr txBox="1"/>
            <p:nvPr/>
          </p:nvSpPr>
          <p:spPr>
            <a:xfrm>
              <a:off x="4703656" y="400795"/>
              <a:ext cx="539867" cy="30670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900" kern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Mathematical Model</a:t>
              </a:r>
            </a:p>
          </p:txBody>
        </p:sp>
      </p:grpSp>
      <p:grpSp>
        <p:nvGrpSpPr>
          <p:cNvPr id="94" name="Group 38"/>
          <p:cNvGrpSpPr/>
          <p:nvPr/>
        </p:nvGrpSpPr>
        <p:grpSpPr>
          <a:xfrm>
            <a:off x="11040560" y="1461359"/>
            <a:ext cx="1075855" cy="1357084"/>
            <a:chOff x="4614535" y="923363"/>
            <a:chExt cx="702665" cy="1003808"/>
          </a:xfrm>
          <a:solidFill>
            <a:srgbClr val="00B0F0"/>
          </a:solidFill>
        </p:grpSpPr>
        <p:sp>
          <p:nvSpPr>
            <p:cNvPr id="1048732" name="Chevron 40"/>
            <p:cNvSpPr/>
            <p:nvPr/>
          </p:nvSpPr>
          <p:spPr>
            <a:xfrm rot="5400000">
              <a:off x="4463964" y="1073934"/>
              <a:ext cx="1003808" cy="702665"/>
            </a:xfrm>
            <a:prstGeom prst="chevron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8733" name="Chevron 6"/>
            <p:cNvSpPr txBox="1"/>
            <p:nvPr/>
          </p:nvSpPr>
          <p:spPr>
            <a:xfrm>
              <a:off x="4762275" y="1397582"/>
              <a:ext cx="440889" cy="22275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200" kern="1200" dirty="0">
                  <a:solidFill>
                    <a:schemeClr val="tx1"/>
                  </a:solidFill>
                </a:rPr>
                <a:t>Phase Field Model</a:t>
              </a:r>
            </a:p>
          </p:txBody>
        </p:sp>
      </p:grpSp>
      <p:grpSp>
        <p:nvGrpSpPr>
          <p:cNvPr id="95" name="Group 42"/>
          <p:cNvGrpSpPr/>
          <p:nvPr/>
        </p:nvGrpSpPr>
        <p:grpSpPr>
          <a:xfrm>
            <a:off x="11040560" y="2382907"/>
            <a:ext cx="1075855" cy="1357084"/>
            <a:chOff x="4614535" y="1844911"/>
            <a:chExt cx="702665" cy="10038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48734" name="Chevron 43"/>
            <p:cNvSpPr/>
            <p:nvPr/>
          </p:nvSpPr>
          <p:spPr>
            <a:xfrm rot="5400000">
              <a:off x="4463964" y="1995482"/>
              <a:ext cx="1003808" cy="702665"/>
            </a:xfrm>
            <a:prstGeom prst="chevron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8735" name="Chevron 8"/>
            <p:cNvSpPr txBox="1"/>
            <p:nvPr/>
          </p:nvSpPr>
          <p:spPr>
            <a:xfrm>
              <a:off x="4693019" y="2296384"/>
              <a:ext cx="545697" cy="2010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800" kern="1200" dirty="0"/>
                <a:t>Hydrogen Transport model</a:t>
              </a:r>
            </a:p>
          </p:txBody>
        </p:sp>
      </p:grpSp>
      <p:grpSp>
        <p:nvGrpSpPr>
          <p:cNvPr id="96" name="Group 45"/>
          <p:cNvGrpSpPr/>
          <p:nvPr/>
        </p:nvGrpSpPr>
        <p:grpSpPr>
          <a:xfrm>
            <a:off x="11040560" y="3304454"/>
            <a:ext cx="1075855" cy="1357084"/>
            <a:chOff x="4614535" y="2766458"/>
            <a:chExt cx="702665" cy="10038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48736" name="Chevron 46"/>
            <p:cNvSpPr/>
            <p:nvPr/>
          </p:nvSpPr>
          <p:spPr>
            <a:xfrm rot="5400000">
              <a:off x="4463964" y="2917029"/>
              <a:ext cx="1003808" cy="702665"/>
            </a:xfrm>
            <a:prstGeom prst="chevron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8737" name="Chevron 10"/>
            <p:cNvSpPr txBox="1"/>
            <p:nvPr/>
          </p:nvSpPr>
          <p:spPr>
            <a:xfrm>
              <a:off x="4712439" y="3217932"/>
              <a:ext cx="509422" cy="20100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800" kern="1200" dirty="0"/>
                <a:t>Blister model</a:t>
              </a:r>
            </a:p>
          </p:txBody>
        </p:sp>
      </p:grpSp>
      <p:grpSp>
        <p:nvGrpSpPr>
          <p:cNvPr id="97" name="Group 48"/>
          <p:cNvGrpSpPr/>
          <p:nvPr/>
        </p:nvGrpSpPr>
        <p:grpSpPr>
          <a:xfrm>
            <a:off x="11040560" y="4226001"/>
            <a:ext cx="1075855" cy="1357084"/>
            <a:chOff x="4614535" y="3688005"/>
            <a:chExt cx="702665" cy="10038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48738" name="Chevron 49"/>
            <p:cNvSpPr/>
            <p:nvPr/>
          </p:nvSpPr>
          <p:spPr>
            <a:xfrm rot="5400000">
              <a:off x="4463964" y="3838576"/>
              <a:ext cx="1003808" cy="702665"/>
            </a:xfrm>
            <a:prstGeom prst="chevron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8739" name="Chevron 12"/>
            <p:cNvSpPr txBox="1"/>
            <p:nvPr/>
          </p:nvSpPr>
          <p:spPr>
            <a:xfrm>
              <a:off x="4703656" y="4189908"/>
              <a:ext cx="450748" cy="18505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800" kern="1200" dirty="0"/>
                <a:t>Thermo-dynamics</a:t>
              </a:r>
            </a:p>
          </p:txBody>
        </p:sp>
      </p:grpSp>
      <p:grpSp>
        <p:nvGrpSpPr>
          <p:cNvPr id="98" name="Group 51"/>
          <p:cNvGrpSpPr/>
          <p:nvPr/>
        </p:nvGrpSpPr>
        <p:grpSpPr>
          <a:xfrm>
            <a:off x="11040560" y="5147548"/>
            <a:ext cx="1075855" cy="1357084"/>
            <a:chOff x="4614535" y="4609552"/>
            <a:chExt cx="702665" cy="10038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48740" name="Chevron 52"/>
            <p:cNvSpPr/>
            <p:nvPr/>
          </p:nvSpPr>
          <p:spPr>
            <a:xfrm rot="5400000">
              <a:off x="4463964" y="4760123"/>
              <a:ext cx="1003808" cy="702665"/>
            </a:xfrm>
            <a:prstGeom prst="chevron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8741" name="Chevron 14"/>
            <p:cNvSpPr txBox="1"/>
            <p:nvPr/>
          </p:nvSpPr>
          <p:spPr>
            <a:xfrm>
              <a:off x="4681995" y="5111455"/>
              <a:ext cx="539866" cy="15057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800" kern="1200" dirty="0"/>
                <a:t>Governing Equations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448800" y="6512571"/>
            <a:ext cx="2743200" cy="365125"/>
          </a:xfrm>
        </p:spPr>
        <p:txBody>
          <a:bodyPr/>
          <a:lstStyle/>
          <a:p>
            <a:fld id="{EB83F686-68C6-524C-B84E-B52026378437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8746" name="Rectangle 8"/>
          <p:cNvSpPr>
            <a:spLocks noChangeArrowheads="1"/>
          </p:cNvSpPr>
          <p:nvPr/>
        </p:nvSpPr>
        <p:spPr bwMode="auto">
          <a:xfrm>
            <a:off x="2571314" y="2556845"/>
            <a:ext cx="1592580" cy="3581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Flux </a:t>
            </a:r>
            <a:r>
              <a:rPr lang="en-US" altLang="en-US" sz="1800" dirty="0">
                <a:latin typeface="+mn-lt"/>
              </a:rPr>
              <a:t>equation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48747" name="Rectangle 9"/>
          <p:cNvSpPr>
            <a:spLocks noChangeArrowheads="1"/>
          </p:cNvSpPr>
          <p:nvPr/>
        </p:nvSpPr>
        <p:spPr bwMode="auto">
          <a:xfrm>
            <a:off x="7351042" y="3254969"/>
            <a:ext cx="1835467" cy="3327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+mn-lt"/>
              </a:rPr>
              <a:t>Fick’s Second Law</a:t>
            </a:r>
          </a:p>
        </p:txBody>
      </p:sp>
      <p:sp>
        <p:nvSpPr>
          <p:cNvPr id="1048748" name="Rectangle 12"/>
          <p:cNvSpPr/>
          <p:nvPr/>
        </p:nvSpPr>
        <p:spPr>
          <a:xfrm>
            <a:off x="2697188" y="3254969"/>
            <a:ext cx="2024380" cy="35814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/>
            <a:r>
              <a:rPr lang="en-US" dirty="0">
                <a:cs typeface="Arial" pitchFamily="34" charset="0"/>
              </a:rPr>
              <a:t>Diffusion equation</a:t>
            </a:r>
          </a:p>
        </p:txBody>
      </p:sp>
      <p:sp>
        <p:nvSpPr>
          <p:cNvPr id="1048749" name="Rectangle 14"/>
          <p:cNvSpPr/>
          <p:nvPr/>
        </p:nvSpPr>
        <p:spPr>
          <a:xfrm>
            <a:off x="499946" y="753632"/>
            <a:ext cx="7072313" cy="139987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affecting H motion inside metal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Ø"/>
            </a:pP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Concentration gradients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Ø"/>
            </a:pP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Stress fields</a:t>
            </a:r>
          </a:p>
        </p:txBody>
      </p:sp>
      <p:sp>
        <p:nvSpPr>
          <p:cNvPr id="1048750" name="Title 2"/>
          <p:cNvSpPr txBox="1"/>
          <p:nvPr/>
        </p:nvSpPr>
        <p:spPr>
          <a:xfrm>
            <a:off x="0" y="-22015"/>
            <a:ext cx="12192000" cy="5758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Hydrogen transport model basics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51" name="TextBox 2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16472" y="5199763"/>
            <a:ext cx="4260634" cy="923330"/>
          </a:xfrm>
          <a:prstGeom prst="rect">
            <a:avLst/>
          </a:prstGeom>
          <a:blipFill>
            <a:blip r:embed="rId2"/>
            <a:stretch>
              <a:fillRect l="-1187" t="-2740" b="-10959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52" name="Rectangle 3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3526" y="4033649"/>
            <a:ext cx="2668403" cy="2800767"/>
          </a:xfrm>
          <a:prstGeom prst="rect">
            <a:avLst/>
          </a:prstGeom>
          <a:blipFill>
            <a:blip r:embed="rId3"/>
            <a:stretch>
              <a:fillRect l="-939" t="-450" b="-1351"/>
            </a:stretch>
          </a:blipFill>
          <a:ln w="9525"/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53" name="Rectangle 4"/>
          <p:cNvSpPr/>
          <p:nvPr/>
        </p:nvSpPr>
        <p:spPr>
          <a:xfrm>
            <a:off x="10394642" y="6576991"/>
            <a:ext cx="8515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dirty="0">
                <a:latin typeface="arial" panose="020B0604020202020204" pitchFamily="34" charset="0"/>
              </a:rPr>
              <a:t>Müller 2007</a:t>
            </a:r>
            <a:endParaRPr lang="en-IN" sz="1000" dirty="0"/>
          </a:p>
        </p:txBody>
      </p:sp>
      <p:sp>
        <p:nvSpPr>
          <p:cNvPr id="1048754" name="TextBox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15719" y="3160601"/>
            <a:ext cx="1887538" cy="619016"/>
          </a:xfrm>
          <a:prstGeom prst="rect">
            <a:avLst/>
          </a:prstGeom>
          <a:blipFill>
            <a:blip r:embed="rId4"/>
            <a:stretch>
              <a:fillRect l="-1333" b="-3922"/>
            </a:stretch>
          </a:blip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55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20732" y="2433222"/>
            <a:ext cx="2530310" cy="492955"/>
          </a:xfrm>
          <a:prstGeom prst="rect">
            <a:avLst/>
          </a:prstGeom>
          <a:blipFill>
            <a:blip r:embed="rId5"/>
            <a:stretch>
              <a:fillRect l="-1990" r="-20896" b="-7500"/>
            </a:stretch>
          </a:blip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56" name="Rectangle 9"/>
          <p:cNvSpPr>
            <a:spLocks noChangeArrowheads="1"/>
          </p:cNvSpPr>
          <p:nvPr/>
        </p:nvSpPr>
        <p:spPr bwMode="auto">
          <a:xfrm>
            <a:off x="7572259" y="2474125"/>
            <a:ext cx="1556067" cy="3327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+mn-lt"/>
              </a:rPr>
              <a:t>Fick’s First Law</a:t>
            </a:r>
          </a:p>
        </p:txBody>
      </p:sp>
      <p:sp>
        <p:nvSpPr>
          <p:cNvPr id="1048757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339980" y="4223792"/>
            <a:ext cx="4653333" cy="619080"/>
          </a:xfrm>
          <a:prstGeom prst="rect">
            <a:avLst/>
          </a:prstGeom>
          <a:blipFill>
            <a:blip r:embed="rId6"/>
            <a:stretch>
              <a:fillRect l="-272" b="-4000"/>
            </a:stretch>
          </a:blip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cxnSp>
        <p:nvCxnSpPr>
          <p:cNvPr id="3145749" name="Straight Connector 7"/>
          <p:cNvCxnSpPr>
            <a:cxnSpLocks/>
          </p:cNvCxnSpPr>
          <p:nvPr/>
        </p:nvCxnSpPr>
        <p:spPr>
          <a:xfrm>
            <a:off x="7993313" y="4566359"/>
            <a:ext cx="6189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758" name="TextBox 11"/>
          <p:cNvSpPr txBox="1"/>
          <p:nvPr/>
        </p:nvSpPr>
        <p:spPr>
          <a:xfrm>
            <a:off x="8556617" y="4362353"/>
            <a:ext cx="764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 (6)</a:t>
            </a:r>
          </a:p>
        </p:txBody>
      </p:sp>
      <p:grpSp>
        <p:nvGrpSpPr>
          <p:cNvPr id="102" name="Group 13"/>
          <p:cNvGrpSpPr/>
          <p:nvPr/>
        </p:nvGrpSpPr>
        <p:grpSpPr>
          <a:xfrm>
            <a:off x="11051139" y="615192"/>
            <a:ext cx="1075855" cy="1357084"/>
            <a:chOff x="4614535" y="1816"/>
            <a:chExt cx="702665" cy="10038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48759" name="Chevron 15"/>
            <p:cNvSpPr/>
            <p:nvPr/>
          </p:nvSpPr>
          <p:spPr>
            <a:xfrm rot="5400000">
              <a:off x="4463964" y="152387"/>
              <a:ext cx="1003808" cy="702665"/>
            </a:xfrm>
            <a:prstGeom prst="chevron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8760" name="Chevron 4"/>
            <p:cNvSpPr txBox="1"/>
            <p:nvPr/>
          </p:nvSpPr>
          <p:spPr>
            <a:xfrm>
              <a:off x="4703656" y="400795"/>
              <a:ext cx="539867" cy="30670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900" kern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Mathematical Model</a:t>
              </a:r>
            </a:p>
          </p:txBody>
        </p:sp>
      </p:grpSp>
      <p:grpSp>
        <p:nvGrpSpPr>
          <p:cNvPr id="103" name="Group 17"/>
          <p:cNvGrpSpPr/>
          <p:nvPr/>
        </p:nvGrpSpPr>
        <p:grpSpPr>
          <a:xfrm>
            <a:off x="11051139" y="1536739"/>
            <a:ext cx="1075855" cy="1357084"/>
            <a:chOff x="4614535" y="923363"/>
            <a:chExt cx="702665" cy="10038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48761" name="Chevron 18"/>
            <p:cNvSpPr/>
            <p:nvPr/>
          </p:nvSpPr>
          <p:spPr>
            <a:xfrm rot="5400000">
              <a:off x="4463964" y="1073934"/>
              <a:ext cx="1003808" cy="702665"/>
            </a:xfrm>
            <a:prstGeom prst="chevron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8762" name="Chevron 6"/>
            <p:cNvSpPr txBox="1"/>
            <p:nvPr/>
          </p:nvSpPr>
          <p:spPr>
            <a:xfrm>
              <a:off x="4762275" y="1397582"/>
              <a:ext cx="440889" cy="22275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800" kern="1200" dirty="0"/>
                <a:t>Phase Field Model</a:t>
              </a:r>
            </a:p>
          </p:txBody>
        </p:sp>
      </p:grpSp>
      <p:grpSp>
        <p:nvGrpSpPr>
          <p:cNvPr id="104" name="Group 21"/>
          <p:cNvGrpSpPr/>
          <p:nvPr/>
        </p:nvGrpSpPr>
        <p:grpSpPr>
          <a:xfrm>
            <a:off x="11051139" y="2458287"/>
            <a:ext cx="1075855" cy="1357084"/>
            <a:chOff x="4614535" y="1844911"/>
            <a:chExt cx="702665" cy="1003808"/>
          </a:xfrm>
          <a:solidFill>
            <a:srgbClr val="00B0F0"/>
          </a:solidFill>
        </p:grpSpPr>
        <p:sp>
          <p:nvSpPr>
            <p:cNvPr id="1048763" name="Chevron 22"/>
            <p:cNvSpPr/>
            <p:nvPr/>
          </p:nvSpPr>
          <p:spPr>
            <a:xfrm rot="5400000">
              <a:off x="4463964" y="1995482"/>
              <a:ext cx="1003808" cy="702665"/>
            </a:xfrm>
            <a:prstGeom prst="chevron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8764" name="Chevron 8"/>
            <p:cNvSpPr txBox="1"/>
            <p:nvPr/>
          </p:nvSpPr>
          <p:spPr>
            <a:xfrm>
              <a:off x="4681995" y="2252991"/>
              <a:ext cx="539866" cy="27356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200" kern="1200" dirty="0">
                  <a:solidFill>
                    <a:schemeClr val="tx1"/>
                  </a:solidFill>
                </a:rPr>
                <a:t>Hydrogen Transport model</a:t>
              </a:r>
            </a:p>
          </p:txBody>
        </p:sp>
      </p:grpSp>
      <p:grpSp>
        <p:nvGrpSpPr>
          <p:cNvPr id="105" name="Group 24"/>
          <p:cNvGrpSpPr/>
          <p:nvPr/>
        </p:nvGrpSpPr>
        <p:grpSpPr>
          <a:xfrm>
            <a:off x="11051139" y="3379834"/>
            <a:ext cx="1075855" cy="1357084"/>
            <a:chOff x="4614535" y="2766458"/>
            <a:chExt cx="702665" cy="10038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48765" name="Chevron 25"/>
            <p:cNvSpPr/>
            <p:nvPr/>
          </p:nvSpPr>
          <p:spPr>
            <a:xfrm rot="5400000">
              <a:off x="4463964" y="2917029"/>
              <a:ext cx="1003808" cy="702665"/>
            </a:xfrm>
            <a:prstGeom prst="chevron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8766" name="Chevron 10"/>
            <p:cNvSpPr txBox="1"/>
            <p:nvPr/>
          </p:nvSpPr>
          <p:spPr>
            <a:xfrm>
              <a:off x="4712439" y="3217932"/>
              <a:ext cx="509422" cy="20100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800" kern="1200" dirty="0"/>
                <a:t>Blister model</a:t>
              </a:r>
            </a:p>
          </p:txBody>
        </p:sp>
      </p:grpSp>
      <p:grpSp>
        <p:nvGrpSpPr>
          <p:cNvPr id="106" name="Group 27"/>
          <p:cNvGrpSpPr/>
          <p:nvPr/>
        </p:nvGrpSpPr>
        <p:grpSpPr>
          <a:xfrm>
            <a:off x="11051139" y="4301381"/>
            <a:ext cx="1075855" cy="1357084"/>
            <a:chOff x="4614535" y="3688005"/>
            <a:chExt cx="702665" cy="10038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48767" name="Chevron 28"/>
            <p:cNvSpPr/>
            <p:nvPr/>
          </p:nvSpPr>
          <p:spPr>
            <a:xfrm rot="5400000">
              <a:off x="4463964" y="3838576"/>
              <a:ext cx="1003808" cy="702665"/>
            </a:xfrm>
            <a:prstGeom prst="chevron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8768" name="Chevron 12"/>
            <p:cNvSpPr txBox="1"/>
            <p:nvPr/>
          </p:nvSpPr>
          <p:spPr>
            <a:xfrm>
              <a:off x="4703656" y="4189908"/>
              <a:ext cx="450748" cy="18505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800" kern="1200" dirty="0"/>
                <a:t>Thermo-dynamics</a:t>
              </a:r>
            </a:p>
          </p:txBody>
        </p:sp>
      </p:grpSp>
      <p:grpSp>
        <p:nvGrpSpPr>
          <p:cNvPr id="107" name="Group 32"/>
          <p:cNvGrpSpPr/>
          <p:nvPr/>
        </p:nvGrpSpPr>
        <p:grpSpPr>
          <a:xfrm>
            <a:off x="11051139" y="5222928"/>
            <a:ext cx="1075855" cy="1357084"/>
            <a:chOff x="4614535" y="4609552"/>
            <a:chExt cx="702665" cy="10038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48769" name="Chevron 33"/>
            <p:cNvSpPr/>
            <p:nvPr/>
          </p:nvSpPr>
          <p:spPr>
            <a:xfrm rot="5400000">
              <a:off x="4463964" y="4760123"/>
              <a:ext cx="1003808" cy="702665"/>
            </a:xfrm>
            <a:prstGeom prst="chevron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8770" name="Chevron 14"/>
            <p:cNvSpPr txBox="1"/>
            <p:nvPr/>
          </p:nvSpPr>
          <p:spPr>
            <a:xfrm>
              <a:off x="4681995" y="5111455"/>
              <a:ext cx="539866" cy="15057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800" kern="1200" dirty="0"/>
                <a:t>Governing Equations</a:t>
              </a:r>
            </a:p>
          </p:txBody>
        </p:sp>
      </p:grpSp>
      <p:sp>
        <p:nvSpPr>
          <p:cNvPr id="1048771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759348" y="5243045"/>
            <a:ext cx="4042867" cy="808296"/>
          </a:xfrm>
          <a:prstGeom prst="rect">
            <a:avLst/>
          </a:prstGeom>
          <a:blipFill>
            <a:blip r:embed="rId7"/>
            <a:stretch>
              <a:fillRect l="-2508" t="-3077"/>
            </a:stretch>
          </a:blipFill>
          <a:ln w="12700" cap="flat">
            <a:noFill/>
            <a:miter lim="400000"/>
          </a:ln>
          <a:effectLst/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72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53800" y="6487966"/>
            <a:ext cx="683339" cy="365125"/>
          </a:xfrm>
        </p:spPr>
        <p:txBody>
          <a:bodyPr/>
          <a:lstStyle/>
          <a:p>
            <a:fld id="{EB83F686-68C6-524C-B84E-B52026378437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8774" name="TextBox 6"/>
          <p:cNvSpPr txBox="1"/>
          <p:nvPr/>
        </p:nvSpPr>
        <p:spPr>
          <a:xfrm>
            <a:off x="0" y="6755"/>
            <a:ext cx="12192000" cy="5847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rgbClr val="000000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alibri"/>
              </a:rPr>
              <a:t>Blister Model</a:t>
            </a:r>
            <a:endParaRPr kumimoji="0" lang="en-IN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048775" name="Rectangle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9929" y="681758"/>
            <a:ext cx="13915088" cy="2326342"/>
          </a:xfrm>
          <a:prstGeom prst="rect">
            <a:avLst/>
          </a:prstGeom>
          <a:blipFill>
            <a:blip r:embed="rId2"/>
            <a:stretch>
              <a:fillRect l="-456" t="-1087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76" name="Rectangle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-296022" y="2569776"/>
            <a:ext cx="4150052" cy="891719"/>
          </a:xfrm>
          <a:prstGeom prst="rect">
            <a:avLst/>
          </a:prstGeom>
          <a:blipFill>
            <a:blip r:embed="rId3"/>
            <a:stretch>
              <a:fillRect l="-4573" t="-198592" b="-285915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77" name="Rectangle 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32033" y="2515417"/>
            <a:ext cx="6723760" cy="600164"/>
          </a:xfrm>
          <a:prstGeom prst="rect">
            <a:avLst/>
          </a:prstGeom>
          <a:blipFill>
            <a:blip r:embed="rId4"/>
            <a:stretch>
              <a:fillRect l="-1132" b="-4167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78" name="Rectangle 1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5417" y="3731475"/>
            <a:ext cx="8884696" cy="424475"/>
          </a:xfrm>
          <a:prstGeom prst="rect">
            <a:avLst/>
          </a:prstGeom>
          <a:blipFill>
            <a:blip r:embed="rId5"/>
            <a:stretch>
              <a:fillRect l="-713" t="-2857" b="-20000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779" name="TextBox 15"/>
          <p:cNvSpPr txBox="1"/>
          <p:nvPr/>
        </p:nvSpPr>
        <p:spPr>
          <a:xfrm>
            <a:off x="9764926" y="3530129"/>
            <a:ext cx="12607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cs typeface="Arial" panose="020B0604020202020204" pitchFamily="34" charset="0"/>
                <a:sym typeface="Calibri"/>
              </a:rPr>
              <a:t>(eq.13)</a:t>
            </a:r>
          </a:p>
        </p:txBody>
      </p:sp>
      <p:sp>
        <p:nvSpPr>
          <p:cNvPr id="1048780" name="TextBox 16"/>
          <p:cNvSpPr txBox="1"/>
          <p:nvPr/>
        </p:nvSpPr>
        <p:spPr>
          <a:xfrm>
            <a:off x="7612944" y="3880658"/>
            <a:ext cx="12607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cs typeface="Arial" panose="020B0604020202020204" pitchFamily="34" charset="0"/>
                <a:sym typeface="Calibri"/>
              </a:rPr>
              <a:t>(eq.14)</a:t>
            </a:r>
          </a:p>
        </p:txBody>
      </p:sp>
      <p:sp>
        <p:nvSpPr>
          <p:cNvPr id="1048781" name="TextBox 17"/>
          <p:cNvSpPr txBox="1"/>
          <p:nvPr/>
        </p:nvSpPr>
        <p:spPr>
          <a:xfrm>
            <a:off x="9815945" y="6531589"/>
            <a:ext cx="12607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Krom</a:t>
            </a:r>
            <a:r>
              <a:rPr lang="en-US" sz="1050" dirty="0"/>
              <a:t> et al.(1999)</a:t>
            </a:r>
          </a:p>
        </p:txBody>
      </p:sp>
      <p:pic>
        <p:nvPicPr>
          <p:cNvPr id="2097166" name="Picture 6" descr="Hydrogen Blistering (3/3)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01770" y="4261624"/>
            <a:ext cx="2743804" cy="2587015"/>
          </a:xfrm>
          <a:prstGeom prst="rect">
            <a:avLst/>
          </a:prstGeom>
          <a:noFill/>
        </p:spPr>
      </p:pic>
      <p:sp>
        <p:nvSpPr>
          <p:cNvPr id="1048782" name="Rectangle 1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32033" y="2966399"/>
            <a:ext cx="7391400" cy="644279"/>
          </a:xfrm>
          <a:prstGeom prst="rect">
            <a:avLst/>
          </a:prstGeom>
          <a:blipFill>
            <a:blip r:embed="rId7"/>
            <a:stretch>
              <a:fillRect l="-1029" b="-5769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grpSp>
        <p:nvGrpSpPr>
          <p:cNvPr id="109" name="Group 2"/>
          <p:cNvGrpSpPr/>
          <p:nvPr/>
        </p:nvGrpSpPr>
        <p:grpSpPr>
          <a:xfrm>
            <a:off x="633603" y="4261624"/>
            <a:ext cx="3118481" cy="2500797"/>
            <a:chOff x="2246730" y="3465514"/>
            <a:chExt cx="3846430" cy="2890836"/>
          </a:xfrm>
        </p:grpSpPr>
        <p:sp>
          <p:nvSpPr>
            <p:cNvPr id="1048783" name="Rectangle 4"/>
            <p:cNvSpPr/>
            <p:nvPr/>
          </p:nvSpPr>
          <p:spPr>
            <a:xfrm>
              <a:off x="2338466" y="3465514"/>
              <a:ext cx="3117954" cy="28908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0" name="Group 5"/>
            <p:cNvGrpSpPr/>
            <p:nvPr/>
          </p:nvGrpSpPr>
          <p:grpSpPr>
            <a:xfrm>
              <a:off x="3042942" y="4107304"/>
              <a:ext cx="1574027" cy="1531546"/>
              <a:chOff x="884420" y="1746354"/>
              <a:chExt cx="2173573" cy="2096895"/>
            </a:xfrm>
          </p:grpSpPr>
          <p:sp>
            <p:nvSpPr>
              <p:cNvPr id="1048784" name="Oval 24"/>
              <p:cNvSpPr/>
              <p:nvPr/>
            </p:nvSpPr>
            <p:spPr>
              <a:xfrm>
                <a:off x="884420" y="1746354"/>
                <a:ext cx="2173573" cy="2088491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145750" name="Straight Arrow Connector 25"/>
              <p:cNvCxnSpPr>
                <a:cxnSpLocks/>
              </p:cNvCxnSpPr>
              <p:nvPr/>
            </p:nvCxnSpPr>
            <p:spPr>
              <a:xfrm flipV="1">
                <a:off x="1963712" y="1790076"/>
                <a:ext cx="0" cy="377252"/>
              </a:xfrm>
              <a:prstGeom prst="straightConnector1">
                <a:avLst/>
              </a:prstGeom>
              <a:ln w="3492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51" name="Straight Arrow Connector 26"/>
              <p:cNvCxnSpPr>
                <a:cxnSpLocks/>
              </p:cNvCxnSpPr>
              <p:nvPr/>
            </p:nvCxnSpPr>
            <p:spPr>
              <a:xfrm>
                <a:off x="2380938" y="2798163"/>
                <a:ext cx="677055" cy="0"/>
              </a:xfrm>
              <a:prstGeom prst="straightConnector1">
                <a:avLst/>
              </a:prstGeom>
              <a:ln w="3492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52" name="Straight Arrow Connector 27"/>
              <p:cNvCxnSpPr>
                <a:cxnSpLocks/>
              </p:cNvCxnSpPr>
              <p:nvPr/>
            </p:nvCxnSpPr>
            <p:spPr>
              <a:xfrm flipH="1" flipV="1">
                <a:off x="1204211" y="2096126"/>
                <a:ext cx="342275" cy="287311"/>
              </a:xfrm>
              <a:prstGeom prst="straightConnector1">
                <a:avLst/>
              </a:prstGeom>
              <a:ln w="3492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53" name="Straight Arrow Connector 28"/>
              <p:cNvCxnSpPr>
                <a:cxnSpLocks/>
              </p:cNvCxnSpPr>
              <p:nvPr/>
            </p:nvCxnSpPr>
            <p:spPr>
              <a:xfrm flipH="1">
                <a:off x="924395" y="2811835"/>
                <a:ext cx="537147" cy="0"/>
              </a:xfrm>
              <a:prstGeom prst="straightConnector1">
                <a:avLst/>
              </a:prstGeom>
              <a:ln w="3492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54" name="Straight Arrow Connector 29"/>
              <p:cNvCxnSpPr>
                <a:cxnSpLocks/>
              </p:cNvCxnSpPr>
              <p:nvPr/>
            </p:nvCxnSpPr>
            <p:spPr>
              <a:xfrm flipH="1">
                <a:off x="1234191" y="3117954"/>
                <a:ext cx="337075" cy="311046"/>
              </a:xfrm>
              <a:prstGeom prst="straightConnector1">
                <a:avLst/>
              </a:prstGeom>
              <a:ln w="3492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55" name="Straight Arrow Connector 30"/>
              <p:cNvCxnSpPr>
                <a:cxnSpLocks/>
                <a:endCxn id="1048784" idx="4"/>
              </p:cNvCxnSpPr>
              <p:nvPr/>
            </p:nvCxnSpPr>
            <p:spPr>
              <a:xfrm>
                <a:off x="1971207" y="3273477"/>
                <a:ext cx="0" cy="561368"/>
              </a:xfrm>
              <a:prstGeom prst="straightConnector1">
                <a:avLst/>
              </a:prstGeom>
              <a:ln w="3492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56" name="Straight Arrow Connector 31"/>
              <p:cNvCxnSpPr>
                <a:cxnSpLocks/>
                <a:endCxn id="1048784" idx="5"/>
              </p:cNvCxnSpPr>
              <p:nvPr/>
            </p:nvCxnSpPr>
            <p:spPr>
              <a:xfrm>
                <a:off x="2380938" y="3117954"/>
                <a:ext cx="358743" cy="411039"/>
              </a:xfrm>
              <a:prstGeom prst="straightConnector1">
                <a:avLst/>
              </a:prstGeom>
              <a:ln w="3492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57" name="Straight Arrow Connector 32"/>
              <p:cNvCxnSpPr>
                <a:cxnSpLocks/>
                <a:endCxn id="1048784" idx="7"/>
              </p:cNvCxnSpPr>
              <p:nvPr/>
            </p:nvCxnSpPr>
            <p:spPr>
              <a:xfrm flipV="1">
                <a:off x="2380938" y="2052206"/>
                <a:ext cx="358743" cy="349868"/>
              </a:xfrm>
              <a:prstGeom prst="straightConnector1">
                <a:avLst/>
              </a:prstGeom>
              <a:ln w="3492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8785" name="TextBox 33"/>
              <p:cNvSpPr txBox="1"/>
              <p:nvPr/>
            </p:nvSpPr>
            <p:spPr>
              <a:xfrm>
                <a:off x="1270417" y="2412132"/>
                <a:ext cx="1723868" cy="1431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Pressure of hydrogen gas</a:t>
                </a:r>
              </a:p>
            </p:txBody>
          </p:sp>
        </p:grpSp>
        <p:cxnSp>
          <p:nvCxnSpPr>
            <p:cNvPr id="3145758" name="Straight Arrow Connector 12"/>
            <p:cNvCxnSpPr>
              <a:cxnSpLocks/>
              <a:endCxn id="1048784" idx="0"/>
            </p:cNvCxnSpPr>
            <p:nvPr/>
          </p:nvCxnSpPr>
          <p:spPr>
            <a:xfrm flipH="1">
              <a:off x="3829956" y="3816196"/>
              <a:ext cx="7510" cy="291108"/>
            </a:xfrm>
            <a:prstGeom prst="straightConnector1">
              <a:avLst/>
            </a:prstGeom>
            <a:ln w="4762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9" name="Straight Arrow Connector 13"/>
            <p:cNvCxnSpPr>
              <a:cxnSpLocks/>
              <a:endCxn id="1048784" idx="1"/>
            </p:cNvCxnSpPr>
            <p:nvPr/>
          </p:nvCxnSpPr>
          <p:spPr>
            <a:xfrm>
              <a:off x="3018020" y="4080111"/>
              <a:ext cx="255433" cy="250584"/>
            </a:xfrm>
            <a:prstGeom prst="straightConnector1">
              <a:avLst/>
            </a:prstGeom>
            <a:ln w="4762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0" name="Straight Arrow Connector 14"/>
            <p:cNvCxnSpPr>
              <a:cxnSpLocks/>
              <a:endCxn id="1048784" idx="2"/>
            </p:cNvCxnSpPr>
            <p:nvPr/>
          </p:nvCxnSpPr>
          <p:spPr>
            <a:xfrm flipV="1">
              <a:off x="2803098" y="4870008"/>
              <a:ext cx="239844" cy="15510"/>
            </a:xfrm>
            <a:prstGeom prst="straightConnector1">
              <a:avLst/>
            </a:prstGeom>
            <a:ln w="4762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1" name="Straight Arrow Connector 18"/>
            <p:cNvCxnSpPr>
              <a:cxnSpLocks/>
              <a:endCxn id="1048784" idx="3"/>
            </p:cNvCxnSpPr>
            <p:nvPr/>
          </p:nvCxnSpPr>
          <p:spPr>
            <a:xfrm flipV="1">
              <a:off x="3060187" y="5409320"/>
              <a:ext cx="213266" cy="154423"/>
            </a:xfrm>
            <a:prstGeom prst="straightConnector1">
              <a:avLst/>
            </a:prstGeom>
            <a:ln w="4762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2" name="Straight Arrow Connector 19"/>
            <p:cNvCxnSpPr>
              <a:cxnSpLocks/>
            </p:cNvCxnSpPr>
            <p:nvPr/>
          </p:nvCxnSpPr>
          <p:spPr>
            <a:xfrm flipV="1">
              <a:off x="3795325" y="5659904"/>
              <a:ext cx="0" cy="263915"/>
            </a:xfrm>
            <a:prstGeom prst="straightConnector1">
              <a:avLst/>
            </a:prstGeom>
            <a:ln w="4762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3" name="Straight Arrow Connector 20"/>
            <p:cNvCxnSpPr>
              <a:cxnSpLocks/>
              <a:endCxn id="1048784" idx="7"/>
            </p:cNvCxnSpPr>
            <p:nvPr/>
          </p:nvCxnSpPr>
          <p:spPr>
            <a:xfrm flipH="1">
              <a:off x="4386458" y="4151893"/>
              <a:ext cx="185542" cy="178802"/>
            </a:xfrm>
            <a:prstGeom prst="straightConnector1">
              <a:avLst/>
            </a:prstGeom>
            <a:ln w="4762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4" name="Straight Arrow Connector 21"/>
            <p:cNvCxnSpPr>
              <a:cxnSpLocks/>
            </p:cNvCxnSpPr>
            <p:nvPr/>
          </p:nvCxnSpPr>
          <p:spPr>
            <a:xfrm flipH="1">
              <a:off x="4631424" y="4885518"/>
              <a:ext cx="281993" cy="0"/>
            </a:xfrm>
            <a:prstGeom prst="straightConnector1">
              <a:avLst/>
            </a:prstGeom>
            <a:ln w="4762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5" name="Straight Arrow Connector 22"/>
            <p:cNvCxnSpPr>
              <a:cxnSpLocks/>
            </p:cNvCxnSpPr>
            <p:nvPr/>
          </p:nvCxnSpPr>
          <p:spPr>
            <a:xfrm flipH="1" flipV="1">
              <a:off x="4422098" y="5463768"/>
              <a:ext cx="273583" cy="282982"/>
            </a:xfrm>
            <a:prstGeom prst="straightConnector1">
              <a:avLst/>
            </a:prstGeom>
            <a:ln w="4762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786" name="TextBox 23"/>
            <p:cNvSpPr txBox="1"/>
            <p:nvPr/>
          </p:nvSpPr>
          <p:spPr>
            <a:xfrm>
              <a:off x="2246730" y="3526674"/>
              <a:ext cx="3846430" cy="391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Strength of surrounding metal</a:t>
              </a:r>
            </a:p>
          </p:txBody>
        </p:sp>
      </p:grpSp>
      <p:sp>
        <p:nvSpPr>
          <p:cNvPr id="1048787" name="TextBox 34"/>
          <p:cNvSpPr txBox="1"/>
          <p:nvPr/>
        </p:nvSpPr>
        <p:spPr>
          <a:xfrm>
            <a:off x="6133071" y="6531589"/>
            <a:ext cx="4903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[17]</a:t>
            </a:r>
          </a:p>
        </p:txBody>
      </p:sp>
      <p:cxnSp>
        <p:nvCxnSpPr>
          <p:cNvPr id="3145766" name="Straight Connector 36"/>
          <p:cNvCxnSpPr>
            <a:cxnSpLocks/>
            <a:endCxn id="1048779" idx="1"/>
          </p:cNvCxnSpPr>
          <p:nvPr/>
        </p:nvCxnSpPr>
        <p:spPr>
          <a:xfrm flipV="1">
            <a:off x="8746428" y="3699406"/>
            <a:ext cx="1018498" cy="15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67" name="Straight Connector 38"/>
          <p:cNvCxnSpPr>
            <a:cxnSpLocks/>
          </p:cNvCxnSpPr>
          <p:nvPr/>
        </p:nvCxnSpPr>
        <p:spPr>
          <a:xfrm>
            <a:off x="6668616" y="4049357"/>
            <a:ext cx="10184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68" name="Straight Connector 39"/>
          <p:cNvCxnSpPr>
            <a:cxnSpLocks/>
          </p:cNvCxnSpPr>
          <p:nvPr/>
        </p:nvCxnSpPr>
        <p:spPr>
          <a:xfrm>
            <a:off x="7812411" y="2434622"/>
            <a:ext cx="10184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1" name="Group 40"/>
          <p:cNvGrpSpPr/>
          <p:nvPr/>
        </p:nvGrpSpPr>
        <p:grpSpPr>
          <a:xfrm>
            <a:off x="11001838" y="591528"/>
            <a:ext cx="1075855" cy="1357084"/>
            <a:chOff x="4614535" y="1816"/>
            <a:chExt cx="702665" cy="10038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48788" name="Chevron 41"/>
            <p:cNvSpPr/>
            <p:nvPr/>
          </p:nvSpPr>
          <p:spPr>
            <a:xfrm rot="5400000">
              <a:off x="4463964" y="152387"/>
              <a:ext cx="1003808" cy="702665"/>
            </a:xfrm>
            <a:prstGeom prst="chevron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8789" name="Chevron 4"/>
            <p:cNvSpPr txBox="1"/>
            <p:nvPr/>
          </p:nvSpPr>
          <p:spPr>
            <a:xfrm>
              <a:off x="4703656" y="400795"/>
              <a:ext cx="539867" cy="30670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900" kern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Mathematical Model</a:t>
              </a:r>
            </a:p>
          </p:txBody>
        </p:sp>
      </p:grpSp>
      <p:grpSp>
        <p:nvGrpSpPr>
          <p:cNvPr id="112" name="Group 43"/>
          <p:cNvGrpSpPr/>
          <p:nvPr/>
        </p:nvGrpSpPr>
        <p:grpSpPr>
          <a:xfrm>
            <a:off x="11001838" y="1513075"/>
            <a:ext cx="1075855" cy="1357084"/>
            <a:chOff x="4614535" y="923363"/>
            <a:chExt cx="702665" cy="10038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48790" name="Chevron 44"/>
            <p:cNvSpPr/>
            <p:nvPr/>
          </p:nvSpPr>
          <p:spPr>
            <a:xfrm rot="5400000">
              <a:off x="4463964" y="1073934"/>
              <a:ext cx="1003808" cy="702665"/>
            </a:xfrm>
            <a:prstGeom prst="chevron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8791" name="Chevron 6"/>
            <p:cNvSpPr txBox="1"/>
            <p:nvPr/>
          </p:nvSpPr>
          <p:spPr>
            <a:xfrm>
              <a:off x="4762275" y="1397582"/>
              <a:ext cx="440889" cy="22275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800" kern="1200" dirty="0"/>
                <a:t>Phase Field Model</a:t>
              </a:r>
            </a:p>
          </p:txBody>
        </p:sp>
      </p:grpSp>
      <p:grpSp>
        <p:nvGrpSpPr>
          <p:cNvPr id="113" name="Group 46"/>
          <p:cNvGrpSpPr/>
          <p:nvPr/>
        </p:nvGrpSpPr>
        <p:grpSpPr>
          <a:xfrm>
            <a:off x="11001838" y="2434623"/>
            <a:ext cx="1075855" cy="1357084"/>
            <a:chOff x="4614535" y="1844911"/>
            <a:chExt cx="702665" cy="10038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48792" name="Chevron 47"/>
            <p:cNvSpPr/>
            <p:nvPr/>
          </p:nvSpPr>
          <p:spPr>
            <a:xfrm rot="5400000">
              <a:off x="4463964" y="1995482"/>
              <a:ext cx="1003808" cy="702665"/>
            </a:xfrm>
            <a:prstGeom prst="chevron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8793" name="Chevron 8"/>
            <p:cNvSpPr txBox="1"/>
            <p:nvPr/>
          </p:nvSpPr>
          <p:spPr>
            <a:xfrm>
              <a:off x="4681995" y="2252991"/>
              <a:ext cx="539866" cy="27356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800" kern="1200" dirty="0">
                  <a:solidFill>
                    <a:schemeClr val="bg1"/>
                  </a:solidFill>
                </a:rPr>
                <a:t>Hydrogen Transport model</a:t>
              </a:r>
            </a:p>
          </p:txBody>
        </p:sp>
      </p:grpSp>
      <p:grpSp>
        <p:nvGrpSpPr>
          <p:cNvPr id="114" name="Group 49"/>
          <p:cNvGrpSpPr/>
          <p:nvPr/>
        </p:nvGrpSpPr>
        <p:grpSpPr>
          <a:xfrm>
            <a:off x="11001838" y="3356170"/>
            <a:ext cx="1075855" cy="1357084"/>
            <a:chOff x="4614535" y="2766458"/>
            <a:chExt cx="702665" cy="1003808"/>
          </a:xfrm>
          <a:solidFill>
            <a:srgbClr val="00B0F0"/>
          </a:solidFill>
        </p:grpSpPr>
        <p:sp>
          <p:nvSpPr>
            <p:cNvPr id="1048794" name="Chevron 50"/>
            <p:cNvSpPr/>
            <p:nvPr/>
          </p:nvSpPr>
          <p:spPr>
            <a:xfrm rot="5400000">
              <a:off x="4463964" y="2917029"/>
              <a:ext cx="1003808" cy="702665"/>
            </a:xfrm>
            <a:prstGeom prst="chevron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8795" name="Chevron 10"/>
            <p:cNvSpPr txBox="1"/>
            <p:nvPr/>
          </p:nvSpPr>
          <p:spPr>
            <a:xfrm>
              <a:off x="4712439" y="3217932"/>
              <a:ext cx="509422" cy="20100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200" kern="1200" dirty="0">
                  <a:solidFill>
                    <a:schemeClr val="tx1"/>
                  </a:solidFill>
                </a:rPr>
                <a:t>Blister model</a:t>
              </a:r>
            </a:p>
          </p:txBody>
        </p:sp>
      </p:grpSp>
      <p:grpSp>
        <p:nvGrpSpPr>
          <p:cNvPr id="115" name="Group 52"/>
          <p:cNvGrpSpPr/>
          <p:nvPr/>
        </p:nvGrpSpPr>
        <p:grpSpPr>
          <a:xfrm>
            <a:off x="11001838" y="4277717"/>
            <a:ext cx="1075855" cy="1357084"/>
            <a:chOff x="4614535" y="3688005"/>
            <a:chExt cx="702665" cy="10038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48796" name="Chevron 53"/>
            <p:cNvSpPr/>
            <p:nvPr/>
          </p:nvSpPr>
          <p:spPr>
            <a:xfrm rot="5400000">
              <a:off x="4463964" y="3838576"/>
              <a:ext cx="1003808" cy="702665"/>
            </a:xfrm>
            <a:prstGeom prst="chevron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8797" name="Chevron 12"/>
            <p:cNvSpPr txBox="1"/>
            <p:nvPr/>
          </p:nvSpPr>
          <p:spPr>
            <a:xfrm>
              <a:off x="4703656" y="4189908"/>
              <a:ext cx="450748" cy="18505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800" kern="1200" dirty="0"/>
                <a:t>Thermo-dynamics</a:t>
              </a:r>
            </a:p>
          </p:txBody>
        </p:sp>
      </p:grpSp>
      <p:grpSp>
        <p:nvGrpSpPr>
          <p:cNvPr id="116" name="Group 55"/>
          <p:cNvGrpSpPr/>
          <p:nvPr/>
        </p:nvGrpSpPr>
        <p:grpSpPr>
          <a:xfrm>
            <a:off x="11001838" y="5199264"/>
            <a:ext cx="1075855" cy="1357084"/>
            <a:chOff x="4614535" y="4609552"/>
            <a:chExt cx="702665" cy="10038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48798" name="Chevron 56"/>
            <p:cNvSpPr/>
            <p:nvPr/>
          </p:nvSpPr>
          <p:spPr>
            <a:xfrm rot="5400000">
              <a:off x="4463964" y="4760123"/>
              <a:ext cx="1003808" cy="702665"/>
            </a:xfrm>
            <a:prstGeom prst="chevron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8799" name="Chevron 14"/>
            <p:cNvSpPr txBox="1"/>
            <p:nvPr/>
          </p:nvSpPr>
          <p:spPr>
            <a:xfrm>
              <a:off x="4681995" y="5111455"/>
              <a:ext cx="539866" cy="15057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800" kern="1200" dirty="0"/>
                <a:t>Governing Equations</a:t>
              </a:r>
            </a:p>
          </p:txBody>
        </p:sp>
      </p:grpSp>
      <p:cxnSp>
        <p:nvCxnSpPr>
          <p:cNvPr id="3145769" name="Straight Connector 37"/>
          <p:cNvCxnSpPr>
            <a:cxnSpLocks/>
          </p:cNvCxnSpPr>
          <p:nvPr/>
        </p:nvCxnSpPr>
        <p:spPr>
          <a:xfrm>
            <a:off x="6133071" y="915076"/>
            <a:ext cx="6871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70" name="Straight Connector 59"/>
          <p:cNvCxnSpPr>
            <a:cxnSpLocks/>
          </p:cNvCxnSpPr>
          <p:nvPr/>
        </p:nvCxnSpPr>
        <p:spPr>
          <a:xfrm>
            <a:off x="8655418" y="1240471"/>
            <a:ext cx="6871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71" name="Straight Connector 60"/>
          <p:cNvCxnSpPr>
            <a:cxnSpLocks/>
          </p:cNvCxnSpPr>
          <p:nvPr/>
        </p:nvCxnSpPr>
        <p:spPr>
          <a:xfrm>
            <a:off x="3813869" y="1554486"/>
            <a:ext cx="6871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72" name="Straight Connector 61"/>
          <p:cNvCxnSpPr>
            <a:cxnSpLocks/>
          </p:cNvCxnSpPr>
          <p:nvPr/>
        </p:nvCxnSpPr>
        <p:spPr>
          <a:xfrm>
            <a:off x="3854030" y="1999693"/>
            <a:ext cx="6871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76" grpId="0" animBg="1"/>
      <p:bldP spid="1048777" grpId="0" animBg="1"/>
      <p:bldP spid="1048778" grpId="0" animBg="1"/>
      <p:bldP spid="1048779" grpId="0"/>
      <p:bldP spid="1048780" grpId="0"/>
      <p:bldP spid="104878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0" name="Title 1"/>
          <p:cNvSpPr>
            <a:spLocks noGrp="1"/>
          </p:cNvSpPr>
          <p:nvPr>
            <p:ph type="title"/>
          </p:nvPr>
        </p:nvSpPr>
        <p:spPr>
          <a:xfrm>
            <a:off x="23141" y="13173"/>
            <a:ext cx="12145715" cy="56316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Thermodynamic Treatment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80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6936" y="6576955"/>
            <a:ext cx="2743200" cy="365125"/>
          </a:xfrm>
        </p:spPr>
        <p:txBody>
          <a:bodyPr/>
          <a:lstStyle/>
          <a:p>
            <a:fld id="{EB83F686-68C6-524C-B84E-B52026378437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8802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2044" y="1146284"/>
            <a:ext cx="10723181" cy="506870"/>
          </a:xfrm>
          <a:prstGeom prst="rect">
            <a:avLst/>
          </a:prstGeom>
          <a:blipFill>
            <a:blip r:embed="rId2"/>
            <a:stretch>
              <a:fillRect l="-1657" t="-87805" b="-141463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803" name="TextBox 6"/>
          <p:cNvSpPr txBox="1"/>
          <p:nvPr/>
        </p:nvSpPr>
        <p:spPr>
          <a:xfrm>
            <a:off x="91534" y="756070"/>
            <a:ext cx="5276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law of thermodynamics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804" name="TextBox 7"/>
          <p:cNvSpPr txBox="1"/>
          <p:nvPr/>
        </p:nvSpPr>
        <p:spPr>
          <a:xfrm>
            <a:off x="91534" y="1821859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Entropy inequality</a:t>
            </a:r>
            <a:endParaRPr lang="en-IN" b="1" dirty="0"/>
          </a:p>
        </p:txBody>
      </p:sp>
      <p:sp>
        <p:nvSpPr>
          <p:cNvPr id="1048805" name="TextBox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1534" y="2342183"/>
            <a:ext cx="7475483" cy="506870"/>
          </a:xfrm>
          <a:prstGeom prst="rect">
            <a:avLst/>
          </a:prstGeom>
          <a:blipFill>
            <a:blip r:embed="rId3"/>
            <a:stretch>
              <a:fillRect l="-340" t="-90244" b="-139024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806" name="TextBox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2044" y="3382396"/>
            <a:ext cx="6911920" cy="76200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807" name="TextBox 12"/>
          <p:cNvSpPr txBox="1"/>
          <p:nvPr/>
        </p:nvSpPr>
        <p:spPr>
          <a:xfrm>
            <a:off x="91534" y="3000045"/>
            <a:ext cx="310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both equations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808" name="TextBox 13"/>
          <p:cNvSpPr txBox="1"/>
          <p:nvPr/>
        </p:nvSpPr>
        <p:spPr>
          <a:xfrm>
            <a:off x="75766" y="4104112"/>
            <a:ext cx="543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Helmholtz free energy density potential function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809" name="TextBox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3573" y="4568776"/>
            <a:ext cx="3398822" cy="369332"/>
          </a:xfrm>
          <a:prstGeom prst="rect">
            <a:avLst/>
          </a:prstGeom>
          <a:blipFill>
            <a:blip r:embed="rId5"/>
            <a:stretch>
              <a:fillRect l="-372" t="-6667" b="-26667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810" name="TextBox 1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-83162" y="5507104"/>
            <a:ext cx="11735649" cy="665823"/>
          </a:xfrm>
          <a:prstGeom prst="rect">
            <a:avLst/>
          </a:prstGeom>
          <a:blipFill>
            <a:blip r:embed="rId6"/>
            <a:stretch>
              <a:fillRect b="-9259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811" name="Rectangle 1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287384" y="1821859"/>
            <a:ext cx="2772357" cy="3539430"/>
          </a:xfrm>
          <a:prstGeom prst="rect">
            <a:avLst/>
          </a:prstGeom>
          <a:blipFill>
            <a:blip r:embed="rId7"/>
            <a:stretch>
              <a:fillRect l="-905" t="-357" r="-1357" b="-1071"/>
            </a:stretch>
          </a:blipFill>
          <a:ln w="9525"/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812" name="TextBox 2"/>
          <p:cNvSpPr txBox="1"/>
          <p:nvPr/>
        </p:nvSpPr>
        <p:spPr>
          <a:xfrm>
            <a:off x="9910394" y="6664768"/>
            <a:ext cx="1865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Fried and </a:t>
            </a:r>
            <a:r>
              <a:rPr lang="en-US" sz="1000" dirty="0" err="1"/>
              <a:t>Gurtin</a:t>
            </a:r>
            <a:r>
              <a:rPr lang="en-US" sz="1000" dirty="0"/>
              <a:t> 1993</a:t>
            </a:r>
          </a:p>
        </p:txBody>
      </p:sp>
      <p:sp>
        <p:nvSpPr>
          <p:cNvPr id="1048813" name="TextBox 4"/>
          <p:cNvSpPr txBox="1"/>
          <p:nvPr/>
        </p:nvSpPr>
        <p:spPr>
          <a:xfrm>
            <a:off x="121963" y="6336839"/>
            <a:ext cx="548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isothermal conditions final term become zero. </a:t>
            </a:r>
          </a:p>
        </p:txBody>
      </p:sp>
      <p:cxnSp>
        <p:nvCxnSpPr>
          <p:cNvPr id="3145773" name="Straight Connector 8"/>
          <p:cNvCxnSpPr>
            <a:cxnSpLocks/>
          </p:cNvCxnSpPr>
          <p:nvPr/>
        </p:nvCxnSpPr>
        <p:spPr>
          <a:xfrm>
            <a:off x="10014033" y="1401956"/>
            <a:ext cx="2557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814" name="TextBox 9"/>
          <p:cNvSpPr txBox="1"/>
          <p:nvPr/>
        </p:nvSpPr>
        <p:spPr>
          <a:xfrm>
            <a:off x="10162513" y="1210158"/>
            <a:ext cx="975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(eq.15)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45774" name="Straight Connector 14"/>
          <p:cNvCxnSpPr>
            <a:cxnSpLocks/>
          </p:cNvCxnSpPr>
          <p:nvPr/>
        </p:nvCxnSpPr>
        <p:spPr>
          <a:xfrm flipV="1">
            <a:off x="5512092" y="2595632"/>
            <a:ext cx="1103586" cy="10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815" name="TextBox 19"/>
          <p:cNvSpPr txBox="1"/>
          <p:nvPr/>
        </p:nvSpPr>
        <p:spPr>
          <a:xfrm>
            <a:off x="6689862" y="2403834"/>
            <a:ext cx="975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(eq.16)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45775" name="Straight Connector 20"/>
          <p:cNvCxnSpPr>
            <a:cxnSpLocks/>
          </p:cNvCxnSpPr>
          <p:nvPr/>
        </p:nvCxnSpPr>
        <p:spPr>
          <a:xfrm>
            <a:off x="6165121" y="3624718"/>
            <a:ext cx="487626" cy="4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816" name="TextBox 21"/>
          <p:cNvSpPr txBox="1"/>
          <p:nvPr/>
        </p:nvSpPr>
        <p:spPr>
          <a:xfrm>
            <a:off x="6726931" y="3437494"/>
            <a:ext cx="975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(eq.17)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45776" name="Straight Connector 22"/>
          <p:cNvCxnSpPr>
            <a:cxnSpLocks/>
          </p:cNvCxnSpPr>
          <p:nvPr/>
        </p:nvCxnSpPr>
        <p:spPr>
          <a:xfrm flipV="1">
            <a:off x="5549161" y="4844569"/>
            <a:ext cx="1103586" cy="10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817" name="TextBox 23"/>
          <p:cNvSpPr txBox="1"/>
          <p:nvPr/>
        </p:nvSpPr>
        <p:spPr>
          <a:xfrm>
            <a:off x="6726931" y="4652771"/>
            <a:ext cx="975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(eq.18)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45777" name="Straight Connector 24"/>
          <p:cNvCxnSpPr>
            <a:cxnSpLocks/>
            <a:endCxn id="1048818" idx="1"/>
          </p:cNvCxnSpPr>
          <p:nvPr/>
        </p:nvCxnSpPr>
        <p:spPr>
          <a:xfrm>
            <a:off x="9675341" y="6227707"/>
            <a:ext cx="8283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818" name="TextBox 25"/>
          <p:cNvSpPr txBox="1"/>
          <p:nvPr/>
        </p:nvSpPr>
        <p:spPr>
          <a:xfrm>
            <a:off x="10503724" y="6058430"/>
            <a:ext cx="975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(eq.19)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819" name="TextBox 2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5766" y="5103127"/>
            <a:ext cx="5052850" cy="369332"/>
          </a:xfrm>
          <a:prstGeom prst="rect">
            <a:avLst/>
          </a:prstGeom>
          <a:blipFill>
            <a:blip r:embed="rId8"/>
            <a:stretch>
              <a:fillRect b="-12903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grpSp>
        <p:nvGrpSpPr>
          <p:cNvPr id="118" name="Group 27"/>
          <p:cNvGrpSpPr/>
          <p:nvPr/>
        </p:nvGrpSpPr>
        <p:grpSpPr>
          <a:xfrm>
            <a:off x="11093001" y="36945"/>
            <a:ext cx="1075855" cy="1357084"/>
            <a:chOff x="4614535" y="1816"/>
            <a:chExt cx="702665" cy="10038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48820" name="Chevron 29"/>
            <p:cNvSpPr/>
            <p:nvPr/>
          </p:nvSpPr>
          <p:spPr>
            <a:xfrm rot="5400000">
              <a:off x="4463964" y="152387"/>
              <a:ext cx="1003808" cy="702665"/>
            </a:xfrm>
            <a:prstGeom prst="chevron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8821" name="Chevron 4"/>
            <p:cNvSpPr txBox="1"/>
            <p:nvPr/>
          </p:nvSpPr>
          <p:spPr>
            <a:xfrm>
              <a:off x="4703656" y="400795"/>
              <a:ext cx="539867" cy="30670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900" kern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Mathematical Model</a:t>
              </a:r>
            </a:p>
          </p:txBody>
        </p:sp>
      </p:grpSp>
      <p:grpSp>
        <p:nvGrpSpPr>
          <p:cNvPr id="119" name="Group 31"/>
          <p:cNvGrpSpPr/>
          <p:nvPr/>
        </p:nvGrpSpPr>
        <p:grpSpPr>
          <a:xfrm>
            <a:off x="11093001" y="958492"/>
            <a:ext cx="1075855" cy="1357084"/>
            <a:chOff x="4614535" y="923363"/>
            <a:chExt cx="702665" cy="10038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48822" name="Chevron 32"/>
            <p:cNvSpPr/>
            <p:nvPr/>
          </p:nvSpPr>
          <p:spPr>
            <a:xfrm rot="5400000">
              <a:off x="4463964" y="1073934"/>
              <a:ext cx="1003808" cy="702665"/>
            </a:xfrm>
            <a:prstGeom prst="chevron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8823" name="Chevron 6"/>
            <p:cNvSpPr txBox="1"/>
            <p:nvPr/>
          </p:nvSpPr>
          <p:spPr>
            <a:xfrm>
              <a:off x="4762275" y="1397582"/>
              <a:ext cx="440889" cy="22275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800" kern="1200" dirty="0"/>
                <a:t>Phase Field Model</a:t>
              </a:r>
            </a:p>
          </p:txBody>
        </p:sp>
      </p:grpSp>
      <p:grpSp>
        <p:nvGrpSpPr>
          <p:cNvPr id="120" name="Group 34"/>
          <p:cNvGrpSpPr/>
          <p:nvPr/>
        </p:nvGrpSpPr>
        <p:grpSpPr>
          <a:xfrm>
            <a:off x="11093001" y="1880040"/>
            <a:ext cx="1075855" cy="1357084"/>
            <a:chOff x="4614535" y="1844911"/>
            <a:chExt cx="702665" cy="10038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48824" name="Chevron 35"/>
            <p:cNvSpPr/>
            <p:nvPr/>
          </p:nvSpPr>
          <p:spPr>
            <a:xfrm rot="5400000">
              <a:off x="4463964" y="1995482"/>
              <a:ext cx="1003808" cy="702665"/>
            </a:xfrm>
            <a:prstGeom prst="chevron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8825" name="Chevron 8"/>
            <p:cNvSpPr txBox="1"/>
            <p:nvPr/>
          </p:nvSpPr>
          <p:spPr>
            <a:xfrm>
              <a:off x="4693019" y="2296384"/>
              <a:ext cx="545697" cy="2010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800" kern="1200" dirty="0"/>
                <a:t>Hydrogen Transport model</a:t>
              </a:r>
            </a:p>
          </p:txBody>
        </p:sp>
      </p:grpSp>
      <p:grpSp>
        <p:nvGrpSpPr>
          <p:cNvPr id="121" name="Group 37"/>
          <p:cNvGrpSpPr/>
          <p:nvPr/>
        </p:nvGrpSpPr>
        <p:grpSpPr>
          <a:xfrm>
            <a:off x="11093001" y="2801587"/>
            <a:ext cx="1075855" cy="1357084"/>
            <a:chOff x="4614535" y="2766458"/>
            <a:chExt cx="702665" cy="10038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48826" name="Chevron 38"/>
            <p:cNvSpPr/>
            <p:nvPr/>
          </p:nvSpPr>
          <p:spPr>
            <a:xfrm rot="5400000">
              <a:off x="4463964" y="2917029"/>
              <a:ext cx="1003808" cy="702665"/>
            </a:xfrm>
            <a:prstGeom prst="chevron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8827" name="Chevron 10"/>
            <p:cNvSpPr txBox="1"/>
            <p:nvPr/>
          </p:nvSpPr>
          <p:spPr>
            <a:xfrm>
              <a:off x="4712439" y="3217932"/>
              <a:ext cx="509422" cy="20100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800" kern="1200" dirty="0"/>
                <a:t>Blister model</a:t>
              </a:r>
            </a:p>
          </p:txBody>
        </p:sp>
      </p:grpSp>
      <p:grpSp>
        <p:nvGrpSpPr>
          <p:cNvPr id="122" name="Group 40"/>
          <p:cNvGrpSpPr/>
          <p:nvPr/>
        </p:nvGrpSpPr>
        <p:grpSpPr>
          <a:xfrm>
            <a:off x="11093001" y="3723134"/>
            <a:ext cx="1075855" cy="1357084"/>
            <a:chOff x="4614535" y="3688005"/>
            <a:chExt cx="702665" cy="1003808"/>
          </a:xfrm>
          <a:solidFill>
            <a:srgbClr val="00B0F0"/>
          </a:solidFill>
        </p:grpSpPr>
        <p:sp>
          <p:nvSpPr>
            <p:cNvPr id="1048828" name="Chevron 41"/>
            <p:cNvSpPr/>
            <p:nvPr/>
          </p:nvSpPr>
          <p:spPr>
            <a:xfrm rot="5400000">
              <a:off x="4463964" y="3838576"/>
              <a:ext cx="1003808" cy="702665"/>
            </a:xfrm>
            <a:prstGeom prst="chevron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8829" name="Chevron 12"/>
            <p:cNvSpPr txBox="1"/>
            <p:nvPr/>
          </p:nvSpPr>
          <p:spPr>
            <a:xfrm>
              <a:off x="4752416" y="4168509"/>
              <a:ext cx="450748" cy="18505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200" kern="1200" dirty="0">
                  <a:solidFill>
                    <a:schemeClr val="tx1"/>
                  </a:solidFill>
                </a:rPr>
                <a:t>Thermo-dynamics</a:t>
              </a:r>
            </a:p>
          </p:txBody>
        </p:sp>
      </p:grpSp>
      <p:grpSp>
        <p:nvGrpSpPr>
          <p:cNvPr id="123" name="Group 43"/>
          <p:cNvGrpSpPr/>
          <p:nvPr/>
        </p:nvGrpSpPr>
        <p:grpSpPr>
          <a:xfrm>
            <a:off x="11093001" y="4644681"/>
            <a:ext cx="1075855" cy="1357084"/>
            <a:chOff x="4614535" y="4609552"/>
            <a:chExt cx="702665" cy="10038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48830" name="Chevron 44"/>
            <p:cNvSpPr/>
            <p:nvPr/>
          </p:nvSpPr>
          <p:spPr>
            <a:xfrm rot="5400000">
              <a:off x="4463964" y="4760123"/>
              <a:ext cx="1003808" cy="702665"/>
            </a:xfrm>
            <a:prstGeom prst="chevron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8831" name="Chevron 14"/>
            <p:cNvSpPr txBox="1"/>
            <p:nvPr/>
          </p:nvSpPr>
          <p:spPr>
            <a:xfrm>
              <a:off x="4681995" y="5111455"/>
              <a:ext cx="539866" cy="15057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800" kern="1200" dirty="0"/>
                <a:t>Governing Equations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437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Governing equations</a:t>
            </a:r>
          </a:p>
        </p:txBody>
      </p:sp>
      <p:sp>
        <p:nvSpPr>
          <p:cNvPr id="104883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701282" y="3402788"/>
            <a:ext cx="3145221" cy="1524000"/>
          </a:xfrm>
          <a:blipFill>
            <a:blip r:embed="rId2"/>
            <a:stretch>
              <a:fillRect l="-2016" t="-5785" b="-2479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83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90924" y="6547162"/>
            <a:ext cx="683339" cy="365125"/>
          </a:xfrm>
        </p:spPr>
        <p:txBody>
          <a:bodyPr/>
          <a:lstStyle/>
          <a:p>
            <a:fld id="{EB83F686-68C6-524C-B84E-B52026378437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8835" name="Rectangle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62152" y="5096953"/>
            <a:ext cx="3744310" cy="1502078"/>
          </a:xfrm>
          <a:prstGeom prst="rect">
            <a:avLst/>
          </a:prstGeom>
          <a:blipFill>
            <a:blip r:embed="rId3"/>
            <a:stretch>
              <a:fillRect l="-1351" t="-1667" b="-5000"/>
            </a:stretch>
          </a:blipFill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836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62152" y="886369"/>
            <a:ext cx="10867696" cy="582147"/>
          </a:xfrm>
          <a:prstGeom prst="rect">
            <a:avLst/>
          </a:prstGeom>
          <a:blipFill>
            <a:blip r:embed="rId4"/>
            <a:stretch>
              <a:fillRect t="-70213" b="-117021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837" name="TextBox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62152" y="2163017"/>
            <a:ext cx="6127530" cy="487249"/>
          </a:xfrm>
          <a:prstGeom prst="rect">
            <a:avLst/>
          </a:prstGeom>
          <a:blipFill>
            <a:blip r:embed="rId5"/>
            <a:stretch>
              <a:fillRect l="-828" b="-10256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838" name="TextBox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62152" y="1617106"/>
            <a:ext cx="4824248" cy="369332"/>
          </a:xfrm>
          <a:prstGeom prst="rect">
            <a:avLst/>
          </a:prstGeom>
          <a:blipFill>
            <a:blip r:embed="rId6"/>
            <a:stretch>
              <a:fillRect b="-16667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839" name="Rectangle 1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941668" y="1871996"/>
            <a:ext cx="3339149" cy="1308820"/>
          </a:xfrm>
          <a:prstGeom prst="rect">
            <a:avLst/>
          </a:prstGeom>
          <a:blipFill>
            <a:blip r:embed="rId7"/>
            <a:stretch>
              <a:fillRect l="-1136" t="-1905" b="-3810"/>
            </a:stretch>
          </a:blipFill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840" name="Rectangle 1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942431" y="3439708"/>
            <a:ext cx="3339148" cy="773866"/>
          </a:xfrm>
          <a:prstGeom prst="rect">
            <a:avLst/>
          </a:prstGeom>
          <a:blipFill>
            <a:blip r:embed="rId8"/>
            <a:stretch>
              <a:fillRect l="-755" t="-1587" b="-6349"/>
            </a:stretch>
          </a:blipFill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841" name="Rectangle 1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967145" y="4369701"/>
            <a:ext cx="2966386" cy="773866"/>
          </a:xfrm>
          <a:prstGeom prst="rect">
            <a:avLst/>
          </a:prstGeom>
          <a:blipFill>
            <a:blip r:embed="rId9"/>
            <a:stretch>
              <a:fillRect l="-851" t="-3226" b="-8065"/>
            </a:stretch>
          </a:blipFill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cxnSp>
        <p:nvCxnSpPr>
          <p:cNvPr id="3145778" name="Straight Connector 5"/>
          <p:cNvCxnSpPr>
            <a:cxnSpLocks/>
          </p:cNvCxnSpPr>
          <p:nvPr/>
        </p:nvCxnSpPr>
        <p:spPr>
          <a:xfrm>
            <a:off x="9158879" y="1491037"/>
            <a:ext cx="6778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842" name="TextBox 7"/>
          <p:cNvSpPr txBox="1"/>
          <p:nvPr/>
        </p:nvSpPr>
        <p:spPr>
          <a:xfrm>
            <a:off x="9910875" y="1299239"/>
            <a:ext cx="975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(eq.20)</a:t>
            </a:r>
            <a:endParaRPr lang="en-IN" sz="1600" dirty="0"/>
          </a:p>
        </p:txBody>
      </p:sp>
      <p:sp>
        <p:nvSpPr>
          <p:cNvPr id="1048843" name="TextBox 11"/>
          <p:cNvSpPr txBox="1"/>
          <p:nvPr/>
        </p:nvSpPr>
        <p:spPr>
          <a:xfrm>
            <a:off x="2005416" y="4213169"/>
            <a:ext cx="213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Dirichlet B.C.</a:t>
            </a:r>
          </a:p>
        </p:txBody>
      </p:sp>
      <p:sp>
        <p:nvSpPr>
          <p:cNvPr id="1048844" name="Right Brace 12"/>
          <p:cNvSpPr/>
          <p:nvPr/>
        </p:nvSpPr>
        <p:spPr>
          <a:xfrm>
            <a:off x="1704915" y="3925327"/>
            <a:ext cx="318497" cy="914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48845" name="Right Brace 18"/>
          <p:cNvSpPr/>
          <p:nvPr/>
        </p:nvSpPr>
        <p:spPr>
          <a:xfrm>
            <a:off x="3073606" y="5185331"/>
            <a:ext cx="583994" cy="140017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48846" name="TextBox 19"/>
          <p:cNvSpPr txBox="1"/>
          <p:nvPr/>
        </p:nvSpPr>
        <p:spPr>
          <a:xfrm>
            <a:off x="3725917" y="5663326"/>
            <a:ext cx="213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Neumann B.C.</a:t>
            </a:r>
          </a:p>
        </p:txBody>
      </p:sp>
      <p:sp>
        <p:nvSpPr>
          <p:cNvPr id="1048847" name="Rectangle 2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977485" y="5247478"/>
            <a:ext cx="2845064" cy="1077218"/>
          </a:xfrm>
          <a:prstGeom prst="rect">
            <a:avLst/>
          </a:prstGeom>
          <a:blipFill>
            <a:blip r:embed="rId10"/>
            <a:stretch>
              <a:fillRect l="-1333" t="-1149"/>
            </a:stretch>
          </a:blipFill>
          <a:ln w="9525"/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848" name="TextBox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62152" y="2727725"/>
            <a:ext cx="3920358" cy="499560"/>
          </a:xfrm>
          <a:prstGeom prst="rect">
            <a:avLst/>
          </a:prstGeom>
          <a:blipFill>
            <a:blip r:embed="rId11"/>
            <a:stretch>
              <a:fillRect l="-1294" b="-10000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grpSp>
        <p:nvGrpSpPr>
          <p:cNvPr id="125" name="Group 21"/>
          <p:cNvGrpSpPr/>
          <p:nvPr/>
        </p:nvGrpSpPr>
        <p:grpSpPr>
          <a:xfrm>
            <a:off x="10930880" y="0"/>
            <a:ext cx="1129315" cy="1350866"/>
            <a:chOff x="4614535" y="1816"/>
            <a:chExt cx="702665" cy="10038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48849" name="Chevron 22"/>
            <p:cNvSpPr/>
            <p:nvPr/>
          </p:nvSpPr>
          <p:spPr>
            <a:xfrm rot="5400000">
              <a:off x="4463964" y="152387"/>
              <a:ext cx="1003808" cy="702665"/>
            </a:xfrm>
            <a:prstGeom prst="chevron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8850" name="Chevron 4"/>
            <p:cNvSpPr txBox="1"/>
            <p:nvPr/>
          </p:nvSpPr>
          <p:spPr>
            <a:xfrm>
              <a:off x="4703656" y="400795"/>
              <a:ext cx="518205" cy="26192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900" kern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Mathematical Model</a:t>
              </a:r>
            </a:p>
          </p:txBody>
        </p:sp>
      </p:grpSp>
      <p:grpSp>
        <p:nvGrpSpPr>
          <p:cNvPr id="126" name="Group 24"/>
          <p:cNvGrpSpPr/>
          <p:nvPr/>
        </p:nvGrpSpPr>
        <p:grpSpPr>
          <a:xfrm>
            <a:off x="10930880" y="921547"/>
            <a:ext cx="1129315" cy="1350866"/>
            <a:chOff x="4614535" y="923363"/>
            <a:chExt cx="702665" cy="10038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48851" name="Chevron 25"/>
            <p:cNvSpPr/>
            <p:nvPr/>
          </p:nvSpPr>
          <p:spPr>
            <a:xfrm rot="5400000">
              <a:off x="4463964" y="1073934"/>
              <a:ext cx="1003808" cy="702665"/>
            </a:xfrm>
            <a:prstGeom prst="chevron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8852" name="Chevron 6"/>
            <p:cNvSpPr txBox="1"/>
            <p:nvPr/>
          </p:nvSpPr>
          <p:spPr>
            <a:xfrm>
              <a:off x="4762275" y="1397582"/>
              <a:ext cx="440889" cy="22275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800" kern="1200" dirty="0"/>
                <a:t>Phase Field Model</a:t>
              </a:r>
            </a:p>
          </p:txBody>
        </p:sp>
      </p:grpSp>
      <p:grpSp>
        <p:nvGrpSpPr>
          <p:cNvPr id="127" name="Group 27"/>
          <p:cNvGrpSpPr/>
          <p:nvPr/>
        </p:nvGrpSpPr>
        <p:grpSpPr>
          <a:xfrm>
            <a:off x="10930880" y="1843095"/>
            <a:ext cx="1129315" cy="1350866"/>
            <a:chOff x="4614535" y="1844911"/>
            <a:chExt cx="702665" cy="10038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48853" name="Chevron 28"/>
            <p:cNvSpPr/>
            <p:nvPr/>
          </p:nvSpPr>
          <p:spPr>
            <a:xfrm rot="5400000">
              <a:off x="4463964" y="1995482"/>
              <a:ext cx="1003808" cy="702665"/>
            </a:xfrm>
            <a:prstGeom prst="chevron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8854" name="Chevron 8"/>
            <p:cNvSpPr txBox="1"/>
            <p:nvPr/>
          </p:nvSpPr>
          <p:spPr>
            <a:xfrm>
              <a:off x="4693019" y="2296384"/>
              <a:ext cx="545697" cy="2010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800" kern="1200" dirty="0"/>
                <a:t>Hydrogen Transport model</a:t>
              </a:r>
            </a:p>
          </p:txBody>
        </p:sp>
      </p:grpSp>
      <p:grpSp>
        <p:nvGrpSpPr>
          <p:cNvPr id="128" name="Group 30"/>
          <p:cNvGrpSpPr/>
          <p:nvPr/>
        </p:nvGrpSpPr>
        <p:grpSpPr>
          <a:xfrm>
            <a:off x="10930880" y="2764642"/>
            <a:ext cx="1129315" cy="1350866"/>
            <a:chOff x="4614535" y="2766458"/>
            <a:chExt cx="702665" cy="10038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48855" name="Chevron 31"/>
            <p:cNvSpPr/>
            <p:nvPr/>
          </p:nvSpPr>
          <p:spPr>
            <a:xfrm rot="5400000">
              <a:off x="4463964" y="2917029"/>
              <a:ext cx="1003808" cy="702665"/>
            </a:xfrm>
            <a:prstGeom prst="chevron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8856" name="Chevron 10"/>
            <p:cNvSpPr txBox="1"/>
            <p:nvPr/>
          </p:nvSpPr>
          <p:spPr>
            <a:xfrm>
              <a:off x="4712439" y="3217932"/>
              <a:ext cx="509422" cy="20100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800" kern="1200" dirty="0"/>
                <a:t>Blister model</a:t>
              </a:r>
            </a:p>
          </p:txBody>
        </p:sp>
      </p:grpSp>
      <p:grpSp>
        <p:nvGrpSpPr>
          <p:cNvPr id="129" name="Group 33"/>
          <p:cNvGrpSpPr/>
          <p:nvPr/>
        </p:nvGrpSpPr>
        <p:grpSpPr>
          <a:xfrm>
            <a:off x="10930880" y="3686189"/>
            <a:ext cx="1129315" cy="1350866"/>
            <a:chOff x="4614535" y="3688005"/>
            <a:chExt cx="702665" cy="10038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48857" name="Chevron 34"/>
            <p:cNvSpPr/>
            <p:nvPr/>
          </p:nvSpPr>
          <p:spPr>
            <a:xfrm rot="5400000">
              <a:off x="4463964" y="3838576"/>
              <a:ext cx="1003808" cy="702665"/>
            </a:xfrm>
            <a:prstGeom prst="chevron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8858" name="Chevron 12"/>
            <p:cNvSpPr txBox="1"/>
            <p:nvPr/>
          </p:nvSpPr>
          <p:spPr>
            <a:xfrm>
              <a:off x="4703656" y="4189908"/>
              <a:ext cx="450748" cy="18505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800" kern="1200" dirty="0"/>
                <a:t>Thermo-dynamics</a:t>
              </a:r>
            </a:p>
          </p:txBody>
        </p:sp>
      </p:grpSp>
      <p:grpSp>
        <p:nvGrpSpPr>
          <p:cNvPr id="130" name="Group 36"/>
          <p:cNvGrpSpPr/>
          <p:nvPr/>
        </p:nvGrpSpPr>
        <p:grpSpPr>
          <a:xfrm>
            <a:off x="10930880" y="4607736"/>
            <a:ext cx="1129315" cy="1350866"/>
            <a:chOff x="4614535" y="4609552"/>
            <a:chExt cx="702665" cy="1003808"/>
          </a:xfrm>
          <a:solidFill>
            <a:srgbClr val="00B0F0"/>
          </a:solidFill>
        </p:grpSpPr>
        <p:sp>
          <p:nvSpPr>
            <p:cNvPr id="1048859" name="Chevron 37"/>
            <p:cNvSpPr/>
            <p:nvPr/>
          </p:nvSpPr>
          <p:spPr>
            <a:xfrm rot="5400000">
              <a:off x="4463964" y="4760123"/>
              <a:ext cx="1003808" cy="702665"/>
            </a:xfrm>
            <a:prstGeom prst="chevron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8860" name="Chevron 14"/>
            <p:cNvSpPr txBox="1"/>
            <p:nvPr/>
          </p:nvSpPr>
          <p:spPr>
            <a:xfrm>
              <a:off x="4681995" y="5111455"/>
              <a:ext cx="539866" cy="15057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200" kern="1200" dirty="0">
                  <a:solidFill>
                    <a:schemeClr val="tx1"/>
                  </a:solidFill>
                </a:rPr>
                <a:t>Governing Equations</a:t>
              </a:r>
            </a:p>
          </p:txBody>
        </p:sp>
      </p:grpSp>
      <p:grpSp>
        <p:nvGrpSpPr>
          <p:cNvPr id="131" name="Group 39"/>
          <p:cNvGrpSpPr/>
          <p:nvPr/>
        </p:nvGrpSpPr>
        <p:grpSpPr>
          <a:xfrm>
            <a:off x="10909532" y="5529282"/>
            <a:ext cx="1129315" cy="1350866"/>
            <a:chOff x="4614535" y="5531099"/>
            <a:chExt cx="702665" cy="10038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48861" name="Chevron 40"/>
            <p:cNvSpPr/>
            <p:nvPr/>
          </p:nvSpPr>
          <p:spPr>
            <a:xfrm rot="5400000">
              <a:off x="4463964" y="5681670"/>
              <a:ext cx="1003808" cy="702665"/>
            </a:xfrm>
            <a:prstGeom prst="chevron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8862" name="Chevron 16"/>
            <p:cNvSpPr txBox="1"/>
            <p:nvPr/>
          </p:nvSpPr>
          <p:spPr>
            <a:xfrm>
              <a:off x="4760056" y="5968224"/>
              <a:ext cx="376078" cy="15057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800" kern="1200" dirty="0"/>
                <a:t>Subroutines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3" name="Content Placeholder 24"/>
          <p:cNvSpPr txBox="1"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874" y="4531619"/>
            <a:ext cx="4561382" cy="1754324"/>
          </a:xfrm>
          <a:prstGeom prst="rect">
            <a:avLst/>
          </a:prstGeom>
          <a:blipFill>
            <a:blip r:embed="rId2"/>
            <a:stretch>
              <a:fillRect l="-2500" t="-2878" b="-5755"/>
            </a:stretch>
          </a:blipFill>
          <a:ln w="12700" cap="flat">
            <a:noFill/>
            <a:miter lim="400000"/>
          </a:ln>
          <a:effectLst/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86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42435" y="6512759"/>
            <a:ext cx="683339" cy="365125"/>
          </a:xfrm>
        </p:spPr>
        <p:txBody>
          <a:bodyPr/>
          <a:lstStyle/>
          <a:p>
            <a:fld id="{EB83F686-68C6-524C-B84E-B52026378437}" type="slidenum">
              <a:rPr lang="en-US" b="1" smtClean="0">
                <a:solidFill>
                  <a:schemeClr val="tx1"/>
                </a:solidFill>
              </a:rPr>
              <a:t>17</a:t>
            </a:fld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133" name="Group 4"/>
          <p:cNvGrpSpPr/>
          <p:nvPr/>
        </p:nvGrpSpPr>
        <p:grpSpPr>
          <a:xfrm>
            <a:off x="3578881" y="1201444"/>
            <a:ext cx="1769389" cy="1769389"/>
            <a:chOff x="1877279" y="272098"/>
            <a:chExt cx="1769389" cy="1769389"/>
          </a:xfrm>
        </p:grpSpPr>
        <p:sp>
          <p:nvSpPr>
            <p:cNvPr id="1048865" name="Oval 20"/>
            <p:cNvSpPr/>
            <p:nvPr/>
          </p:nvSpPr>
          <p:spPr>
            <a:xfrm>
              <a:off x="1877279" y="272098"/>
              <a:ext cx="1769389" cy="176938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8866" name="Oval 4"/>
            <p:cNvSpPr txBox="1"/>
            <p:nvPr/>
          </p:nvSpPr>
          <p:spPr>
            <a:xfrm>
              <a:off x="2136400" y="531219"/>
              <a:ext cx="1251147" cy="1251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UMAT</a:t>
              </a:r>
            </a:p>
          </p:txBody>
        </p:sp>
      </p:grpSp>
      <p:grpSp>
        <p:nvGrpSpPr>
          <p:cNvPr id="134" name="Group 5"/>
          <p:cNvGrpSpPr/>
          <p:nvPr/>
        </p:nvGrpSpPr>
        <p:grpSpPr>
          <a:xfrm rot="371809">
            <a:off x="5167655" y="2944660"/>
            <a:ext cx="597168" cy="469191"/>
            <a:chOff x="3392563" y="1851369"/>
            <a:chExt cx="597168" cy="469191"/>
          </a:xfrm>
        </p:grpSpPr>
        <p:sp>
          <p:nvSpPr>
            <p:cNvPr id="1048867" name="Right Arrow 18"/>
            <p:cNvSpPr/>
            <p:nvPr/>
          </p:nvSpPr>
          <p:spPr>
            <a:xfrm rot="2700000">
              <a:off x="3456551" y="1787381"/>
              <a:ext cx="469191" cy="5971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8868" name="Right Arrow 6"/>
            <p:cNvSpPr txBox="1"/>
            <p:nvPr/>
          </p:nvSpPr>
          <p:spPr>
            <a:xfrm rot="2700000">
              <a:off x="3477164" y="1857050"/>
              <a:ext cx="328434" cy="3583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700" kern="1200"/>
            </a:p>
          </p:txBody>
        </p:sp>
      </p:grpSp>
      <p:grpSp>
        <p:nvGrpSpPr>
          <p:cNvPr id="135" name="Group 6"/>
          <p:cNvGrpSpPr/>
          <p:nvPr/>
        </p:nvGrpSpPr>
        <p:grpSpPr>
          <a:xfrm>
            <a:off x="5207118" y="3550484"/>
            <a:ext cx="1769389" cy="1769389"/>
            <a:chOff x="3754404" y="2149223"/>
            <a:chExt cx="1769389" cy="1769389"/>
          </a:xfrm>
        </p:grpSpPr>
        <p:sp>
          <p:nvSpPr>
            <p:cNvPr id="1048869" name="Oval 16"/>
            <p:cNvSpPr/>
            <p:nvPr/>
          </p:nvSpPr>
          <p:spPr>
            <a:xfrm>
              <a:off x="3754404" y="2149223"/>
              <a:ext cx="1769389" cy="176938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8870" name="Oval 8"/>
            <p:cNvSpPr txBox="1"/>
            <p:nvPr/>
          </p:nvSpPr>
          <p:spPr>
            <a:xfrm>
              <a:off x="4013525" y="2408344"/>
              <a:ext cx="1251147" cy="1251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UMATHT</a:t>
              </a:r>
            </a:p>
          </p:txBody>
        </p:sp>
      </p:grpSp>
      <p:grpSp>
        <p:nvGrpSpPr>
          <p:cNvPr id="136" name="Group 7"/>
          <p:cNvGrpSpPr/>
          <p:nvPr/>
        </p:nvGrpSpPr>
        <p:grpSpPr>
          <a:xfrm rot="2693331">
            <a:off x="4252999" y="4344413"/>
            <a:ext cx="469191" cy="597168"/>
            <a:chOff x="3475330" y="3664506"/>
            <a:chExt cx="469191" cy="597168"/>
          </a:xfrm>
        </p:grpSpPr>
        <p:sp>
          <p:nvSpPr>
            <p:cNvPr id="1048871" name="Right Arrow 14"/>
            <p:cNvSpPr/>
            <p:nvPr/>
          </p:nvSpPr>
          <p:spPr>
            <a:xfrm rot="8100000">
              <a:off x="3475330" y="3664506"/>
              <a:ext cx="469191" cy="5971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8872" name="Right Arrow 10"/>
            <p:cNvSpPr txBox="1"/>
            <p:nvPr/>
          </p:nvSpPr>
          <p:spPr>
            <a:xfrm rot="18900000">
              <a:off x="3595474" y="3734175"/>
              <a:ext cx="328434" cy="3583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700" kern="1200"/>
            </a:p>
          </p:txBody>
        </p:sp>
      </p:grpSp>
      <p:grpSp>
        <p:nvGrpSpPr>
          <p:cNvPr id="137" name="Group 8"/>
          <p:cNvGrpSpPr/>
          <p:nvPr/>
        </p:nvGrpSpPr>
        <p:grpSpPr>
          <a:xfrm>
            <a:off x="2184726" y="3509831"/>
            <a:ext cx="1769389" cy="1769389"/>
            <a:chOff x="1877279" y="4026348"/>
            <a:chExt cx="1769389" cy="1769389"/>
          </a:xfrm>
        </p:grpSpPr>
        <p:sp>
          <p:nvSpPr>
            <p:cNvPr id="1048873" name="Oval 12"/>
            <p:cNvSpPr/>
            <p:nvPr/>
          </p:nvSpPr>
          <p:spPr>
            <a:xfrm>
              <a:off x="1877279" y="4026348"/>
              <a:ext cx="1769389" cy="176938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8874" name="Oval 12"/>
            <p:cNvSpPr txBox="1"/>
            <p:nvPr/>
          </p:nvSpPr>
          <p:spPr>
            <a:xfrm>
              <a:off x="2136400" y="4285469"/>
              <a:ext cx="1251147" cy="1251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UEXPAN</a:t>
              </a:r>
            </a:p>
          </p:txBody>
        </p:sp>
      </p:grpSp>
      <p:grpSp>
        <p:nvGrpSpPr>
          <p:cNvPr id="138" name="Group 9"/>
          <p:cNvGrpSpPr/>
          <p:nvPr/>
        </p:nvGrpSpPr>
        <p:grpSpPr>
          <a:xfrm rot="5579969">
            <a:off x="3304822" y="2966140"/>
            <a:ext cx="597168" cy="469191"/>
            <a:chOff x="1534217" y="3747273"/>
            <a:chExt cx="597168" cy="469191"/>
          </a:xfrm>
        </p:grpSpPr>
        <p:sp>
          <p:nvSpPr>
            <p:cNvPr id="1048875" name="Right Arrow 10"/>
            <p:cNvSpPr/>
            <p:nvPr/>
          </p:nvSpPr>
          <p:spPr>
            <a:xfrm rot="13500000">
              <a:off x="1598205" y="3683285"/>
              <a:ext cx="469191" cy="5971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8876" name="Right Arrow 14"/>
            <p:cNvSpPr txBox="1"/>
            <p:nvPr/>
          </p:nvSpPr>
          <p:spPr>
            <a:xfrm rot="24300000">
              <a:off x="1718349" y="3852484"/>
              <a:ext cx="328434" cy="3583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700" kern="1200"/>
            </a:p>
          </p:txBody>
        </p:sp>
      </p:grpSp>
      <p:sp>
        <p:nvSpPr>
          <p:cNvPr id="1048877" name="Rectangle 2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036833" y="1908425"/>
            <a:ext cx="4818553" cy="3791102"/>
          </a:xfrm>
          <a:prstGeom prst="rect">
            <a:avLst/>
          </a:prstGeom>
          <a:blipFill>
            <a:blip r:embed="rId3"/>
            <a:stretch>
              <a:fillRect l="-1050" t="-1003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878" name="TextBox 25"/>
          <p:cNvSpPr txBox="1"/>
          <p:nvPr/>
        </p:nvSpPr>
        <p:spPr>
          <a:xfrm>
            <a:off x="1152637" y="476570"/>
            <a:ext cx="9386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Used to calculate elastic and plastic stresses </a:t>
            </a:r>
          </a:p>
        </p:txBody>
      </p:sp>
      <p:sp>
        <p:nvSpPr>
          <p:cNvPr id="1048879" name="TextBox 2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8622" y="6287835"/>
            <a:ext cx="3168952" cy="412485"/>
          </a:xfrm>
          <a:prstGeom prst="rect">
            <a:avLst/>
          </a:prstGeom>
          <a:blipFill>
            <a:blip r:embed="rId4"/>
            <a:stretch>
              <a:fillRect t="-2941" b="-26471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grpSp>
        <p:nvGrpSpPr>
          <p:cNvPr id="139" name="Group 46"/>
          <p:cNvGrpSpPr/>
          <p:nvPr/>
        </p:nvGrpSpPr>
        <p:grpSpPr>
          <a:xfrm>
            <a:off x="11031691" y="-47895"/>
            <a:ext cx="1075855" cy="1357084"/>
            <a:chOff x="4614535" y="1816"/>
            <a:chExt cx="702665" cy="10038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48880" name="Chevron 47"/>
            <p:cNvSpPr/>
            <p:nvPr/>
          </p:nvSpPr>
          <p:spPr>
            <a:xfrm rot="5400000">
              <a:off x="4463964" y="152387"/>
              <a:ext cx="1003808" cy="702665"/>
            </a:xfrm>
            <a:prstGeom prst="chevron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8881" name="Chevron 4"/>
            <p:cNvSpPr txBox="1"/>
            <p:nvPr/>
          </p:nvSpPr>
          <p:spPr>
            <a:xfrm>
              <a:off x="4703656" y="400795"/>
              <a:ext cx="539867" cy="30670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800" kern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Mathematical Model</a:t>
              </a:r>
            </a:p>
          </p:txBody>
        </p:sp>
      </p:grpSp>
      <p:grpSp>
        <p:nvGrpSpPr>
          <p:cNvPr id="140" name="Group 49"/>
          <p:cNvGrpSpPr/>
          <p:nvPr/>
        </p:nvGrpSpPr>
        <p:grpSpPr>
          <a:xfrm>
            <a:off x="11031691" y="873652"/>
            <a:ext cx="1075855" cy="1357084"/>
            <a:chOff x="4614535" y="923363"/>
            <a:chExt cx="702665" cy="10038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48882" name="Chevron 50"/>
            <p:cNvSpPr/>
            <p:nvPr/>
          </p:nvSpPr>
          <p:spPr>
            <a:xfrm rot="5400000">
              <a:off x="4463964" y="1073934"/>
              <a:ext cx="1003808" cy="702665"/>
            </a:xfrm>
            <a:prstGeom prst="chevron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8883" name="Chevron 6"/>
            <p:cNvSpPr txBox="1"/>
            <p:nvPr/>
          </p:nvSpPr>
          <p:spPr>
            <a:xfrm>
              <a:off x="4762275" y="1397582"/>
              <a:ext cx="440889" cy="22275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800" kern="1200" dirty="0"/>
                <a:t>Phase Field Model</a:t>
              </a:r>
            </a:p>
          </p:txBody>
        </p:sp>
      </p:grpSp>
      <p:grpSp>
        <p:nvGrpSpPr>
          <p:cNvPr id="141" name="Group 52"/>
          <p:cNvGrpSpPr/>
          <p:nvPr/>
        </p:nvGrpSpPr>
        <p:grpSpPr>
          <a:xfrm>
            <a:off x="11031691" y="1795200"/>
            <a:ext cx="1075855" cy="1357084"/>
            <a:chOff x="4614535" y="1844911"/>
            <a:chExt cx="702665" cy="10038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48884" name="Chevron 53"/>
            <p:cNvSpPr/>
            <p:nvPr/>
          </p:nvSpPr>
          <p:spPr>
            <a:xfrm rot="5400000">
              <a:off x="4463964" y="1995482"/>
              <a:ext cx="1003808" cy="702665"/>
            </a:xfrm>
            <a:prstGeom prst="chevron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8885" name="Chevron 8"/>
            <p:cNvSpPr txBox="1"/>
            <p:nvPr/>
          </p:nvSpPr>
          <p:spPr>
            <a:xfrm>
              <a:off x="4693019" y="2296384"/>
              <a:ext cx="545697" cy="2010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800" kern="1200" dirty="0"/>
                <a:t>Hydrogen Transport model</a:t>
              </a:r>
            </a:p>
          </p:txBody>
        </p:sp>
      </p:grpSp>
      <p:grpSp>
        <p:nvGrpSpPr>
          <p:cNvPr id="142" name="Group 55"/>
          <p:cNvGrpSpPr/>
          <p:nvPr/>
        </p:nvGrpSpPr>
        <p:grpSpPr>
          <a:xfrm>
            <a:off x="11031691" y="2716747"/>
            <a:ext cx="1075855" cy="1357084"/>
            <a:chOff x="4614535" y="2766458"/>
            <a:chExt cx="702665" cy="10038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48886" name="Chevron 56"/>
            <p:cNvSpPr/>
            <p:nvPr/>
          </p:nvSpPr>
          <p:spPr>
            <a:xfrm rot="5400000">
              <a:off x="4463964" y="2917029"/>
              <a:ext cx="1003808" cy="702665"/>
            </a:xfrm>
            <a:prstGeom prst="chevron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8887" name="Chevron 10"/>
            <p:cNvSpPr txBox="1"/>
            <p:nvPr/>
          </p:nvSpPr>
          <p:spPr>
            <a:xfrm>
              <a:off x="4712439" y="3217932"/>
              <a:ext cx="509422" cy="20100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800" kern="1200" dirty="0"/>
                <a:t>Blister model</a:t>
              </a:r>
            </a:p>
          </p:txBody>
        </p:sp>
      </p:grpSp>
      <p:grpSp>
        <p:nvGrpSpPr>
          <p:cNvPr id="143" name="Group 58"/>
          <p:cNvGrpSpPr/>
          <p:nvPr/>
        </p:nvGrpSpPr>
        <p:grpSpPr>
          <a:xfrm>
            <a:off x="11031691" y="3638294"/>
            <a:ext cx="1075855" cy="1357084"/>
            <a:chOff x="4614535" y="3688005"/>
            <a:chExt cx="702665" cy="10038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48888" name="Chevron 59"/>
            <p:cNvSpPr/>
            <p:nvPr/>
          </p:nvSpPr>
          <p:spPr>
            <a:xfrm rot="5400000">
              <a:off x="4463964" y="3838576"/>
              <a:ext cx="1003808" cy="702665"/>
            </a:xfrm>
            <a:prstGeom prst="chevron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8889" name="Chevron 12"/>
            <p:cNvSpPr txBox="1"/>
            <p:nvPr/>
          </p:nvSpPr>
          <p:spPr>
            <a:xfrm>
              <a:off x="4703656" y="4189908"/>
              <a:ext cx="450748" cy="18505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800" kern="1200" dirty="0"/>
                <a:t>Thermo-dynamics</a:t>
              </a:r>
            </a:p>
          </p:txBody>
        </p:sp>
      </p:grpSp>
      <p:grpSp>
        <p:nvGrpSpPr>
          <p:cNvPr id="144" name="Group 61"/>
          <p:cNvGrpSpPr/>
          <p:nvPr/>
        </p:nvGrpSpPr>
        <p:grpSpPr>
          <a:xfrm>
            <a:off x="11031691" y="4559841"/>
            <a:ext cx="1075855" cy="1357084"/>
            <a:chOff x="4614535" y="4609552"/>
            <a:chExt cx="702665" cy="10038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48890" name="Chevron 62"/>
            <p:cNvSpPr/>
            <p:nvPr/>
          </p:nvSpPr>
          <p:spPr>
            <a:xfrm rot="5400000">
              <a:off x="4463964" y="4760123"/>
              <a:ext cx="1003808" cy="702665"/>
            </a:xfrm>
            <a:prstGeom prst="chevron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8891" name="Chevron 14"/>
            <p:cNvSpPr txBox="1"/>
            <p:nvPr/>
          </p:nvSpPr>
          <p:spPr>
            <a:xfrm>
              <a:off x="4681995" y="5111455"/>
              <a:ext cx="539866" cy="15057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800" kern="1200" dirty="0"/>
                <a:t>Governing Equations</a:t>
              </a:r>
            </a:p>
          </p:txBody>
        </p:sp>
      </p:grpSp>
      <p:grpSp>
        <p:nvGrpSpPr>
          <p:cNvPr id="145" name="Group 64"/>
          <p:cNvGrpSpPr/>
          <p:nvPr/>
        </p:nvGrpSpPr>
        <p:grpSpPr>
          <a:xfrm>
            <a:off x="11031690" y="5475872"/>
            <a:ext cx="1075855" cy="1357084"/>
            <a:chOff x="4614535" y="5531099"/>
            <a:chExt cx="702665" cy="1003808"/>
          </a:xfrm>
          <a:solidFill>
            <a:srgbClr val="00B0F0"/>
          </a:solidFill>
        </p:grpSpPr>
        <p:sp>
          <p:nvSpPr>
            <p:cNvPr id="1048892" name="Chevron 65"/>
            <p:cNvSpPr/>
            <p:nvPr/>
          </p:nvSpPr>
          <p:spPr>
            <a:xfrm rot="5400000">
              <a:off x="4463964" y="5681670"/>
              <a:ext cx="1003808" cy="702665"/>
            </a:xfrm>
            <a:prstGeom prst="chevron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048893" name="Chevron 16"/>
            <p:cNvSpPr txBox="1"/>
            <p:nvPr/>
          </p:nvSpPr>
          <p:spPr>
            <a:xfrm>
              <a:off x="4695015" y="6033002"/>
              <a:ext cx="557145" cy="8579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200" kern="1200" dirty="0">
                  <a:solidFill>
                    <a:schemeClr val="tx1"/>
                  </a:solidFill>
                </a:rPr>
                <a:t>Subroutines</a:t>
              </a:r>
            </a:p>
          </p:txBody>
        </p:sp>
      </p:grpSp>
      <p:sp>
        <p:nvSpPr>
          <p:cNvPr id="1048894" name="TextBox 67"/>
          <p:cNvSpPr txBox="1"/>
          <p:nvPr/>
        </p:nvSpPr>
        <p:spPr>
          <a:xfrm>
            <a:off x="66728" y="24944"/>
            <a:ext cx="4703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Subroutines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5"/>
          <p:cNvGrpSpPr/>
          <p:nvPr/>
        </p:nvGrpSpPr>
        <p:grpSpPr>
          <a:xfrm>
            <a:off x="-104474" y="560544"/>
            <a:ext cx="4425710" cy="3686576"/>
            <a:chOff x="2628466" y="1662545"/>
            <a:chExt cx="5779369" cy="4963699"/>
          </a:xfrm>
        </p:grpSpPr>
        <p:sp>
          <p:nvSpPr>
            <p:cNvPr id="1048895" name="Rectangle 3"/>
            <p:cNvSpPr/>
            <p:nvPr/>
          </p:nvSpPr>
          <p:spPr>
            <a:xfrm>
              <a:off x="3962400" y="1662545"/>
              <a:ext cx="4267200" cy="35329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8896" name="Oval 4"/>
            <p:cNvSpPr/>
            <p:nvPr/>
          </p:nvSpPr>
          <p:spPr>
            <a:xfrm>
              <a:off x="7509164" y="3155372"/>
              <a:ext cx="554182" cy="5611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45779" name="Straight Arrow Connector 13"/>
            <p:cNvCxnSpPr>
              <a:cxnSpLocks/>
            </p:cNvCxnSpPr>
            <p:nvPr/>
          </p:nvCxnSpPr>
          <p:spPr>
            <a:xfrm>
              <a:off x="4406537" y="1662545"/>
              <a:ext cx="322217" cy="3930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" name="Group 84"/>
            <p:cNvGrpSpPr/>
            <p:nvPr/>
          </p:nvGrpSpPr>
          <p:grpSpPr>
            <a:xfrm rot="2699012">
              <a:off x="2628466" y="2133947"/>
              <a:ext cx="2311080" cy="2538044"/>
              <a:chOff x="3769656" y="1803988"/>
              <a:chExt cx="2684153" cy="2983306"/>
            </a:xfrm>
          </p:grpSpPr>
          <p:cxnSp>
            <p:nvCxnSpPr>
              <p:cNvPr id="3145780" name="Straight Connector 85"/>
              <p:cNvCxnSpPr>
                <a:cxnSpLocks/>
              </p:cNvCxnSpPr>
              <p:nvPr/>
            </p:nvCxnSpPr>
            <p:spPr>
              <a:xfrm flipH="1">
                <a:off x="3769656" y="1803988"/>
                <a:ext cx="233578" cy="22732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145781" name="Straight Connector 86"/>
              <p:cNvCxnSpPr>
                <a:cxnSpLocks/>
              </p:cNvCxnSpPr>
              <p:nvPr/>
            </p:nvCxnSpPr>
            <p:spPr>
              <a:xfrm flipH="1">
                <a:off x="3922055" y="1956390"/>
                <a:ext cx="233578" cy="22732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145782" name="Straight Connector 87"/>
              <p:cNvCxnSpPr>
                <a:cxnSpLocks/>
              </p:cNvCxnSpPr>
              <p:nvPr/>
            </p:nvCxnSpPr>
            <p:spPr>
              <a:xfrm flipH="1">
                <a:off x="4074455" y="2108789"/>
                <a:ext cx="233578" cy="22732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145783" name="Straight Connector 88"/>
              <p:cNvCxnSpPr>
                <a:cxnSpLocks/>
              </p:cNvCxnSpPr>
              <p:nvPr/>
            </p:nvCxnSpPr>
            <p:spPr>
              <a:xfrm flipH="1">
                <a:off x="4211275" y="2279543"/>
                <a:ext cx="233578" cy="22732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145784" name="Straight Connector 89"/>
              <p:cNvCxnSpPr>
                <a:cxnSpLocks/>
              </p:cNvCxnSpPr>
              <p:nvPr/>
            </p:nvCxnSpPr>
            <p:spPr>
              <a:xfrm flipH="1">
                <a:off x="4332514" y="2468651"/>
                <a:ext cx="233578" cy="22732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145785" name="Straight Connector 90"/>
              <p:cNvCxnSpPr>
                <a:cxnSpLocks/>
              </p:cNvCxnSpPr>
              <p:nvPr/>
            </p:nvCxnSpPr>
            <p:spPr>
              <a:xfrm flipH="1">
                <a:off x="4516075" y="2584343"/>
                <a:ext cx="233578" cy="22732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145786" name="Straight Connector 91"/>
              <p:cNvCxnSpPr>
                <a:cxnSpLocks/>
              </p:cNvCxnSpPr>
              <p:nvPr/>
            </p:nvCxnSpPr>
            <p:spPr>
              <a:xfrm flipH="1">
                <a:off x="4637314" y="2773451"/>
                <a:ext cx="233578" cy="22732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145787" name="Straight Connector 92"/>
              <p:cNvCxnSpPr>
                <a:cxnSpLocks/>
              </p:cNvCxnSpPr>
              <p:nvPr/>
            </p:nvCxnSpPr>
            <p:spPr>
              <a:xfrm flipH="1">
                <a:off x="4789714" y="2925851"/>
                <a:ext cx="233578" cy="22732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145788" name="Straight Connector 93"/>
              <p:cNvCxnSpPr>
                <a:cxnSpLocks/>
              </p:cNvCxnSpPr>
              <p:nvPr/>
            </p:nvCxnSpPr>
            <p:spPr>
              <a:xfrm flipH="1">
                <a:off x="4942114" y="3078251"/>
                <a:ext cx="233578" cy="22732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145789" name="Straight Connector 94"/>
              <p:cNvCxnSpPr>
                <a:cxnSpLocks/>
              </p:cNvCxnSpPr>
              <p:nvPr/>
            </p:nvCxnSpPr>
            <p:spPr>
              <a:xfrm flipH="1">
                <a:off x="5094514" y="3230651"/>
                <a:ext cx="233578" cy="22732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145790" name="Straight Connector 95"/>
              <p:cNvCxnSpPr>
                <a:cxnSpLocks/>
              </p:cNvCxnSpPr>
              <p:nvPr/>
            </p:nvCxnSpPr>
            <p:spPr>
              <a:xfrm flipH="1">
                <a:off x="5246914" y="3383051"/>
                <a:ext cx="233578" cy="22732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145791" name="Straight Connector 96"/>
              <p:cNvCxnSpPr>
                <a:cxnSpLocks/>
              </p:cNvCxnSpPr>
              <p:nvPr/>
            </p:nvCxnSpPr>
            <p:spPr>
              <a:xfrm flipH="1">
                <a:off x="5352573" y="3590513"/>
                <a:ext cx="233578" cy="22732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145792" name="Straight Connector 97"/>
              <p:cNvCxnSpPr>
                <a:cxnSpLocks/>
              </p:cNvCxnSpPr>
              <p:nvPr/>
            </p:nvCxnSpPr>
            <p:spPr>
              <a:xfrm flipH="1">
                <a:off x="5504973" y="3742912"/>
                <a:ext cx="233578" cy="22732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145793" name="Straight Connector 98"/>
              <p:cNvCxnSpPr>
                <a:cxnSpLocks/>
              </p:cNvCxnSpPr>
              <p:nvPr/>
            </p:nvCxnSpPr>
            <p:spPr>
              <a:xfrm flipH="1">
                <a:off x="5626211" y="3932020"/>
                <a:ext cx="233578" cy="22732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145794" name="Straight Connector 99"/>
              <p:cNvCxnSpPr>
                <a:cxnSpLocks/>
              </p:cNvCxnSpPr>
              <p:nvPr/>
            </p:nvCxnSpPr>
            <p:spPr>
              <a:xfrm flipH="1">
                <a:off x="5794192" y="4066066"/>
                <a:ext cx="233578" cy="22732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145795" name="Straight Connector 100"/>
              <p:cNvCxnSpPr>
                <a:cxnSpLocks/>
              </p:cNvCxnSpPr>
              <p:nvPr/>
            </p:nvCxnSpPr>
            <p:spPr>
              <a:xfrm flipH="1">
                <a:off x="5915431" y="4255174"/>
                <a:ext cx="233578" cy="22732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145796" name="Straight Connector 101"/>
              <p:cNvCxnSpPr>
                <a:cxnSpLocks/>
              </p:cNvCxnSpPr>
              <p:nvPr/>
            </p:nvCxnSpPr>
            <p:spPr>
              <a:xfrm flipH="1">
                <a:off x="6083412" y="4389220"/>
                <a:ext cx="233578" cy="22732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145797" name="Straight Connector 102"/>
              <p:cNvCxnSpPr>
                <a:cxnSpLocks/>
              </p:cNvCxnSpPr>
              <p:nvPr/>
            </p:nvCxnSpPr>
            <p:spPr>
              <a:xfrm flipH="1">
                <a:off x="6220231" y="4559974"/>
                <a:ext cx="233578" cy="22732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03"/>
            <p:cNvGrpSpPr/>
            <p:nvPr/>
          </p:nvGrpSpPr>
          <p:grpSpPr>
            <a:xfrm rot="18823446">
              <a:off x="4977187" y="4078697"/>
              <a:ext cx="2515532" cy="2579563"/>
              <a:chOff x="4008425" y="2169200"/>
              <a:chExt cx="2538831" cy="2516302"/>
            </a:xfrm>
          </p:grpSpPr>
          <p:cxnSp>
            <p:nvCxnSpPr>
              <p:cNvPr id="3145798" name="Straight Connector 106"/>
              <p:cNvCxnSpPr>
                <a:cxnSpLocks/>
              </p:cNvCxnSpPr>
              <p:nvPr/>
            </p:nvCxnSpPr>
            <p:spPr>
              <a:xfrm flipH="1">
                <a:off x="4008425" y="2169200"/>
                <a:ext cx="233578" cy="22732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145799" name="Straight Connector 107"/>
              <p:cNvCxnSpPr>
                <a:cxnSpLocks/>
              </p:cNvCxnSpPr>
              <p:nvPr/>
            </p:nvCxnSpPr>
            <p:spPr>
              <a:xfrm flipH="1">
                <a:off x="4180156" y="2307921"/>
                <a:ext cx="233578" cy="22732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145800" name="Straight Connector 108"/>
              <p:cNvCxnSpPr>
                <a:cxnSpLocks/>
              </p:cNvCxnSpPr>
              <p:nvPr/>
            </p:nvCxnSpPr>
            <p:spPr>
              <a:xfrm flipH="1">
                <a:off x="4319655" y="2472216"/>
                <a:ext cx="233578" cy="22732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145801" name="Straight Connector 109"/>
              <p:cNvCxnSpPr>
                <a:cxnSpLocks/>
              </p:cNvCxnSpPr>
              <p:nvPr/>
            </p:nvCxnSpPr>
            <p:spPr>
              <a:xfrm flipH="1">
                <a:off x="4478486" y="2622833"/>
                <a:ext cx="233578" cy="22732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145802" name="Straight Connector 110"/>
              <p:cNvCxnSpPr>
                <a:cxnSpLocks/>
              </p:cNvCxnSpPr>
              <p:nvPr/>
            </p:nvCxnSpPr>
            <p:spPr>
              <a:xfrm flipH="1">
                <a:off x="4630885" y="2775234"/>
                <a:ext cx="233578" cy="22732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145803" name="Straight Connector 111"/>
              <p:cNvCxnSpPr>
                <a:cxnSpLocks/>
              </p:cNvCxnSpPr>
              <p:nvPr/>
            </p:nvCxnSpPr>
            <p:spPr>
              <a:xfrm flipH="1">
                <a:off x="4783285" y="2927634"/>
                <a:ext cx="233578" cy="22732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145804" name="Straight Connector 112"/>
              <p:cNvCxnSpPr>
                <a:cxnSpLocks/>
              </p:cNvCxnSpPr>
              <p:nvPr/>
            </p:nvCxnSpPr>
            <p:spPr>
              <a:xfrm flipH="1">
                <a:off x="4926004" y="3091038"/>
                <a:ext cx="233578" cy="22732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145805" name="Straight Connector 113"/>
              <p:cNvCxnSpPr>
                <a:cxnSpLocks/>
              </p:cNvCxnSpPr>
              <p:nvPr/>
            </p:nvCxnSpPr>
            <p:spPr>
              <a:xfrm flipH="1">
                <a:off x="5094514" y="3230651"/>
                <a:ext cx="233578" cy="22732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145806" name="Straight Connector 114"/>
              <p:cNvCxnSpPr>
                <a:cxnSpLocks/>
              </p:cNvCxnSpPr>
              <p:nvPr/>
            </p:nvCxnSpPr>
            <p:spPr>
              <a:xfrm flipH="1">
                <a:off x="5246914" y="3383051"/>
                <a:ext cx="233578" cy="22732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145807" name="Straight Connector 115"/>
              <p:cNvCxnSpPr>
                <a:cxnSpLocks/>
              </p:cNvCxnSpPr>
              <p:nvPr/>
            </p:nvCxnSpPr>
            <p:spPr>
              <a:xfrm flipH="1">
                <a:off x="5399314" y="3535451"/>
                <a:ext cx="233578" cy="22732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145808" name="Straight Connector 116"/>
              <p:cNvCxnSpPr>
                <a:cxnSpLocks/>
              </p:cNvCxnSpPr>
              <p:nvPr/>
            </p:nvCxnSpPr>
            <p:spPr>
              <a:xfrm flipH="1">
                <a:off x="5551714" y="3687851"/>
                <a:ext cx="233578" cy="22732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145809" name="Straight Connector 117"/>
              <p:cNvCxnSpPr>
                <a:cxnSpLocks/>
              </p:cNvCxnSpPr>
              <p:nvPr/>
            </p:nvCxnSpPr>
            <p:spPr>
              <a:xfrm flipH="1">
                <a:off x="5697648" y="3850365"/>
                <a:ext cx="233578" cy="22732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145810" name="Straight Connector 118"/>
              <p:cNvCxnSpPr>
                <a:cxnSpLocks/>
              </p:cNvCxnSpPr>
              <p:nvPr/>
            </p:nvCxnSpPr>
            <p:spPr>
              <a:xfrm flipH="1">
                <a:off x="5850047" y="4002764"/>
                <a:ext cx="233578" cy="22732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145811" name="Straight Connector 119"/>
              <p:cNvCxnSpPr>
                <a:cxnSpLocks/>
              </p:cNvCxnSpPr>
              <p:nvPr/>
            </p:nvCxnSpPr>
            <p:spPr>
              <a:xfrm flipH="1">
                <a:off x="6018559" y="4142377"/>
                <a:ext cx="233578" cy="22732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145812" name="Straight Connector 120"/>
              <p:cNvCxnSpPr>
                <a:cxnSpLocks/>
              </p:cNvCxnSpPr>
              <p:nvPr/>
            </p:nvCxnSpPr>
            <p:spPr>
              <a:xfrm flipH="1">
                <a:off x="6158063" y="4306673"/>
                <a:ext cx="233578" cy="22732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145813" name="Straight Connector 121"/>
              <p:cNvCxnSpPr>
                <a:cxnSpLocks/>
              </p:cNvCxnSpPr>
              <p:nvPr/>
            </p:nvCxnSpPr>
            <p:spPr>
              <a:xfrm flipH="1">
                <a:off x="6313678" y="4458182"/>
                <a:ext cx="233578" cy="22732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048897" name="TextBox 123"/>
            <p:cNvSpPr txBox="1"/>
            <p:nvPr/>
          </p:nvSpPr>
          <p:spPr>
            <a:xfrm rot="16200000">
              <a:off x="3352791" y="3294507"/>
              <a:ext cx="892451" cy="2847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Encastre</a:t>
              </a:r>
              <a:r>
                <a:rPr lang="en-US" sz="900" dirty="0"/>
                <a:t> </a:t>
              </a:r>
            </a:p>
          </p:txBody>
        </p:sp>
        <p:sp>
          <p:nvSpPr>
            <p:cNvPr id="1048898" name="TextBox 124"/>
            <p:cNvSpPr txBox="1"/>
            <p:nvPr/>
          </p:nvSpPr>
          <p:spPr>
            <a:xfrm>
              <a:off x="5352940" y="5080184"/>
              <a:ext cx="917224" cy="3967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Encastre</a:t>
              </a:r>
              <a:r>
                <a:rPr lang="en-US" sz="1400" dirty="0"/>
                <a:t> </a:t>
              </a:r>
            </a:p>
          </p:txBody>
        </p:sp>
        <p:sp>
          <p:nvSpPr>
            <p:cNvPr id="1048899" name="TextBox 135"/>
            <p:cNvSpPr txBox="1"/>
            <p:nvPr/>
          </p:nvSpPr>
          <p:spPr>
            <a:xfrm>
              <a:off x="4504670" y="2014940"/>
              <a:ext cx="1639092" cy="7729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(slab)   4*4 mm</a:t>
              </a:r>
              <a:r>
                <a:rPr lang="en-US" sz="1600" baseline="30000" dirty="0"/>
                <a:t>2</a:t>
              </a:r>
            </a:p>
          </p:txBody>
        </p:sp>
        <p:sp>
          <p:nvSpPr>
            <p:cNvPr id="1048900" name="TextBox 136"/>
            <p:cNvSpPr txBox="1"/>
            <p:nvPr/>
          </p:nvSpPr>
          <p:spPr>
            <a:xfrm>
              <a:off x="5915443" y="3937144"/>
              <a:ext cx="2328457" cy="4480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 = 0.15mm (hole)</a:t>
              </a:r>
            </a:p>
          </p:txBody>
        </p:sp>
        <p:cxnSp>
          <p:nvCxnSpPr>
            <p:cNvPr id="3145814" name="Straight Arrow Connector 138"/>
            <p:cNvCxnSpPr>
              <a:cxnSpLocks/>
            </p:cNvCxnSpPr>
            <p:nvPr/>
          </p:nvCxnSpPr>
          <p:spPr>
            <a:xfrm flipH="1">
              <a:off x="7267336" y="3548585"/>
              <a:ext cx="263471" cy="4634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15" name="Straight Arrow Connector 142"/>
            <p:cNvCxnSpPr>
              <a:cxnSpLocks/>
              <a:stCxn id="1048895" idx="3"/>
            </p:cNvCxnSpPr>
            <p:nvPr/>
          </p:nvCxnSpPr>
          <p:spPr>
            <a:xfrm flipH="1">
              <a:off x="7772635" y="3429000"/>
              <a:ext cx="456965" cy="692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901" name="TextBox 145"/>
            <p:cNvSpPr txBox="1"/>
            <p:nvPr/>
          </p:nvSpPr>
          <p:spPr>
            <a:xfrm rot="16200000">
              <a:off x="7599740" y="2643617"/>
              <a:ext cx="1022887" cy="593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0.25mm</a:t>
              </a:r>
            </a:p>
          </p:txBody>
        </p:sp>
      </p:grpSp>
      <p:sp>
        <p:nvSpPr>
          <p:cNvPr id="1048902" name="TextBox 1"/>
          <p:cNvSpPr txBox="1"/>
          <p:nvPr/>
        </p:nvSpPr>
        <p:spPr>
          <a:xfrm>
            <a:off x="0" y="-62556"/>
            <a:ext cx="1219200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Geometry and Properties</a:t>
            </a:r>
          </a:p>
        </p:txBody>
      </p:sp>
      <p:pic>
        <p:nvPicPr>
          <p:cNvPr id="2097167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56" y="3853157"/>
            <a:ext cx="3760926" cy="2915847"/>
          </a:xfrm>
          <a:prstGeom prst="rect">
            <a:avLst/>
          </a:prstGeom>
        </p:spPr>
      </p:pic>
      <p:pic>
        <p:nvPicPr>
          <p:cNvPr id="209716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327" y="3811524"/>
            <a:ext cx="3227836" cy="2687720"/>
          </a:xfrm>
          <a:prstGeom prst="rect">
            <a:avLst/>
          </a:prstGeom>
        </p:spPr>
      </p:pic>
      <p:sp>
        <p:nvSpPr>
          <p:cNvPr id="1048903" name="TextBox 10"/>
          <p:cNvSpPr txBox="1"/>
          <p:nvPr/>
        </p:nvSpPr>
        <p:spPr>
          <a:xfrm>
            <a:off x="7340206" y="6498642"/>
            <a:ext cx="1444433" cy="62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Fig(c):Case2</a:t>
            </a:r>
          </a:p>
        </p:txBody>
      </p:sp>
      <p:sp>
        <p:nvSpPr>
          <p:cNvPr id="1048904" name="TextBox 11"/>
          <p:cNvSpPr txBox="1"/>
          <p:nvPr/>
        </p:nvSpPr>
        <p:spPr>
          <a:xfrm>
            <a:off x="6577093" y="580469"/>
            <a:ext cx="430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linear isotropic material:</a:t>
            </a:r>
          </a:p>
        </p:txBody>
      </p:sp>
      <p:sp>
        <p:nvSpPr>
          <p:cNvPr id="1048905" name="TextBox 14"/>
          <p:cNvSpPr txBox="1"/>
          <p:nvPr/>
        </p:nvSpPr>
        <p:spPr>
          <a:xfrm>
            <a:off x="1084965" y="4708812"/>
            <a:ext cx="18937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0</a:t>
            </a:r>
            <a:r>
              <a:rPr lang="en-US" sz="1400" dirty="0"/>
              <a:t>=1*10</a:t>
            </a:r>
            <a:r>
              <a:rPr lang="en-US" sz="1400" baseline="30000" dirty="0"/>
              <a:t>10</a:t>
            </a:r>
            <a:r>
              <a:rPr lang="en-US" sz="1400" dirty="0"/>
              <a:t>(mol/mm</a:t>
            </a:r>
            <a:r>
              <a:rPr lang="en-US" sz="1400" baseline="30000" dirty="0"/>
              <a:t>3</a:t>
            </a:r>
            <a:r>
              <a:rPr lang="en-US" sz="1400" dirty="0"/>
              <a:t>)</a:t>
            </a:r>
          </a:p>
          <a:p>
            <a:endParaRPr lang="en-US" sz="1400" dirty="0"/>
          </a:p>
        </p:txBody>
      </p:sp>
      <p:graphicFrame>
        <p:nvGraphicFramePr>
          <p:cNvPr id="4194309" name="Table 7"/>
          <p:cNvGraphicFramePr>
            <a:graphicFrameLocks/>
          </p:cNvGraphicFramePr>
          <p:nvPr/>
        </p:nvGraphicFramePr>
        <p:xfrm>
          <a:off x="6600903" y="954102"/>
          <a:ext cx="543799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9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9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5035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293 (K)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201880(MPa)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035">
                <a:tc>
                  <a:txBody>
                    <a:bodyPr/>
                    <a:lstStyle/>
                    <a:p>
                      <a:r>
                        <a:rPr lang="en-US" b="0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0.01271(mm</a:t>
                      </a:r>
                      <a:r>
                        <a:rPr lang="en-US" b="0" baseline="30000" dirty="0"/>
                        <a:t>2</a:t>
                      </a:r>
                      <a:r>
                        <a:rPr lang="en-US" b="0" baseline="0" dirty="0"/>
                        <a:t>/s)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𝜎</a:t>
                      </a:r>
                      <a:r>
                        <a:rPr lang="en-US" b="0" baseline="-25000" dirty="0"/>
                        <a:t>Y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595(MPa)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035">
                <a:tc>
                  <a:txBody>
                    <a:bodyPr/>
                    <a:lstStyle/>
                    <a:p>
                      <a:r>
                        <a:rPr lang="en-US" b="0" dirty="0"/>
                        <a:t>V</a:t>
                      </a:r>
                      <a:r>
                        <a:rPr lang="en-US" b="0" baseline="-25000" dirty="0"/>
                        <a:t>H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2000(mm</a:t>
                      </a:r>
                      <a:r>
                        <a:rPr lang="en-US" b="0" baseline="30000" dirty="0"/>
                        <a:t>3</a:t>
                      </a:r>
                      <a:r>
                        <a:rPr lang="en-US" b="0" baseline="0" dirty="0"/>
                        <a:t>/mol)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0.059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035">
                <a:tc>
                  <a:txBody>
                    <a:bodyPr/>
                    <a:lstStyle/>
                    <a:p>
                      <a:r>
                        <a:rPr lang="en-US" b="0" dirty="0"/>
                        <a:t>N</a:t>
                      </a:r>
                      <a:r>
                        <a:rPr lang="en-US" b="0" baseline="-25000" dirty="0"/>
                        <a:t>L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5.1 *10</a:t>
                      </a:r>
                      <a:r>
                        <a:rPr lang="en-US" b="0" baseline="30000" dirty="0"/>
                        <a:t>29</a:t>
                      </a:r>
                      <a:r>
                        <a:rPr lang="en-US" b="0" baseline="0" dirty="0"/>
                        <a:t>(sites/mm</a:t>
                      </a:r>
                      <a:r>
                        <a:rPr lang="en-US" b="0" baseline="30000" dirty="0"/>
                        <a:t>3</a:t>
                      </a:r>
                      <a:r>
                        <a:rPr lang="en-US" b="0" baseline="0" dirty="0"/>
                        <a:t>)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48906" name="TextBox 15"/>
          <p:cNvSpPr txBox="1"/>
          <p:nvPr/>
        </p:nvSpPr>
        <p:spPr>
          <a:xfrm>
            <a:off x="7281052" y="3850994"/>
            <a:ext cx="20711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0</a:t>
            </a:r>
            <a:r>
              <a:rPr lang="en-US" sz="1400" dirty="0"/>
              <a:t>=2.659(mol/mm</a:t>
            </a:r>
            <a:r>
              <a:rPr lang="en-US" sz="1400" baseline="30000" dirty="0"/>
              <a:t>3</a:t>
            </a:r>
            <a:r>
              <a:rPr lang="en-US" sz="1400" dirty="0"/>
              <a:t>)</a:t>
            </a:r>
          </a:p>
        </p:txBody>
      </p:sp>
      <p:sp>
        <p:nvSpPr>
          <p:cNvPr id="1048907" name="TextBox 17"/>
          <p:cNvSpPr txBox="1"/>
          <p:nvPr/>
        </p:nvSpPr>
        <p:spPr>
          <a:xfrm>
            <a:off x="8327062" y="5504530"/>
            <a:ext cx="10806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2.695*10</a:t>
            </a:r>
            <a:r>
              <a:rPr lang="en-US" sz="1200" baseline="30000" dirty="0"/>
              <a:t>7</a:t>
            </a:r>
            <a:r>
              <a:rPr lang="en-US" sz="1200" dirty="0"/>
              <a:t> (mol/s.mm</a:t>
            </a:r>
            <a:r>
              <a:rPr lang="en-US" sz="1200" baseline="30000" dirty="0"/>
              <a:t>2 </a:t>
            </a:r>
            <a:r>
              <a:rPr lang="en-US" sz="1200" dirty="0"/>
              <a:t>)</a:t>
            </a:r>
          </a:p>
        </p:txBody>
      </p:sp>
      <p:sp>
        <p:nvSpPr>
          <p:cNvPr id="1048908" name="TextBox 18"/>
          <p:cNvSpPr txBox="1"/>
          <p:nvPr/>
        </p:nvSpPr>
        <p:spPr>
          <a:xfrm>
            <a:off x="4223751" y="4987914"/>
            <a:ext cx="1292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2.659*10</a:t>
            </a:r>
            <a:r>
              <a:rPr lang="en-US" sz="1200" baseline="30000" dirty="0"/>
              <a:t>13</a:t>
            </a:r>
            <a:r>
              <a:rPr lang="en-US" sz="1200" dirty="0"/>
              <a:t> (mol/s.mm</a:t>
            </a:r>
            <a:r>
              <a:rPr lang="en-US" sz="1200" baseline="30000" dirty="0"/>
              <a:t>2 </a:t>
            </a:r>
            <a:r>
              <a:rPr lang="en-US" sz="1200" dirty="0"/>
              <a:t>)</a:t>
            </a:r>
          </a:p>
        </p:txBody>
      </p:sp>
      <p:sp>
        <p:nvSpPr>
          <p:cNvPr id="1048909" name="TextBox 20"/>
          <p:cNvSpPr txBox="1"/>
          <p:nvPr/>
        </p:nvSpPr>
        <p:spPr>
          <a:xfrm>
            <a:off x="7614228" y="6219418"/>
            <a:ext cx="12702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Encastre</a:t>
            </a:r>
            <a:r>
              <a:rPr lang="en-US" sz="1000" dirty="0"/>
              <a:t> </a:t>
            </a:r>
          </a:p>
        </p:txBody>
      </p:sp>
      <p:sp>
        <p:nvSpPr>
          <p:cNvPr id="1048910" name="TextBox 22"/>
          <p:cNvSpPr txBox="1"/>
          <p:nvPr/>
        </p:nvSpPr>
        <p:spPr>
          <a:xfrm rot="16200000">
            <a:off x="5795703" y="4676574"/>
            <a:ext cx="8169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Encastre</a:t>
            </a:r>
            <a:r>
              <a:rPr lang="en-US" sz="1000" dirty="0"/>
              <a:t> </a:t>
            </a:r>
          </a:p>
        </p:txBody>
      </p:sp>
      <p:graphicFrame>
        <p:nvGraphicFramePr>
          <p:cNvPr id="4194310" name="Table 5"/>
          <p:cNvGraphicFramePr>
            <a:graphicFrameLocks noGrp="1"/>
          </p:cNvGraphicFramePr>
          <p:nvPr/>
        </p:nvGraphicFramePr>
        <p:xfrm>
          <a:off x="6623993" y="2652775"/>
          <a:ext cx="54186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Total Elements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10431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Element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CPE8RT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48911" name="TextBox 24"/>
          <p:cNvSpPr txBox="1"/>
          <p:nvPr/>
        </p:nvSpPr>
        <p:spPr>
          <a:xfrm>
            <a:off x="11582637" y="6487101"/>
            <a:ext cx="630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  <a:endParaRPr lang="en-US" dirty="0"/>
          </a:p>
        </p:txBody>
      </p:sp>
      <p:pic>
        <p:nvPicPr>
          <p:cNvPr id="2097169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3422" y="4131050"/>
            <a:ext cx="2120900" cy="914400"/>
          </a:xfrm>
          <a:prstGeom prst="rect">
            <a:avLst/>
          </a:prstGeom>
        </p:spPr>
      </p:pic>
      <p:sp>
        <p:nvSpPr>
          <p:cNvPr id="1048912" name="TextBox 26"/>
          <p:cNvSpPr txBox="1"/>
          <p:nvPr/>
        </p:nvSpPr>
        <p:spPr>
          <a:xfrm>
            <a:off x="9783422" y="3906150"/>
            <a:ext cx="2429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Isotropic hardening law</a:t>
            </a:r>
          </a:p>
        </p:txBody>
      </p:sp>
      <p:sp>
        <p:nvSpPr>
          <p:cNvPr id="1048913" name="TextBox 6"/>
          <p:cNvSpPr txBox="1"/>
          <p:nvPr/>
        </p:nvSpPr>
        <p:spPr>
          <a:xfrm>
            <a:off x="1270496" y="3351582"/>
            <a:ext cx="333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Fig(a): Model geometry</a:t>
            </a:r>
          </a:p>
        </p:txBody>
      </p:sp>
      <p:sp>
        <p:nvSpPr>
          <p:cNvPr id="1048914" name="TextBox 12"/>
          <p:cNvSpPr txBox="1"/>
          <p:nvPr/>
        </p:nvSpPr>
        <p:spPr>
          <a:xfrm>
            <a:off x="4062334" y="71802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48915" name="Title 1"/>
          <p:cNvSpPr txBox="1"/>
          <p:nvPr/>
        </p:nvSpPr>
        <p:spPr>
          <a:xfrm>
            <a:off x="-41130" y="-15841"/>
            <a:ext cx="12191999" cy="5160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916" name="Rectangle 19"/>
          <p:cNvSpPr/>
          <p:nvPr/>
        </p:nvSpPr>
        <p:spPr>
          <a:xfrm>
            <a:off x="2122241" y="6617906"/>
            <a:ext cx="577983" cy="130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917" name="TextBox 9"/>
          <p:cNvSpPr txBox="1"/>
          <p:nvPr/>
        </p:nvSpPr>
        <p:spPr>
          <a:xfrm>
            <a:off x="1792336" y="6521469"/>
            <a:ext cx="1444433" cy="62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Fig(b): Case1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1" name="Title 1"/>
          <p:cNvSpPr>
            <a:spLocks noGrp="1"/>
          </p:cNvSpPr>
          <p:nvPr>
            <p:ph type="title"/>
          </p:nvPr>
        </p:nvSpPr>
        <p:spPr>
          <a:xfrm>
            <a:off x="191805" y="242193"/>
            <a:ext cx="1870364" cy="87213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Case1</a:t>
            </a:r>
          </a:p>
        </p:txBody>
      </p:sp>
      <p:sp>
        <p:nvSpPr>
          <p:cNvPr id="104892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45177" y="6313897"/>
            <a:ext cx="683339" cy="365125"/>
          </a:xfrm>
        </p:spPr>
        <p:txBody>
          <a:bodyPr/>
          <a:lstStyle/>
          <a:p>
            <a:fld id="{EB83F686-68C6-524C-B84E-B52026378437}" type="slidenum">
              <a:rPr lang="en-US" smtClean="0">
                <a:solidFill>
                  <a:schemeClr val="tx1"/>
                </a:solidFill>
              </a:r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194311" name="Table 8"/>
          <p:cNvGraphicFramePr>
            <a:graphicFrameLocks noGrp="1"/>
          </p:cNvGraphicFramePr>
          <p:nvPr/>
        </p:nvGraphicFramePr>
        <p:xfrm>
          <a:off x="7832932" y="583842"/>
          <a:ext cx="4318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5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10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20*10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(kJ/mol)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876">
                <a:tc>
                  <a:txBody>
                    <a:bodyPr/>
                    <a:lstStyle/>
                    <a:p>
                      <a:r>
                        <a:rPr lang="en-US" b="0" dirty="0"/>
                        <a:t>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1*10</a:t>
                      </a:r>
                      <a:r>
                        <a:rPr lang="en-US" b="0" baseline="30000" dirty="0"/>
                        <a:t>-21</a:t>
                      </a:r>
                      <a:r>
                        <a:rPr lang="en-US" b="0" baseline="0" dirty="0"/>
                        <a:t>(mol</a:t>
                      </a:r>
                      <a:r>
                        <a:rPr lang="en-US" b="0" baseline="30000" dirty="0"/>
                        <a:t>-1</a:t>
                      </a:r>
                      <a:r>
                        <a:rPr lang="en-US" b="0" baseline="0" dirty="0"/>
                        <a:t>)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53" name="Group 13"/>
          <p:cNvGrpSpPr/>
          <p:nvPr/>
        </p:nvGrpSpPr>
        <p:grpSpPr>
          <a:xfrm>
            <a:off x="3711466" y="2295806"/>
            <a:ext cx="3616563" cy="3732173"/>
            <a:chOff x="4768602" y="3221250"/>
            <a:chExt cx="3104610" cy="3462727"/>
          </a:xfrm>
        </p:grpSpPr>
        <p:pic>
          <p:nvPicPr>
            <p:cNvPr id="2097170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8602" y="3221250"/>
              <a:ext cx="3104610" cy="3086454"/>
            </a:xfrm>
            <a:prstGeom prst="rect">
              <a:avLst/>
            </a:prstGeom>
          </p:spPr>
        </p:pic>
        <p:sp>
          <p:nvSpPr>
            <p:cNvPr id="1048923" name="TextBox 8"/>
            <p:cNvSpPr txBox="1"/>
            <p:nvPr/>
          </p:nvSpPr>
          <p:spPr>
            <a:xfrm>
              <a:off x="5190442" y="6363476"/>
              <a:ext cx="2204948" cy="3205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/>
                <a:t>Fig2: Total concentration</a:t>
              </a:r>
            </a:p>
          </p:txBody>
        </p:sp>
      </p:grpSp>
      <p:grpSp>
        <p:nvGrpSpPr>
          <p:cNvPr id="154" name="Group 12"/>
          <p:cNvGrpSpPr/>
          <p:nvPr/>
        </p:nvGrpSpPr>
        <p:grpSpPr>
          <a:xfrm>
            <a:off x="-65790" y="2295806"/>
            <a:ext cx="3733714" cy="3740677"/>
            <a:chOff x="-115248" y="3247888"/>
            <a:chExt cx="3733714" cy="3740677"/>
          </a:xfrm>
        </p:grpSpPr>
        <p:pic>
          <p:nvPicPr>
            <p:cNvPr id="2097171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347" y="3247888"/>
              <a:ext cx="3292174" cy="3283154"/>
            </a:xfrm>
            <a:prstGeom prst="rect">
              <a:avLst/>
            </a:prstGeom>
          </p:spPr>
        </p:pic>
        <p:sp>
          <p:nvSpPr>
            <p:cNvPr id="1048924" name="TextBox 9"/>
            <p:cNvSpPr txBox="1"/>
            <p:nvPr/>
          </p:nvSpPr>
          <p:spPr>
            <a:xfrm>
              <a:off x="-115248" y="6634622"/>
              <a:ext cx="373371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/>
                <a:t>Fig1: Flux entering inside geometry</a:t>
              </a:r>
            </a:p>
          </p:txBody>
        </p:sp>
      </p:grpSp>
      <p:sp>
        <p:nvSpPr>
          <p:cNvPr id="1048925" name="TextBox 16"/>
          <p:cNvSpPr txBox="1"/>
          <p:nvPr/>
        </p:nvSpPr>
        <p:spPr>
          <a:xfrm>
            <a:off x="8789698" y="1372217"/>
            <a:ext cx="286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Property for hole</a:t>
            </a:r>
          </a:p>
        </p:txBody>
      </p:sp>
      <p:grpSp>
        <p:nvGrpSpPr>
          <p:cNvPr id="155" name="Group 19"/>
          <p:cNvGrpSpPr/>
          <p:nvPr/>
        </p:nvGrpSpPr>
        <p:grpSpPr>
          <a:xfrm>
            <a:off x="7692038" y="2477362"/>
            <a:ext cx="4393574" cy="3701095"/>
            <a:chOff x="7537970" y="2219886"/>
            <a:chExt cx="4393574" cy="3701095"/>
          </a:xfrm>
        </p:grpSpPr>
        <p:grpSp>
          <p:nvGrpSpPr>
            <p:cNvPr id="156" name="Group 14"/>
            <p:cNvGrpSpPr/>
            <p:nvPr/>
          </p:nvGrpSpPr>
          <p:grpSpPr>
            <a:xfrm>
              <a:off x="7537970" y="2220687"/>
              <a:ext cx="4393574" cy="3700294"/>
              <a:chOff x="8416860" y="3221250"/>
              <a:chExt cx="3276382" cy="2778976"/>
            </a:xfrm>
          </p:grpSpPr>
          <p:pic>
            <p:nvPicPr>
              <p:cNvPr id="2097172" name="Content Placeholder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72562" y="3221250"/>
                <a:ext cx="3220680" cy="2464593"/>
              </a:xfrm>
              <a:prstGeom prst="rect">
                <a:avLst/>
              </a:prstGeom>
            </p:spPr>
          </p:pic>
          <p:sp>
            <p:nvSpPr>
              <p:cNvPr id="1048926" name="TextBox 11"/>
              <p:cNvSpPr txBox="1"/>
              <p:nvPr/>
            </p:nvSpPr>
            <p:spPr>
              <a:xfrm>
                <a:off x="8416860" y="5740795"/>
                <a:ext cx="3152895" cy="2594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/>
                  <a:t>Fig3: Concentration entering in hole region</a:t>
                </a:r>
              </a:p>
            </p:txBody>
          </p:sp>
        </p:grpSp>
        <p:sp>
          <p:nvSpPr>
            <p:cNvPr id="1048927" name="TextBox 18"/>
            <p:cNvSpPr txBox="1"/>
            <p:nvPr/>
          </p:nvSpPr>
          <p:spPr>
            <a:xfrm rot="16200000">
              <a:off x="7276528" y="2481330"/>
              <a:ext cx="8614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/mm</a:t>
              </a:r>
              <a:r>
                <a:rPr lang="en-US" sz="1600" baseline="30000" dirty="0"/>
                <a:t>3</a:t>
              </a:r>
              <a:endParaRPr lang="en-US" sz="1600" dirty="0"/>
            </a:p>
          </p:txBody>
        </p:sp>
      </p:grpSp>
      <p:sp>
        <p:nvSpPr>
          <p:cNvPr id="1048928" name="TextBox 21"/>
          <p:cNvSpPr txBox="1"/>
          <p:nvPr/>
        </p:nvSpPr>
        <p:spPr>
          <a:xfrm>
            <a:off x="444137" y="1035857"/>
            <a:ext cx="565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Flux of </a:t>
            </a:r>
            <a:r>
              <a:rPr lang="en-US" sz="1800" dirty="0"/>
              <a:t>2.659*10</a:t>
            </a:r>
            <a:r>
              <a:rPr lang="en-US" sz="1800" baseline="30000" dirty="0"/>
              <a:t>13</a:t>
            </a:r>
            <a:r>
              <a:rPr lang="en-US" dirty="0"/>
              <a:t> mol/s.mm</a:t>
            </a:r>
            <a:r>
              <a:rPr lang="en-US" baseline="30000" dirty="0"/>
              <a:t>2  </a:t>
            </a:r>
            <a:r>
              <a:rPr lang="en-US" dirty="0"/>
              <a:t>is given.</a:t>
            </a:r>
          </a:p>
        </p:txBody>
      </p:sp>
      <p:sp>
        <p:nvSpPr>
          <p:cNvPr id="1048929" name="Title 1"/>
          <p:cNvSpPr txBox="1"/>
          <p:nvPr/>
        </p:nvSpPr>
        <p:spPr>
          <a:xfrm>
            <a:off x="-41130" y="-15841"/>
            <a:ext cx="12191999" cy="5160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>
          <a:xfrm>
            <a:off x="1475476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Literature review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Research gap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Blistering process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Methodology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Conclusion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Future Scope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References</a:t>
            </a:r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07737" y="6315682"/>
            <a:ext cx="683339" cy="365125"/>
          </a:xfrm>
        </p:spPr>
        <p:txBody>
          <a:bodyPr/>
          <a:lstStyle/>
          <a:p>
            <a:fld id="{EB83F686-68C6-524C-B84E-B52026378437}" type="slidenum">
              <a:rPr lang="en-US" sz="1050" smtClean="0">
                <a:solidFill>
                  <a:schemeClr val="tx1"/>
                </a:solidFill>
              </a:rPr>
              <a:t>2</a:t>
            </a:fld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0" name="Title 1"/>
          <p:cNvSpPr>
            <a:spLocks noGrp="1"/>
          </p:cNvSpPr>
          <p:nvPr>
            <p:ph type="title"/>
          </p:nvPr>
        </p:nvSpPr>
        <p:spPr>
          <a:xfrm>
            <a:off x="41131" y="496974"/>
            <a:ext cx="1985413" cy="44250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</a:t>
            </a:r>
          </a:p>
        </p:txBody>
      </p:sp>
      <p:sp>
        <p:nvSpPr>
          <p:cNvPr id="104893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62172" y="6343138"/>
            <a:ext cx="683339" cy="365125"/>
          </a:xfrm>
        </p:spPr>
        <p:txBody>
          <a:bodyPr/>
          <a:lstStyle/>
          <a:p>
            <a:fld id="{EB83F686-68C6-524C-B84E-B52026378437}" type="slidenum">
              <a:rPr lang="en-US" smtClean="0">
                <a:solidFill>
                  <a:schemeClr val="tx1"/>
                </a:solidFill>
              </a:r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97173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101" y="3362338"/>
            <a:ext cx="4257391" cy="3257926"/>
          </a:xfrm>
          <a:prstGeom prst="rect">
            <a:avLst/>
          </a:prstGeom>
        </p:spPr>
      </p:pic>
      <p:pic>
        <p:nvPicPr>
          <p:cNvPr id="2097174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407" y="377189"/>
            <a:ext cx="4027943" cy="3082342"/>
          </a:xfrm>
          <a:prstGeom prst="rect">
            <a:avLst/>
          </a:prstGeom>
        </p:spPr>
      </p:pic>
      <p:grpSp>
        <p:nvGrpSpPr>
          <p:cNvPr id="158" name="Group 27"/>
          <p:cNvGrpSpPr/>
          <p:nvPr/>
        </p:nvGrpSpPr>
        <p:grpSpPr>
          <a:xfrm>
            <a:off x="1807041" y="656080"/>
            <a:ext cx="2959107" cy="3033712"/>
            <a:chOff x="6130118" y="-3432"/>
            <a:chExt cx="4184536" cy="4602572"/>
          </a:xfrm>
        </p:grpSpPr>
        <p:pic>
          <p:nvPicPr>
            <p:cNvPr id="2097175" name="Content Placeholder 5"/>
            <p:cNvPicPr>
              <a:picLocks noChangeAspect="1"/>
            </p:cNvPicPr>
            <p:nvPr/>
          </p:nvPicPr>
          <p:blipFill rotWithShape="1">
            <a:blip r:embed="rId4"/>
            <a:srcRect l="-21" r="-21"/>
            <a:stretch>
              <a:fillRect/>
            </a:stretch>
          </p:blipFill>
          <p:spPr>
            <a:xfrm>
              <a:off x="6266783" y="-3432"/>
              <a:ext cx="3136900" cy="4114800"/>
            </a:xfrm>
            <a:prstGeom prst="rect">
              <a:avLst/>
            </a:prstGeom>
          </p:spPr>
        </p:pic>
        <p:sp>
          <p:nvSpPr>
            <p:cNvPr id="1048932" name="TextBox 21"/>
            <p:cNvSpPr txBox="1"/>
            <p:nvPr/>
          </p:nvSpPr>
          <p:spPr>
            <a:xfrm>
              <a:off x="6130118" y="4037591"/>
              <a:ext cx="4184536" cy="56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Fig4: Displacement</a:t>
              </a:r>
            </a:p>
          </p:txBody>
        </p:sp>
      </p:grpSp>
      <p:grpSp>
        <p:nvGrpSpPr>
          <p:cNvPr id="159" name="Group 28"/>
          <p:cNvGrpSpPr/>
          <p:nvPr/>
        </p:nvGrpSpPr>
        <p:grpSpPr>
          <a:xfrm>
            <a:off x="1893476" y="3689792"/>
            <a:ext cx="2651631" cy="3507606"/>
            <a:chOff x="9214661" y="0"/>
            <a:chExt cx="3136900" cy="5007329"/>
          </a:xfrm>
        </p:grpSpPr>
        <p:pic>
          <p:nvPicPr>
            <p:cNvPr id="2097176" name="Picture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14661" y="0"/>
              <a:ext cx="3136900" cy="4114800"/>
            </a:xfrm>
            <a:prstGeom prst="rect">
              <a:avLst/>
            </a:prstGeom>
          </p:spPr>
        </p:pic>
        <p:sp>
          <p:nvSpPr>
            <p:cNvPr id="1048933" name="TextBox 22"/>
            <p:cNvSpPr txBox="1"/>
            <p:nvPr/>
          </p:nvSpPr>
          <p:spPr>
            <a:xfrm>
              <a:off x="9214661" y="4148505"/>
              <a:ext cx="2199327" cy="858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Fig5:Stress</a:t>
              </a:r>
            </a:p>
            <a:p>
              <a:endParaRPr lang="en-US" dirty="0"/>
            </a:p>
          </p:txBody>
        </p:sp>
      </p:grpSp>
      <p:sp>
        <p:nvSpPr>
          <p:cNvPr id="1048934" name="TextBox 2"/>
          <p:cNvSpPr txBox="1"/>
          <p:nvPr/>
        </p:nvSpPr>
        <p:spPr>
          <a:xfrm>
            <a:off x="9210436" y="4762090"/>
            <a:ext cx="3445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From displacement and </a:t>
            </a:r>
          </a:p>
          <a:p>
            <a:r>
              <a:rPr lang="en-US" sz="2000" dirty="0"/>
              <a:t>stress figure it is noted with appropriate parameters , blister can be formed.</a:t>
            </a:r>
          </a:p>
        </p:txBody>
      </p:sp>
      <p:sp>
        <p:nvSpPr>
          <p:cNvPr id="1048935" name="TextBox 4"/>
          <p:cNvSpPr txBox="1"/>
          <p:nvPr/>
        </p:nvSpPr>
        <p:spPr>
          <a:xfrm>
            <a:off x="6992864" y="3274865"/>
            <a:ext cx="257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Fig6: Strain plot</a:t>
            </a:r>
          </a:p>
        </p:txBody>
      </p:sp>
      <p:sp>
        <p:nvSpPr>
          <p:cNvPr id="1048936" name="TextBox 5"/>
          <p:cNvSpPr txBox="1"/>
          <p:nvPr/>
        </p:nvSpPr>
        <p:spPr>
          <a:xfrm>
            <a:off x="6894011" y="6444680"/>
            <a:ext cx="2455817" cy="377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Fig7: Stress plot</a:t>
            </a:r>
          </a:p>
        </p:txBody>
      </p:sp>
      <p:sp>
        <p:nvSpPr>
          <p:cNvPr id="1048937" name="Title 1"/>
          <p:cNvSpPr txBox="1"/>
          <p:nvPr/>
        </p:nvSpPr>
        <p:spPr>
          <a:xfrm>
            <a:off x="0" y="-15841"/>
            <a:ext cx="12150869" cy="5160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8" name="Title 1"/>
          <p:cNvSpPr>
            <a:spLocks noGrp="1"/>
          </p:cNvSpPr>
          <p:nvPr>
            <p:ph type="title"/>
          </p:nvPr>
        </p:nvSpPr>
        <p:spPr>
          <a:xfrm>
            <a:off x="164289" y="242193"/>
            <a:ext cx="1918063" cy="103211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</a:t>
            </a:r>
          </a:p>
        </p:txBody>
      </p:sp>
      <p:pic>
        <p:nvPicPr>
          <p:cNvPr id="2097177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06688"/>
            <a:ext cx="4535406" cy="3522645"/>
          </a:xfrm>
          <a:prstGeom prst="rect">
            <a:avLst/>
          </a:prstGeom>
        </p:spPr>
      </p:pic>
      <p:sp>
        <p:nvSpPr>
          <p:cNvPr id="104893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17174" y="6282180"/>
            <a:ext cx="683339" cy="365125"/>
          </a:xfrm>
        </p:spPr>
        <p:txBody>
          <a:bodyPr/>
          <a:lstStyle/>
          <a:p>
            <a:fld id="{EB83F686-68C6-524C-B84E-B52026378437}" type="slidenum">
              <a:rPr lang="en-US" smtClean="0">
                <a:solidFill>
                  <a:schemeClr val="tx1"/>
                </a:solidFill>
              </a:r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8940" name="TextBox 17"/>
          <p:cNvSpPr txBox="1"/>
          <p:nvPr/>
        </p:nvSpPr>
        <p:spPr>
          <a:xfrm>
            <a:off x="951775" y="6038614"/>
            <a:ext cx="361259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Fig8: Concentration after 0.002s </a:t>
            </a:r>
          </a:p>
        </p:txBody>
      </p:sp>
      <p:graphicFrame>
        <p:nvGraphicFramePr>
          <p:cNvPr id="4194312" name="Table 8"/>
          <p:cNvGraphicFramePr>
            <a:graphicFrameLocks noGrp="1"/>
          </p:cNvGraphicFramePr>
          <p:nvPr/>
        </p:nvGraphicFramePr>
        <p:xfrm>
          <a:off x="7389748" y="653436"/>
          <a:ext cx="4318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5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9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Property for hole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9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20*10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(kJ/mol)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87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0.000002(mol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-1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61" name="Group 10"/>
          <p:cNvGrpSpPr/>
          <p:nvPr/>
        </p:nvGrpSpPr>
        <p:grpSpPr>
          <a:xfrm>
            <a:off x="6786226" y="2359341"/>
            <a:ext cx="4330948" cy="3668461"/>
            <a:chOff x="942333" y="2480044"/>
            <a:chExt cx="4330948" cy="3668461"/>
          </a:xfrm>
        </p:grpSpPr>
        <p:grpSp>
          <p:nvGrpSpPr>
            <p:cNvPr id="162" name="Group 5"/>
            <p:cNvGrpSpPr/>
            <p:nvPr/>
          </p:nvGrpSpPr>
          <p:grpSpPr>
            <a:xfrm>
              <a:off x="942333" y="2480044"/>
              <a:ext cx="4330948" cy="3668461"/>
              <a:chOff x="14870" y="1825625"/>
              <a:chExt cx="4330948" cy="3668461"/>
            </a:xfrm>
          </p:grpSpPr>
          <p:pic>
            <p:nvPicPr>
              <p:cNvPr id="2097178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70" y="1825625"/>
                <a:ext cx="4330948" cy="3314214"/>
              </a:xfrm>
              <a:prstGeom prst="rect">
                <a:avLst/>
              </a:prstGeom>
            </p:spPr>
          </p:pic>
          <p:sp>
            <p:nvSpPr>
              <p:cNvPr id="1048941" name="TextBox 7"/>
              <p:cNvSpPr txBox="1"/>
              <p:nvPr/>
            </p:nvSpPr>
            <p:spPr>
              <a:xfrm>
                <a:off x="618392" y="5124754"/>
                <a:ext cx="27763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Fig9: Concentration plot</a:t>
                </a:r>
              </a:p>
            </p:txBody>
          </p:sp>
        </p:grpSp>
        <p:sp>
          <p:nvSpPr>
            <p:cNvPr id="1048942" name="TextBox 8"/>
            <p:cNvSpPr txBox="1"/>
            <p:nvPr/>
          </p:nvSpPr>
          <p:spPr>
            <a:xfrm rot="16200000">
              <a:off x="666709" y="2982373"/>
              <a:ext cx="8614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/mm</a:t>
              </a:r>
              <a:r>
                <a:rPr lang="en-US" sz="1200" baseline="30000" dirty="0"/>
                <a:t>3</a:t>
              </a:r>
              <a:endParaRPr lang="en-US" sz="1200" dirty="0"/>
            </a:p>
          </p:txBody>
        </p:sp>
      </p:grpSp>
      <p:sp>
        <p:nvSpPr>
          <p:cNvPr id="1048943" name="TextBox 12"/>
          <p:cNvSpPr txBox="1"/>
          <p:nvPr/>
        </p:nvSpPr>
        <p:spPr>
          <a:xfrm>
            <a:off x="951775" y="1250331"/>
            <a:ext cx="6103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Flux of </a:t>
            </a:r>
            <a:r>
              <a:rPr lang="en-US" sz="1800" dirty="0"/>
              <a:t>2.659*10</a:t>
            </a:r>
            <a:r>
              <a:rPr lang="en-US" baseline="30000" dirty="0"/>
              <a:t>7</a:t>
            </a:r>
            <a:r>
              <a:rPr lang="en-US" dirty="0"/>
              <a:t> mol/s.mm</a:t>
            </a:r>
            <a:r>
              <a:rPr lang="en-US" baseline="30000" dirty="0"/>
              <a:t>2  </a:t>
            </a:r>
            <a:r>
              <a:rPr lang="en-US" dirty="0"/>
              <a:t>is given.</a:t>
            </a:r>
          </a:p>
        </p:txBody>
      </p:sp>
      <p:sp>
        <p:nvSpPr>
          <p:cNvPr id="1048944" name="Title 1"/>
          <p:cNvSpPr txBox="1"/>
          <p:nvPr/>
        </p:nvSpPr>
        <p:spPr>
          <a:xfrm>
            <a:off x="-41130" y="-15841"/>
            <a:ext cx="12191999" cy="5160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45170" y="6336964"/>
            <a:ext cx="683339" cy="365125"/>
          </a:xfrm>
        </p:spPr>
        <p:txBody>
          <a:bodyPr/>
          <a:lstStyle/>
          <a:p>
            <a:fld id="{EB83F686-68C6-524C-B84E-B52026378437}" type="slidenum">
              <a:rPr lang="en-US" sz="1000" smtClean="0">
                <a:solidFill>
                  <a:schemeClr val="tx1"/>
                </a:solidFill>
              </a:rPr>
              <a:t>22</a:t>
            </a:fld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64" name="Group 38"/>
          <p:cNvGrpSpPr/>
          <p:nvPr/>
        </p:nvGrpSpPr>
        <p:grpSpPr>
          <a:xfrm>
            <a:off x="8359869" y="895135"/>
            <a:ext cx="3547923" cy="2464464"/>
            <a:chOff x="8419657" y="3516320"/>
            <a:chExt cx="3535814" cy="2324863"/>
          </a:xfrm>
        </p:grpSpPr>
        <p:pic>
          <p:nvPicPr>
            <p:cNvPr id="2097179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9658" y="3516320"/>
              <a:ext cx="3535813" cy="1983291"/>
            </a:xfrm>
            <a:prstGeom prst="rect">
              <a:avLst/>
            </a:prstGeom>
          </p:spPr>
        </p:pic>
        <p:sp>
          <p:nvSpPr>
            <p:cNvPr id="1048946" name="TextBox 26"/>
            <p:cNvSpPr txBox="1"/>
            <p:nvPr/>
          </p:nvSpPr>
          <p:spPr>
            <a:xfrm>
              <a:off x="8419657" y="5492772"/>
              <a:ext cx="3535813" cy="348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Fig11: Plastic strain x-direction</a:t>
              </a:r>
            </a:p>
          </p:txBody>
        </p:sp>
      </p:grpSp>
      <p:grpSp>
        <p:nvGrpSpPr>
          <p:cNvPr id="165" name="Group 36"/>
          <p:cNvGrpSpPr/>
          <p:nvPr/>
        </p:nvGrpSpPr>
        <p:grpSpPr>
          <a:xfrm>
            <a:off x="176926" y="3960036"/>
            <a:ext cx="3851377" cy="2677636"/>
            <a:chOff x="176926" y="3379262"/>
            <a:chExt cx="3851377" cy="2677636"/>
          </a:xfrm>
        </p:grpSpPr>
        <p:pic>
          <p:nvPicPr>
            <p:cNvPr id="2097180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6926" y="3379262"/>
              <a:ext cx="3851377" cy="2294812"/>
            </a:xfrm>
            <a:prstGeom prst="rect">
              <a:avLst/>
            </a:prstGeom>
          </p:spPr>
        </p:pic>
        <p:sp>
          <p:nvSpPr>
            <p:cNvPr id="1048947" name="TextBox 27"/>
            <p:cNvSpPr txBox="1"/>
            <p:nvPr/>
          </p:nvSpPr>
          <p:spPr>
            <a:xfrm>
              <a:off x="176926" y="5687566"/>
              <a:ext cx="3851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Fig12: Plastic strain y-direction</a:t>
              </a:r>
            </a:p>
          </p:txBody>
        </p:sp>
      </p:grpSp>
      <p:grpSp>
        <p:nvGrpSpPr>
          <p:cNvPr id="166" name="Group 33"/>
          <p:cNvGrpSpPr/>
          <p:nvPr/>
        </p:nvGrpSpPr>
        <p:grpSpPr>
          <a:xfrm>
            <a:off x="4446709" y="4087277"/>
            <a:ext cx="3851377" cy="2550395"/>
            <a:chOff x="176926" y="189380"/>
            <a:chExt cx="3851377" cy="2550395"/>
          </a:xfrm>
        </p:grpSpPr>
        <p:pic>
          <p:nvPicPr>
            <p:cNvPr id="2097181" name="Picture 25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6926" y="189380"/>
              <a:ext cx="3851377" cy="2185067"/>
            </a:xfrm>
            <a:prstGeom prst="rect">
              <a:avLst/>
            </a:prstGeom>
          </p:spPr>
        </p:pic>
        <p:sp>
          <p:nvSpPr>
            <p:cNvPr id="1048948" name="TextBox 28"/>
            <p:cNvSpPr txBox="1"/>
            <p:nvPr/>
          </p:nvSpPr>
          <p:spPr>
            <a:xfrm>
              <a:off x="176926" y="2370443"/>
              <a:ext cx="3851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Fig13: Plastic shear strain</a:t>
              </a:r>
            </a:p>
          </p:txBody>
        </p:sp>
      </p:grpSp>
      <p:grpSp>
        <p:nvGrpSpPr>
          <p:cNvPr id="167" name="Group 34"/>
          <p:cNvGrpSpPr/>
          <p:nvPr/>
        </p:nvGrpSpPr>
        <p:grpSpPr>
          <a:xfrm>
            <a:off x="284208" y="1061127"/>
            <a:ext cx="3349250" cy="2575001"/>
            <a:chOff x="4598104" y="189380"/>
            <a:chExt cx="3349250" cy="2575001"/>
          </a:xfrm>
        </p:grpSpPr>
        <p:pic>
          <p:nvPicPr>
            <p:cNvPr id="2097182" name="Picture 23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98104" y="189380"/>
              <a:ext cx="3349250" cy="2220808"/>
            </a:xfrm>
            <a:prstGeom prst="rect">
              <a:avLst/>
            </a:prstGeom>
          </p:spPr>
        </p:pic>
        <p:sp>
          <p:nvSpPr>
            <p:cNvPr id="1048949" name="TextBox 29"/>
            <p:cNvSpPr txBox="1"/>
            <p:nvPr/>
          </p:nvSpPr>
          <p:spPr>
            <a:xfrm>
              <a:off x="4598104" y="2395049"/>
              <a:ext cx="3184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Fig9 : Elastic strain x-direction</a:t>
              </a:r>
            </a:p>
          </p:txBody>
        </p:sp>
      </p:grpSp>
      <p:grpSp>
        <p:nvGrpSpPr>
          <p:cNvPr id="168" name="Group 37"/>
          <p:cNvGrpSpPr/>
          <p:nvPr/>
        </p:nvGrpSpPr>
        <p:grpSpPr>
          <a:xfrm>
            <a:off x="4598104" y="919849"/>
            <a:ext cx="3349251" cy="2738517"/>
            <a:chOff x="4598104" y="3376108"/>
            <a:chExt cx="3349251" cy="2738517"/>
          </a:xfrm>
        </p:grpSpPr>
        <p:pic>
          <p:nvPicPr>
            <p:cNvPr id="2097183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98105" y="3376108"/>
              <a:ext cx="3349250" cy="2349558"/>
            </a:xfrm>
            <a:prstGeom prst="rect">
              <a:avLst/>
            </a:prstGeom>
          </p:spPr>
        </p:pic>
        <p:sp>
          <p:nvSpPr>
            <p:cNvPr id="1048950" name="TextBox 31"/>
            <p:cNvSpPr txBox="1"/>
            <p:nvPr/>
          </p:nvSpPr>
          <p:spPr>
            <a:xfrm>
              <a:off x="4598104" y="5745293"/>
              <a:ext cx="334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Fig10: Elastic shear strain</a:t>
              </a:r>
            </a:p>
          </p:txBody>
        </p:sp>
      </p:grpSp>
      <p:grpSp>
        <p:nvGrpSpPr>
          <p:cNvPr id="169" name="Group 35"/>
          <p:cNvGrpSpPr/>
          <p:nvPr/>
        </p:nvGrpSpPr>
        <p:grpSpPr>
          <a:xfrm>
            <a:off x="8675221" y="4087277"/>
            <a:ext cx="3184432" cy="2656628"/>
            <a:chOff x="8479260" y="189380"/>
            <a:chExt cx="3349250" cy="2656628"/>
          </a:xfrm>
        </p:grpSpPr>
        <p:pic>
          <p:nvPicPr>
            <p:cNvPr id="2097184" name="Content Placeholder 5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79260" y="189380"/>
              <a:ext cx="3166640" cy="2187273"/>
            </a:xfrm>
            <a:prstGeom prst="rect">
              <a:avLst/>
            </a:prstGeom>
          </p:spPr>
        </p:pic>
        <p:sp>
          <p:nvSpPr>
            <p:cNvPr id="1048951" name="TextBox 32"/>
            <p:cNvSpPr txBox="1"/>
            <p:nvPr/>
          </p:nvSpPr>
          <p:spPr>
            <a:xfrm>
              <a:off x="8479260" y="2476676"/>
              <a:ext cx="334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Fig14: Displacement </a:t>
              </a:r>
            </a:p>
          </p:txBody>
        </p:sp>
      </p:grpSp>
      <p:sp>
        <p:nvSpPr>
          <p:cNvPr id="1048952" name="Title 1"/>
          <p:cNvSpPr>
            <a:spLocks noGrp="1"/>
          </p:cNvSpPr>
          <p:nvPr>
            <p:ph type="title"/>
          </p:nvPr>
        </p:nvSpPr>
        <p:spPr>
          <a:xfrm>
            <a:off x="121303" y="220328"/>
            <a:ext cx="1918063" cy="103211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</a:t>
            </a:r>
          </a:p>
        </p:txBody>
      </p:sp>
      <p:sp>
        <p:nvSpPr>
          <p:cNvPr id="1048953" name="Title 1"/>
          <p:cNvSpPr txBox="1"/>
          <p:nvPr/>
        </p:nvSpPr>
        <p:spPr>
          <a:xfrm>
            <a:off x="0" y="-15841"/>
            <a:ext cx="12150869" cy="5160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46777" y="6338872"/>
            <a:ext cx="683339" cy="365125"/>
          </a:xfrm>
        </p:spPr>
        <p:txBody>
          <a:bodyPr/>
          <a:lstStyle/>
          <a:p>
            <a:fld id="{EB83F686-68C6-524C-B84E-B52026378437}" type="slidenum">
              <a:rPr lang="en-US" smtClean="0">
                <a:solidFill>
                  <a:schemeClr val="tx1"/>
                </a:solidFill>
              </a:rPr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97185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686" y="811253"/>
            <a:ext cx="3743594" cy="2864747"/>
          </a:xfrm>
          <a:prstGeom prst="rect">
            <a:avLst/>
          </a:prstGeom>
        </p:spPr>
      </p:pic>
      <p:sp>
        <p:nvSpPr>
          <p:cNvPr id="1048955" name="TextBox 9"/>
          <p:cNvSpPr txBox="1"/>
          <p:nvPr/>
        </p:nvSpPr>
        <p:spPr>
          <a:xfrm>
            <a:off x="7299502" y="3908673"/>
            <a:ext cx="264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Fig16: Stress plot</a:t>
            </a:r>
          </a:p>
        </p:txBody>
      </p:sp>
      <p:grpSp>
        <p:nvGrpSpPr>
          <p:cNvPr id="171" name="Group 1"/>
          <p:cNvGrpSpPr/>
          <p:nvPr/>
        </p:nvGrpSpPr>
        <p:grpSpPr>
          <a:xfrm>
            <a:off x="357094" y="624138"/>
            <a:ext cx="4535406" cy="3717809"/>
            <a:chOff x="-152509" y="2477278"/>
            <a:chExt cx="4368800" cy="3833499"/>
          </a:xfrm>
        </p:grpSpPr>
        <p:pic>
          <p:nvPicPr>
            <p:cNvPr id="2097186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52509" y="2477278"/>
              <a:ext cx="4368800" cy="3441700"/>
            </a:xfrm>
            <a:prstGeom prst="rect">
              <a:avLst/>
            </a:prstGeom>
          </p:spPr>
        </p:pic>
        <p:sp>
          <p:nvSpPr>
            <p:cNvPr id="1048956" name="TextBox 11"/>
            <p:cNvSpPr txBox="1"/>
            <p:nvPr/>
          </p:nvSpPr>
          <p:spPr>
            <a:xfrm>
              <a:off x="1288885" y="5929952"/>
              <a:ext cx="2421925" cy="380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Fig15: Stress contour</a:t>
              </a:r>
            </a:p>
          </p:txBody>
        </p:sp>
      </p:grpSp>
      <p:sp>
        <p:nvSpPr>
          <p:cNvPr id="1048957" name="TextBox 14"/>
          <p:cNvSpPr txBox="1"/>
          <p:nvPr/>
        </p:nvSpPr>
        <p:spPr>
          <a:xfrm>
            <a:off x="986971" y="4586514"/>
            <a:ext cx="9971315" cy="1287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Plastic bulging can be observed in Fig15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Stress is exceeding yield stress limit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After timestep 0.005seconds stress curve changes its slope (Fig16)</a:t>
            </a:r>
          </a:p>
        </p:txBody>
      </p:sp>
      <p:sp>
        <p:nvSpPr>
          <p:cNvPr id="1048958" name="Title 1"/>
          <p:cNvSpPr txBox="1"/>
          <p:nvPr/>
        </p:nvSpPr>
        <p:spPr>
          <a:xfrm>
            <a:off x="-41130" y="-15841"/>
            <a:ext cx="12191999" cy="5160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048960" name="Content Placeholder 2"/>
          <p:cNvSpPr>
            <a:spLocks noGrp="1"/>
          </p:cNvSpPr>
          <p:nvPr>
            <p:ph idx="1"/>
          </p:nvPr>
        </p:nvSpPr>
        <p:spPr>
          <a:xfrm>
            <a:off x="652463" y="681037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simple mathematical model was developed to model blister.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comprehensive mathematical model for blister, coupled with phase-field modeling is developed in present work.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Blistering phenomena was successfully captured during simulations.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96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5806" y="6331647"/>
            <a:ext cx="683339" cy="365125"/>
          </a:xfrm>
        </p:spPr>
        <p:txBody>
          <a:bodyPr/>
          <a:lstStyle/>
          <a:p>
            <a:fld id="{EB83F686-68C6-524C-B84E-B52026378437}" type="slidenum">
              <a:rPr lang="en-US" sz="1000" smtClean="0">
                <a:solidFill>
                  <a:schemeClr val="tx1"/>
                </a:solidFill>
              </a:rPr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2" name="Content Placeholder 2"/>
          <p:cNvSpPr>
            <a:spLocks noGrp="1"/>
          </p:cNvSpPr>
          <p:nvPr>
            <p:ph idx="1"/>
          </p:nvPr>
        </p:nvSpPr>
        <p:spPr>
          <a:xfrm>
            <a:off x="838200" y="681037"/>
            <a:ext cx="10515600" cy="345071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 3" charset="2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UEL subroutine</a:t>
            </a:r>
          </a:p>
          <a:p>
            <a:pPr marL="457200" indent="-457200">
              <a:lnSpc>
                <a:spcPct val="150000"/>
              </a:lnSpc>
              <a:buFont typeface="Wingdings 3" charset="2"/>
              <a:buAutoNum type="arabicPeriod"/>
            </a:pP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Coupling phase field part in simulations.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96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03235" y="6230048"/>
            <a:ext cx="683339" cy="365125"/>
          </a:xfrm>
        </p:spPr>
        <p:txBody>
          <a:bodyPr/>
          <a:lstStyle/>
          <a:p>
            <a:fld id="{EB83F686-68C6-524C-B84E-B52026378437}" type="slidenum">
              <a:rPr lang="en-US" sz="1000" smtClean="0">
                <a:solidFill>
                  <a:schemeClr val="tx1"/>
                </a:solidFill>
              </a:rPr>
              <a:t>25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48964" name="Title 1"/>
          <p:cNvSpPr txBox="1"/>
          <p:nvPr/>
        </p:nvSpPr>
        <p:spPr>
          <a:xfrm>
            <a:off x="0" y="0"/>
            <a:ext cx="12192000" cy="6810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182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048966" name="Content Placeholder 2"/>
          <p:cNvSpPr>
            <a:spLocks noGrp="1"/>
          </p:cNvSpPr>
          <p:nvPr>
            <p:ph idx="1"/>
          </p:nvPr>
        </p:nvSpPr>
        <p:spPr>
          <a:xfrm>
            <a:off x="147145" y="561103"/>
            <a:ext cx="12044855" cy="61538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[1] May L Martin and </a:t>
            </a:r>
            <a:r>
              <a:rPr lang="en-IN" sz="1600" dirty="0" err="1"/>
              <a:t>Petros</a:t>
            </a:r>
            <a:r>
              <a:rPr lang="en-IN" sz="1600" dirty="0"/>
              <a:t> </a:t>
            </a:r>
            <a:r>
              <a:rPr lang="en-IN" sz="1600" dirty="0" err="1"/>
              <a:t>Sofronis</a:t>
            </a:r>
            <a:r>
              <a:rPr lang="en-IN" sz="1600" dirty="0"/>
              <a:t>. Hydrogen-induced cracking and blistering in steels: A review. J. Nat. Gas Sci. Eng., 101(104547):104547, May 2022.</a:t>
            </a:r>
          </a:p>
          <a:p>
            <a:pPr marL="0" indent="0">
              <a:buNone/>
            </a:pPr>
            <a:br>
              <a:rPr lang="en-IN" sz="1600" dirty="0"/>
            </a:br>
            <a:r>
              <a:rPr lang="en-IN" sz="1600" dirty="0"/>
              <a:t>[2] F Larch ́e and J W Cahn. A linear theory of thermochemical equilibrium of solids under stress. Acta Metall., 21(8):1051–1063, August 1973.</a:t>
            </a:r>
          </a:p>
          <a:p>
            <a:pPr marL="0" indent="0">
              <a:buNone/>
            </a:pPr>
            <a:br>
              <a:rPr lang="en-IN" sz="1600" dirty="0"/>
            </a:br>
            <a:r>
              <a:rPr lang="en-IN" sz="1600" dirty="0"/>
              <a:t>[3] Christian </a:t>
            </a:r>
            <a:r>
              <a:rPr lang="en-IN" sz="1600" dirty="0" err="1"/>
              <a:t>Miehe</a:t>
            </a:r>
            <a:r>
              <a:rPr lang="en-IN" sz="1600" dirty="0"/>
              <a:t> and Steffen </a:t>
            </a:r>
            <a:r>
              <a:rPr lang="en-IN" sz="1600" dirty="0" err="1"/>
              <a:t>Mauthe</a:t>
            </a:r>
            <a:r>
              <a:rPr lang="en-IN" sz="1600" dirty="0"/>
              <a:t>. Phase field </a:t>
            </a:r>
            <a:r>
              <a:rPr lang="en-IN" sz="1600" dirty="0" err="1"/>
              <a:t>modeling</a:t>
            </a:r>
            <a:r>
              <a:rPr lang="en-IN" sz="1600" dirty="0"/>
              <a:t> of fracture in multi-physics problems. part III. crack driving forces in hydro-</a:t>
            </a:r>
            <a:r>
              <a:rPr lang="en-IN" sz="1600" dirty="0" err="1"/>
              <a:t>poro</a:t>
            </a:r>
            <a:r>
              <a:rPr lang="en-IN" sz="1600" dirty="0"/>
              <a:t>-elasticity and hydraulic fracturing of fluid-saturated porous media. </a:t>
            </a:r>
            <a:r>
              <a:rPr lang="en-IN" sz="1600" dirty="0" err="1"/>
              <a:t>Comput</a:t>
            </a:r>
            <a:r>
              <a:rPr lang="en-IN" sz="1600" dirty="0"/>
              <a:t>. Methods Appl. Mech. Eng., 304:619–655, June 2016.</a:t>
            </a:r>
          </a:p>
          <a:p>
            <a:pPr marL="0" indent="0">
              <a:buNone/>
            </a:pPr>
            <a:br>
              <a:rPr lang="en-IN" sz="1600" dirty="0"/>
            </a:br>
            <a:r>
              <a:rPr lang="en-IN" sz="1600" dirty="0"/>
              <a:t>[4] Vishal Singh, </a:t>
            </a:r>
            <a:r>
              <a:rPr lang="en-IN" sz="1600" dirty="0" err="1"/>
              <a:t>Rajwinder</a:t>
            </a:r>
            <a:r>
              <a:rPr lang="en-IN" sz="1600" dirty="0"/>
              <a:t> Singh, </a:t>
            </a:r>
            <a:r>
              <a:rPr lang="en-IN" sz="1600" dirty="0" err="1"/>
              <a:t>Amanjot</a:t>
            </a:r>
            <a:r>
              <a:rPr lang="en-IN" sz="1600" dirty="0"/>
              <a:t> Singh, and </a:t>
            </a:r>
            <a:r>
              <a:rPr lang="en-IN" sz="1600" dirty="0" err="1"/>
              <a:t>Dhiraj</a:t>
            </a:r>
            <a:r>
              <a:rPr lang="en-IN" sz="1600" dirty="0"/>
              <a:t> K Mahajan. Tracking hydrogen embrittlement using short fatigue crack </a:t>
            </a:r>
            <a:r>
              <a:rPr lang="en-IN" sz="1600" dirty="0" err="1"/>
              <a:t>behavior</a:t>
            </a:r>
            <a:r>
              <a:rPr lang="en-IN" sz="1600" dirty="0"/>
              <a:t> of metals. Procedia </a:t>
            </a:r>
            <a:r>
              <a:rPr lang="en-IN" sz="1600" dirty="0" err="1"/>
              <a:t>Struct</a:t>
            </a:r>
            <a:r>
              <a:rPr lang="en-IN" sz="1600" dirty="0"/>
              <a:t>. </a:t>
            </a:r>
            <a:r>
              <a:rPr lang="en-IN" sz="1600" dirty="0" err="1"/>
              <a:t>Integr</a:t>
            </a:r>
            <a:r>
              <a:rPr lang="en-IN" sz="1600" dirty="0"/>
              <a:t>., 13:1427–1432, 2018.</a:t>
            </a:r>
          </a:p>
          <a:p>
            <a:pPr marL="0" indent="0">
              <a:buNone/>
            </a:pPr>
            <a:br>
              <a:rPr lang="en-IN" sz="1600" dirty="0"/>
            </a:br>
            <a:r>
              <a:rPr lang="en-IN" sz="1600" dirty="0"/>
              <a:t>[5] Rakesh Kumar, </a:t>
            </a:r>
            <a:r>
              <a:rPr lang="en-IN" sz="1600" dirty="0" err="1"/>
              <a:t>Aman</a:t>
            </a:r>
            <a:r>
              <a:rPr lang="en-IN" sz="1600" dirty="0"/>
              <a:t> Arora, and </a:t>
            </a:r>
            <a:r>
              <a:rPr lang="en-IN" sz="1600" dirty="0" err="1"/>
              <a:t>Dhiraj</a:t>
            </a:r>
            <a:r>
              <a:rPr lang="en-IN" sz="1600" dirty="0"/>
              <a:t> K Mahajan. Hydrogen-assisted </a:t>
            </a:r>
            <a:r>
              <a:rPr lang="en-IN" sz="1600" dirty="0" err="1"/>
              <a:t>intergranular</a:t>
            </a:r>
            <a:r>
              <a:rPr lang="en-IN" sz="1600" dirty="0"/>
              <a:t> fatigue crack initiation in metals: Role of grain boundaries and triple junctions. Int. J. Hydrogen Energy, January 2023.</a:t>
            </a:r>
            <a:br>
              <a:rPr lang="en-IN" sz="1600" dirty="0"/>
            </a:br>
            <a:endParaRPr lang="en-IN" sz="1600" dirty="0"/>
          </a:p>
          <a:p>
            <a:pPr marL="0" indent="0">
              <a:buNone/>
            </a:pPr>
            <a:r>
              <a:rPr lang="en-IN" sz="1600" dirty="0"/>
              <a:t>[6] Claudio V. Di Leo and </a:t>
            </a:r>
            <a:r>
              <a:rPr lang="en-IN" sz="1600" dirty="0" err="1"/>
              <a:t>Lallit</a:t>
            </a:r>
            <a:r>
              <a:rPr lang="en-IN" sz="1600" dirty="0"/>
              <a:t> </a:t>
            </a:r>
            <a:r>
              <a:rPr lang="en-IN" sz="1600" dirty="0" err="1"/>
              <a:t>Anand</a:t>
            </a:r>
            <a:r>
              <a:rPr lang="en-IN" sz="1600" dirty="0"/>
              <a:t>. Hydrogen in metals: A coupled theory for species diffusion and large elastic-plastic deformations. International Journal of Plasticity, 43: 42–69, 4 2013. ISSN 07496419. </a:t>
            </a:r>
            <a:r>
              <a:rPr lang="en-IN" sz="1600" dirty="0" err="1"/>
              <a:t>doi</a:t>
            </a:r>
            <a:r>
              <a:rPr lang="en-IN" sz="1600" dirty="0"/>
              <a:t>: 10.1016/j.ijplas.2012.11.005.</a:t>
            </a:r>
          </a:p>
          <a:p>
            <a:pPr marL="0" indent="0">
              <a:buNone/>
            </a:pPr>
            <a:br>
              <a:rPr lang="en-IN" sz="1600" dirty="0"/>
            </a:br>
            <a:r>
              <a:rPr lang="en-IN" sz="1600" dirty="0"/>
              <a:t>[7] Eliot Fried and Morton E </a:t>
            </a:r>
            <a:r>
              <a:rPr lang="en-IN" sz="1600" dirty="0" err="1"/>
              <a:t>Gurtin</a:t>
            </a:r>
            <a:r>
              <a:rPr lang="en-IN" sz="1600" dirty="0"/>
              <a:t>. Continuum theory of thermally induced phase transitions based on an order parameter, 1993.</a:t>
            </a:r>
          </a:p>
          <a:p>
            <a:pPr marL="0" indent="0">
              <a:buNone/>
            </a:pPr>
            <a:br>
              <a:rPr lang="en-IN" sz="1600" dirty="0"/>
            </a:br>
            <a:r>
              <a:rPr lang="en-IN" sz="1600" dirty="0"/>
              <a:t>[8] Hossein Jafarzadeh, </a:t>
            </a:r>
            <a:r>
              <a:rPr lang="en-IN" sz="1600" dirty="0" err="1"/>
              <a:t>Gholam</a:t>
            </a:r>
            <a:r>
              <a:rPr lang="en-IN" sz="1600" dirty="0"/>
              <a:t> Hossein </a:t>
            </a:r>
            <a:r>
              <a:rPr lang="en-IN" sz="1600" dirty="0" err="1"/>
              <a:t>Farrahi</a:t>
            </a:r>
            <a:r>
              <a:rPr lang="en-IN" sz="1600" dirty="0"/>
              <a:t>, Valery I </a:t>
            </a:r>
            <a:r>
              <a:rPr lang="en-IN" sz="1600" dirty="0" err="1"/>
              <a:t>Levitas</a:t>
            </a:r>
            <a:r>
              <a:rPr lang="en-IN" sz="1600" dirty="0"/>
              <a:t>, and Mahdi </a:t>
            </a:r>
            <a:r>
              <a:rPr lang="en-IN" sz="1600" dirty="0" err="1"/>
              <a:t>Javanbakht</a:t>
            </a:r>
            <a:r>
              <a:rPr lang="en-IN" sz="1600" dirty="0"/>
              <a:t>. Phase field theory for fracture at large strains including surface stresses. Int. J. Eng. Sci., 178(103732):103732, August 2022.</a:t>
            </a:r>
          </a:p>
          <a:p>
            <a:pPr marL="0" indent="0">
              <a:buNone/>
            </a:pPr>
            <a:br>
              <a:rPr lang="en-IN" sz="1600" dirty="0"/>
            </a:br>
            <a:r>
              <a:rPr lang="en-IN" sz="1600" dirty="0"/>
              <a:t>[9] Richard Ostwald, Ellen Kuhl, and Andreas Menzel. On the implementation of finite deformation gradient-enhanced damage models. Computational Mechanics, 64:847–877, 9 2019. ISSN 14320924. </a:t>
            </a:r>
            <a:r>
              <a:rPr lang="en-IN" sz="1600" dirty="0" err="1"/>
              <a:t>doi</a:t>
            </a:r>
            <a:r>
              <a:rPr lang="en-IN" sz="1600" dirty="0"/>
              <a:t>: 10.1007/s00466-019-01684-5. 21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br>
              <a:rPr lang="en-IN" sz="1600" dirty="0"/>
            </a:br>
            <a:r>
              <a:rPr lang="en-IN" sz="1600" dirty="0"/>
              <a:t> </a:t>
            </a:r>
            <a:endParaRPr lang="en-US" sz="1600" dirty="0"/>
          </a:p>
        </p:txBody>
      </p:sp>
      <p:sp>
        <p:nvSpPr>
          <p:cNvPr id="104896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59691" y="6310312"/>
            <a:ext cx="683339" cy="365125"/>
          </a:xfrm>
        </p:spPr>
        <p:txBody>
          <a:bodyPr/>
          <a:lstStyle/>
          <a:p>
            <a:fld id="{EB83F686-68C6-524C-B84E-B52026378437}" type="slidenum">
              <a:rPr lang="en-US" sz="1000" smtClean="0">
                <a:solidFill>
                  <a:schemeClr val="tx1"/>
                </a:solidFill>
              </a:rPr>
              <a:t>26</a:t>
            </a:fld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969" name="Content Placeholder 2"/>
          <p:cNvSpPr>
            <a:spLocks noGrp="1"/>
          </p:cNvSpPr>
          <p:nvPr>
            <p:ph idx="1"/>
          </p:nvPr>
        </p:nvSpPr>
        <p:spPr>
          <a:xfrm>
            <a:off x="10785" y="-176041"/>
            <a:ext cx="12097406" cy="6570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[10] </a:t>
            </a:r>
            <a:r>
              <a:rPr lang="en-US" sz="1600" dirty="0" err="1"/>
              <a:t>Gangloff</a:t>
            </a:r>
            <a:r>
              <a:rPr lang="en-US" sz="1600" dirty="0"/>
              <a:t>, R.P., Wei, R.P. Gaseous hydrogen embrittlement of high strength steels. </a:t>
            </a:r>
            <a:r>
              <a:rPr lang="en-US" sz="1600" i="1" dirty="0" err="1"/>
              <a:t>Metall</a:t>
            </a:r>
            <a:r>
              <a:rPr lang="en-US" sz="1600" i="1" dirty="0"/>
              <a:t> Trans A</a:t>
            </a:r>
            <a:r>
              <a:rPr lang="en-US" sz="1600" dirty="0"/>
              <a:t> </a:t>
            </a:r>
            <a:r>
              <a:rPr lang="en-US" sz="1600" b="1" dirty="0"/>
              <a:t>8</a:t>
            </a:r>
            <a:r>
              <a:rPr lang="en-US" sz="1600" dirty="0"/>
              <a:t>, 1043–1053 (1977). </a:t>
            </a:r>
            <a:r>
              <a:rPr lang="en-US" sz="1600" dirty="0">
                <a:hlinkClick r:id="rId2"/>
              </a:rPr>
              <a:t>https://doi.org/10.1007/BF02667388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[11] </a:t>
            </a:r>
            <a:r>
              <a:rPr lang="en-IN" sz="1600" dirty="0"/>
              <a:t>O. Barrera, E. Tarleton, H.W. Tang, and A.C.F. Cocks. Modelling the coupling between hydrogen diffusion and the mechanical behaviour of metals. Computational Materials Science, 122:219–228, 2016. ISSN 0927-0256. </a:t>
            </a:r>
            <a:r>
              <a:rPr lang="en-IN" sz="1600" dirty="0" err="1"/>
              <a:t>doi</a:t>
            </a:r>
            <a:r>
              <a:rPr lang="en-IN" sz="1600" dirty="0"/>
              <a:t>: </a:t>
            </a:r>
            <a:r>
              <a:rPr lang="en-IN" sz="1600" dirty="0">
                <a:hlinkClick r:id="rId3"/>
              </a:rPr>
              <a:t>https://doi.org/10</a:t>
            </a:r>
            <a:r>
              <a:rPr lang="en-IN" sz="1600" dirty="0"/>
              <a:t>. 1016/j.commatsci.2016.05.030. URL </a:t>
            </a:r>
            <a:r>
              <a:rPr lang="en-IN" sz="1600" dirty="0">
                <a:hlinkClick r:id="rId4"/>
              </a:rPr>
              <a:t>https://www.sciencedirect.com/science/article/pii/S0927025616302658.21</a:t>
            </a:r>
            <a:endParaRPr lang="en-IN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[12] </a:t>
            </a:r>
            <a:r>
              <a:rPr lang="en-IN" sz="1600" dirty="0"/>
              <a:t>Margo </a:t>
            </a:r>
            <a:r>
              <a:rPr lang="en-IN" sz="1600" dirty="0" err="1"/>
              <a:t>Cauwels</a:t>
            </a:r>
            <a:r>
              <a:rPr lang="en-IN" sz="1600" dirty="0"/>
              <a:t>, Robin </a:t>
            </a:r>
            <a:r>
              <a:rPr lang="en-IN" sz="1600" dirty="0" err="1"/>
              <a:t>Depraetere</a:t>
            </a:r>
            <a:r>
              <a:rPr lang="en-IN" sz="1600" dirty="0"/>
              <a:t>, </a:t>
            </a:r>
            <a:r>
              <a:rPr lang="en-IN" sz="1600" dirty="0" err="1"/>
              <a:t>Wim</a:t>
            </a:r>
            <a:r>
              <a:rPr lang="en-IN" sz="1600" dirty="0"/>
              <a:t> De </a:t>
            </a:r>
            <a:r>
              <a:rPr lang="en-IN" sz="1600" dirty="0" err="1"/>
              <a:t>Waele</a:t>
            </a:r>
            <a:r>
              <a:rPr lang="en-IN" sz="1600" dirty="0"/>
              <a:t>, </a:t>
            </a:r>
            <a:r>
              <a:rPr lang="en-IN" sz="1600" dirty="0" err="1"/>
              <a:t>Stijn</a:t>
            </a:r>
            <a:r>
              <a:rPr lang="en-IN" sz="1600" dirty="0"/>
              <a:t> </a:t>
            </a:r>
            <a:r>
              <a:rPr lang="en-IN" sz="1600" dirty="0" err="1"/>
              <a:t>Hertel</a:t>
            </a:r>
            <a:r>
              <a:rPr lang="en-IN" sz="1600" dirty="0"/>
              <a:t> ́e, Tom </a:t>
            </a:r>
            <a:r>
              <a:rPr lang="en-IN" sz="1600" dirty="0" err="1"/>
              <a:t>Depover</a:t>
            </a:r>
            <a:r>
              <a:rPr lang="en-IN" sz="1600" dirty="0"/>
              <a:t>, and Kim </a:t>
            </a:r>
            <a:r>
              <a:rPr lang="en-IN" sz="1600" dirty="0" err="1"/>
              <a:t>Verbeken</a:t>
            </a:r>
            <a:r>
              <a:rPr lang="en-IN" sz="1600" dirty="0"/>
              <a:t>. Influence of electrochemical hydrogenation parameters on microstructures prone to hydrogen-induced cracking. Journal of Natural Gas Science 21 </a:t>
            </a:r>
            <a:r>
              <a:rPr lang="en-US" sz="1600" dirty="0"/>
              <a:t>and Engineering, 101:104533, 2022. ISSN 1875-5100. </a:t>
            </a:r>
            <a:r>
              <a:rPr lang="en-US" sz="1600" dirty="0" err="1"/>
              <a:t>doi</a:t>
            </a:r>
            <a:r>
              <a:rPr lang="en-US" sz="1600" dirty="0"/>
              <a:t>: https://doi.org/10.1016/j. jngse.2022.104533</a:t>
            </a:r>
            <a:endParaRPr lang="en-IN" sz="1600" dirty="0"/>
          </a:p>
          <a:p>
            <a:pPr marL="0" indent="0">
              <a:buNone/>
            </a:pPr>
            <a:br>
              <a:rPr lang="en-IN" sz="1600" dirty="0"/>
            </a:br>
            <a:r>
              <a:rPr lang="en-IN" sz="1600" dirty="0"/>
              <a:t>[13] Anand, L. (2012). A Cahn–Hilliard-type theory for species diffusion coupled with large elastic–plastic deformations. </a:t>
            </a:r>
            <a:r>
              <a:rPr lang="en-IN" sz="1600" i="1" dirty="0"/>
              <a:t>Journal of the Mechanics and Physics of Solids</a:t>
            </a:r>
            <a:r>
              <a:rPr lang="en-IN" sz="1600" dirty="0"/>
              <a:t>, </a:t>
            </a:r>
            <a:r>
              <a:rPr lang="en-IN" sz="1600" i="1" dirty="0"/>
              <a:t>60</a:t>
            </a:r>
            <a:r>
              <a:rPr lang="en-IN" sz="1600" dirty="0"/>
              <a:t>(12), 1983–2002. https://</a:t>
            </a:r>
            <a:r>
              <a:rPr lang="en-IN" sz="1600" dirty="0" err="1"/>
              <a:t>doi.org</a:t>
            </a:r>
            <a:r>
              <a:rPr lang="en-IN" sz="1600" dirty="0"/>
              <a:t>/10.1016/j.jmps.2012.08.001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[14] </a:t>
            </a:r>
            <a:r>
              <a:rPr lang="en-IN" sz="1600" dirty="0" err="1"/>
              <a:t>Krom</a:t>
            </a:r>
            <a:r>
              <a:rPr lang="en-IN" sz="1600" dirty="0"/>
              <a:t>, A. H. M., </a:t>
            </a:r>
            <a:r>
              <a:rPr lang="en-IN" sz="1600" dirty="0" err="1"/>
              <a:t>Koers</a:t>
            </a:r>
            <a:r>
              <a:rPr lang="en-IN" sz="1600" dirty="0"/>
              <a:t>, R. W. J., &amp; Bakker, A. (1999). Hydrogen transport near a blunting crack tip. </a:t>
            </a:r>
            <a:r>
              <a:rPr lang="en-IN" sz="1600" i="1" dirty="0"/>
              <a:t>Journal of the Mechanics and Physics of Solids</a:t>
            </a:r>
            <a:r>
              <a:rPr lang="en-IN" sz="1600" dirty="0"/>
              <a:t>, </a:t>
            </a:r>
            <a:r>
              <a:rPr lang="en-IN" sz="1600" i="1" dirty="0"/>
              <a:t>47</a:t>
            </a:r>
            <a:r>
              <a:rPr lang="en-IN" sz="1600" dirty="0"/>
              <a:t>(4), 971–992. </a:t>
            </a:r>
            <a:r>
              <a:rPr lang="en-IN" sz="1600" dirty="0">
                <a:hlinkClick r:id="rId5"/>
              </a:rPr>
              <a:t>https://doi.org/10.1016/S0022-5096(98)00064-7</a:t>
            </a: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[15] </a:t>
            </a:r>
            <a:r>
              <a:rPr lang="en-IN" sz="1600" dirty="0">
                <a:hlinkClick r:id="rId6"/>
              </a:rPr>
              <a:t>https://www.shutterstock.com/image-photo/burning-blister-paint-on-metal-surface-1777015790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[16] </a:t>
            </a:r>
            <a:r>
              <a:rPr lang="en-IN" sz="1600" dirty="0">
                <a:hlinkClick r:id="rId7"/>
              </a:rPr>
              <a:t>https://qr.ae/psVfrk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[17] https://</a:t>
            </a:r>
            <a:r>
              <a:rPr lang="en-IN" sz="1600" dirty="0" err="1"/>
              <a:t>faculty.kfupm.edu.sa</a:t>
            </a:r>
            <a:r>
              <a:rPr lang="en-IN" sz="1600" dirty="0"/>
              <a:t>/me/</a:t>
            </a:r>
            <a:r>
              <a:rPr lang="en-IN" sz="1600" dirty="0" err="1"/>
              <a:t>hussaini</a:t>
            </a:r>
            <a:r>
              <a:rPr lang="en-IN" sz="1600" dirty="0"/>
              <a:t>/corrosion%20engineering/04.07.03.html</a:t>
            </a:r>
          </a:p>
        </p:txBody>
      </p:sp>
      <p:sp>
        <p:nvSpPr>
          <p:cNvPr id="104897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48378" y="6348906"/>
            <a:ext cx="683339" cy="365125"/>
          </a:xfrm>
        </p:spPr>
        <p:txBody>
          <a:bodyPr/>
          <a:lstStyle/>
          <a:p>
            <a:fld id="{EB83F686-68C6-524C-B84E-B52026378437}" type="slidenum">
              <a:rPr lang="en-US" smtClean="0">
                <a:solidFill>
                  <a:schemeClr val="tx1"/>
                </a:solidFill>
              </a:rPr>
              <a:t>27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8971" name="TextBox 4"/>
          <p:cNvSpPr txBox="1"/>
          <p:nvPr/>
        </p:nvSpPr>
        <p:spPr>
          <a:xfrm>
            <a:off x="7933038" y="6714031"/>
            <a:ext cx="4786084" cy="2057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Images are used only for representation purpose, presenter give credit to copyright owner of images.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2" name="Content Placeholder 2"/>
          <p:cNvSpPr>
            <a:spLocks noGrp="1"/>
          </p:cNvSpPr>
          <p:nvPr>
            <p:ph idx="1"/>
          </p:nvPr>
        </p:nvSpPr>
        <p:spPr>
          <a:xfrm>
            <a:off x="958850" y="1604433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/>
              <a:t>                              Thank You</a:t>
            </a:r>
            <a:endParaRPr lang="en-IN" sz="4400" dirty="0"/>
          </a:p>
        </p:txBody>
      </p:sp>
      <p:sp>
        <p:nvSpPr>
          <p:cNvPr id="104897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F686-68C6-524C-B84E-B52026378437}" type="slidenum">
              <a:rPr lang="en-US" sz="1000" smtClean="0">
                <a:solidFill>
                  <a:schemeClr val="tx1"/>
                </a:solidFill>
              </a:rPr>
              <a:t>28</a:t>
            </a:fld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38503" y="6492275"/>
            <a:ext cx="2743200" cy="365125"/>
          </a:xfrm>
        </p:spPr>
        <p:txBody>
          <a:bodyPr/>
          <a:lstStyle/>
          <a:p>
            <a:fld id="{EB83F686-68C6-524C-B84E-B52026378437}" type="slidenum">
              <a:rPr lang="en-US" sz="1050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8598" name="Title 1"/>
          <p:cNvSpPr txBox="1"/>
          <p:nvPr/>
        </p:nvSpPr>
        <p:spPr>
          <a:xfrm>
            <a:off x="0" y="14074"/>
            <a:ext cx="12181703" cy="5486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048599" name="TextBox 5"/>
          <p:cNvSpPr txBox="1"/>
          <p:nvPr/>
        </p:nvSpPr>
        <p:spPr>
          <a:xfrm>
            <a:off x="208299" y="869254"/>
            <a:ext cx="711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Hydrogen Embrittlement (HE)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0" name="TextBox 23"/>
          <p:cNvSpPr txBox="1"/>
          <p:nvPr/>
        </p:nvSpPr>
        <p:spPr>
          <a:xfrm>
            <a:off x="10220642" y="6542516"/>
            <a:ext cx="1605279" cy="294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Bechle</a:t>
            </a:r>
            <a:r>
              <a:rPr lang="en-US" sz="1400" dirty="0"/>
              <a:t> et al., 2009</a:t>
            </a:r>
            <a:endParaRPr lang="en-IN" sz="1400" dirty="0"/>
          </a:p>
        </p:txBody>
      </p:sp>
      <p:grpSp>
        <p:nvGrpSpPr>
          <p:cNvPr id="58" name="Group 7"/>
          <p:cNvGrpSpPr/>
          <p:nvPr/>
        </p:nvGrpSpPr>
        <p:grpSpPr>
          <a:xfrm>
            <a:off x="8223198" y="942005"/>
            <a:ext cx="2785610" cy="5138836"/>
            <a:chOff x="8223198" y="942005"/>
            <a:chExt cx="2785610" cy="5138836"/>
          </a:xfrm>
        </p:grpSpPr>
        <p:grpSp>
          <p:nvGrpSpPr>
            <p:cNvPr id="59" name="Group 8"/>
            <p:cNvGrpSpPr/>
            <p:nvPr/>
          </p:nvGrpSpPr>
          <p:grpSpPr>
            <a:xfrm rot="5400000">
              <a:off x="7009333" y="2155870"/>
              <a:ext cx="5138836" cy="2711106"/>
              <a:chOff x="3287486" y="544286"/>
              <a:chExt cx="4706983" cy="2852057"/>
            </a:xfrm>
          </p:grpSpPr>
          <p:grpSp>
            <p:nvGrpSpPr>
              <p:cNvPr id="60" name="Group 11"/>
              <p:cNvGrpSpPr/>
              <p:nvPr/>
            </p:nvGrpSpPr>
            <p:grpSpPr>
              <a:xfrm>
                <a:off x="3377150" y="1002937"/>
                <a:ext cx="770417" cy="2112160"/>
                <a:chOff x="4963562" y="952500"/>
                <a:chExt cx="770417" cy="2112160"/>
              </a:xfrm>
            </p:grpSpPr>
            <p:grpSp>
              <p:nvGrpSpPr>
                <p:cNvPr id="61" name="Group 13"/>
                <p:cNvGrpSpPr/>
                <p:nvPr/>
              </p:nvGrpSpPr>
              <p:grpSpPr>
                <a:xfrm>
                  <a:off x="4963562" y="1290080"/>
                  <a:ext cx="770417" cy="1447800"/>
                  <a:chOff x="1807467" y="4572000"/>
                  <a:chExt cx="770417" cy="1447800"/>
                </a:xfrm>
              </p:grpSpPr>
              <p:sp>
                <p:nvSpPr>
                  <p:cNvPr id="1048601" name="Rectangle 17"/>
                  <p:cNvSpPr/>
                  <p:nvPr/>
                </p:nvSpPr>
                <p:spPr>
                  <a:xfrm>
                    <a:off x="1807467" y="4572000"/>
                    <a:ext cx="770417" cy="14478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48602" name="Ellipse 43"/>
                  <p:cNvSpPr/>
                  <p:nvPr/>
                </p:nvSpPr>
                <p:spPr>
                  <a:xfrm>
                    <a:off x="1987262" y="4839789"/>
                    <a:ext cx="90000" cy="90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48603" name="Ellipse 43"/>
                  <p:cNvSpPr/>
                  <p:nvPr/>
                </p:nvSpPr>
                <p:spPr>
                  <a:xfrm>
                    <a:off x="2292062" y="5073977"/>
                    <a:ext cx="90000" cy="90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48604" name="Ellipse 43"/>
                  <p:cNvSpPr/>
                  <p:nvPr/>
                </p:nvSpPr>
                <p:spPr>
                  <a:xfrm>
                    <a:off x="1985084" y="5302577"/>
                    <a:ext cx="90000" cy="90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48605" name="Ellipse 43"/>
                  <p:cNvSpPr/>
                  <p:nvPr/>
                </p:nvSpPr>
                <p:spPr>
                  <a:xfrm>
                    <a:off x="2292062" y="5568188"/>
                    <a:ext cx="90000" cy="90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048606" name="Down Arrow 14"/>
                <p:cNvSpPr/>
                <p:nvPr/>
              </p:nvSpPr>
              <p:spPr>
                <a:xfrm>
                  <a:off x="5177246" y="2740660"/>
                  <a:ext cx="324000" cy="324000"/>
                </a:xfrm>
                <a:prstGeom prst="down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48607" name="Down Arrow 15"/>
                <p:cNvSpPr/>
                <p:nvPr/>
              </p:nvSpPr>
              <p:spPr>
                <a:xfrm flipV="1">
                  <a:off x="5184503" y="952500"/>
                  <a:ext cx="324000" cy="324000"/>
                </a:xfrm>
                <a:prstGeom prst="down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048608" name="Rectangle 12"/>
              <p:cNvSpPr/>
              <p:nvPr/>
            </p:nvSpPr>
            <p:spPr>
              <a:xfrm>
                <a:off x="3287486" y="544286"/>
                <a:ext cx="4706983" cy="2852057"/>
              </a:xfrm>
              <a:prstGeom prst="rect">
                <a:avLst/>
              </a:prstGeom>
              <a:noFill/>
              <a:ln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048609" name="ZoneTexte 23"/>
            <p:cNvSpPr txBox="1"/>
            <p:nvPr/>
          </p:nvSpPr>
          <p:spPr>
            <a:xfrm>
              <a:off x="10427437" y="1162736"/>
              <a:ext cx="288000" cy="828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latin typeface="Symbol" panose="05050102010706020507" pitchFamily="18" charset="2"/>
                </a:rPr>
                <a:t>s</a:t>
              </a:r>
            </a:p>
          </p:txBody>
        </p:sp>
        <p:sp>
          <p:nvSpPr>
            <p:cNvPr id="1048610" name="Rectangle 25"/>
            <p:cNvSpPr/>
            <p:nvPr/>
          </p:nvSpPr>
          <p:spPr>
            <a:xfrm>
              <a:off x="8306147" y="1935807"/>
              <a:ext cx="270266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Hydrogen Embrittlement (HE)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48611" name="TextBox 52"/>
          <p:cNvSpPr txBox="1"/>
          <p:nvPr/>
        </p:nvSpPr>
        <p:spPr>
          <a:xfrm>
            <a:off x="7968917" y="695842"/>
            <a:ext cx="3520965" cy="35814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48612" name="TextBox 57"/>
          <p:cNvSpPr txBox="1"/>
          <p:nvPr/>
        </p:nvSpPr>
        <p:spPr>
          <a:xfrm>
            <a:off x="208299" y="2674512"/>
            <a:ext cx="692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Hydrogen Induced Cracking (HIC) -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3" name="TextBox 2"/>
          <p:cNvSpPr txBox="1"/>
          <p:nvPr/>
        </p:nvSpPr>
        <p:spPr>
          <a:xfrm>
            <a:off x="443499" y="1295410"/>
            <a:ext cx="5990253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Degradation of the mechanical properties such as ductility , due to presence of hydrogen inside metal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4" name="TextBox 44"/>
          <p:cNvSpPr txBox="1"/>
          <p:nvPr/>
        </p:nvSpPr>
        <p:spPr>
          <a:xfrm>
            <a:off x="318442" y="3159230"/>
            <a:ext cx="5990253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Cracking caused in metals due to presence of hydrogen without any external load </a:t>
            </a:r>
            <a:endParaRPr lang="en-IN" dirty="0"/>
          </a:p>
          <a:p>
            <a:endParaRPr lang="en-IN" dirty="0"/>
          </a:p>
        </p:txBody>
      </p:sp>
      <p:grpSp>
        <p:nvGrpSpPr>
          <p:cNvPr id="62" name="Group 59"/>
          <p:cNvGrpSpPr/>
          <p:nvPr/>
        </p:nvGrpSpPr>
        <p:grpSpPr>
          <a:xfrm>
            <a:off x="2237727" y="4116778"/>
            <a:ext cx="3270498" cy="5048759"/>
            <a:chOff x="8581868" y="514793"/>
            <a:chExt cx="3270498" cy="5048759"/>
          </a:xfrm>
        </p:grpSpPr>
        <p:grpSp>
          <p:nvGrpSpPr>
            <p:cNvPr id="63" name="Group 60"/>
            <p:cNvGrpSpPr/>
            <p:nvPr/>
          </p:nvGrpSpPr>
          <p:grpSpPr>
            <a:xfrm>
              <a:off x="8581868" y="514793"/>
              <a:ext cx="3270498" cy="2481134"/>
              <a:chOff x="8581868" y="514793"/>
              <a:chExt cx="3270498" cy="2481134"/>
            </a:xfrm>
          </p:grpSpPr>
          <p:sp>
            <p:nvSpPr>
              <p:cNvPr id="1048615" name="Rectangle 62"/>
              <p:cNvSpPr/>
              <p:nvPr/>
            </p:nvSpPr>
            <p:spPr>
              <a:xfrm>
                <a:off x="8581868" y="514793"/>
                <a:ext cx="3270498" cy="891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/>
                  <a:t>Hydrogen induced cracking (HIC)</a:t>
                </a:r>
              </a:p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(no external load needed)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8610639" y="1498721"/>
                <a:ext cx="770417" cy="1447800"/>
                <a:chOff x="1807467" y="4746169"/>
                <a:chExt cx="770417" cy="1447800"/>
              </a:xfrm>
            </p:grpSpPr>
            <p:sp>
              <p:nvSpPr>
                <p:cNvPr id="1048616" name="Rectangle 69"/>
                <p:cNvSpPr/>
                <p:nvPr/>
              </p:nvSpPr>
              <p:spPr>
                <a:xfrm>
                  <a:off x="1807467" y="4746169"/>
                  <a:ext cx="770417" cy="1447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48617" name="Ellipse 43"/>
                <p:cNvSpPr/>
                <p:nvPr/>
              </p:nvSpPr>
              <p:spPr>
                <a:xfrm>
                  <a:off x="1987262" y="4926874"/>
                  <a:ext cx="90000" cy="90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48618" name="Ellipse 43"/>
                <p:cNvSpPr/>
                <p:nvPr/>
              </p:nvSpPr>
              <p:spPr>
                <a:xfrm>
                  <a:off x="2292062" y="5073977"/>
                  <a:ext cx="90000" cy="90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48619" name="Ellipse 43"/>
                <p:cNvSpPr/>
                <p:nvPr/>
              </p:nvSpPr>
              <p:spPr>
                <a:xfrm>
                  <a:off x="1985084" y="5404175"/>
                  <a:ext cx="90000" cy="90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48620" name="Ellipse 43"/>
                <p:cNvSpPr/>
                <p:nvPr/>
              </p:nvSpPr>
              <p:spPr>
                <a:xfrm>
                  <a:off x="2292062" y="5843958"/>
                  <a:ext cx="90000" cy="90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2097154" name="Picture 64" descr="F:\EXPERIMENTS PhD\DVD DATA\Blister\image0035.tif"/>
              <p:cNvPicPr>
                <a:picLocks noChangeAspect="1"/>
              </p:cNvPicPr>
              <p:nvPr/>
            </p:nvPicPr>
            <p:blipFill>
              <a:blip r:embed="rId2" cstate="print">
                <a:grayscl/>
              </a:blip>
              <a:srcRect/>
              <a:stretch>
                <a:fillRect/>
              </a:stretch>
            </p:blipFill>
            <p:spPr bwMode="auto">
              <a:xfrm>
                <a:off x="9703778" y="1463588"/>
                <a:ext cx="2078177" cy="1532339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3145728" name="Straight Arrow Connector 65"/>
              <p:cNvCxnSpPr>
                <a:cxnSpLocks/>
              </p:cNvCxnSpPr>
              <p:nvPr/>
            </p:nvCxnSpPr>
            <p:spPr>
              <a:xfrm flipH="1">
                <a:off x="10925147" y="1709873"/>
                <a:ext cx="263825" cy="3796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45729" name="Straight Arrow Connector 66"/>
              <p:cNvCxnSpPr>
                <a:cxnSpLocks/>
              </p:cNvCxnSpPr>
              <p:nvPr/>
            </p:nvCxnSpPr>
            <p:spPr>
              <a:xfrm flipH="1">
                <a:off x="11008677" y="2215383"/>
                <a:ext cx="244650" cy="1368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48621" name="Text Box 72"/>
              <p:cNvSpPr txBox="1"/>
              <p:nvPr/>
            </p:nvSpPr>
            <p:spPr>
              <a:xfrm>
                <a:off x="11137777" y="2067689"/>
                <a:ext cx="664089" cy="284559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 b="1" kern="12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Blister</a:t>
                </a:r>
                <a:endParaRPr lang="en-IN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048622" name="Text Box 73"/>
              <p:cNvSpPr txBox="1"/>
              <p:nvPr/>
            </p:nvSpPr>
            <p:spPr>
              <a:xfrm>
                <a:off x="11115503" y="1592342"/>
                <a:ext cx="607696" cy="284559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 b="1" kern="12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Crack</a:t>
                </a:r>
                <a:endParaRPr lang="en-IN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1048623" name="Rectangle 61"/>
            <p:cNvSpPr/>
            <p:nvPr/>
          </p:nvSpPr>
          <p:spPr>
            <a:xfrm flipV="1">
              <a:off x="11077575" y="5429250"/>
              <a:ext cx="259080" cy="1343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5" name="Group 1"/>
          <p:cNvGrpSpPr/>
          <p:nvPr/>
        </p:nvGrpSpPr>
        <p:grpSpPr>
          <a:xfrm>
            <a:off x="7720420" y="3239542"/>
            <a:ext cx="3520965" cy="3101205"/>
            <a:chOff x="8505710" y="3580092"/>
            <a:chExt cx="2743200" cy="2679777"/>
          </a:xfrm>
        </p:grpSpPr>
        <p:pic>
          <p:nvPicPr>
            <p:cNvPr id="2097155" name="Picture 5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05710" y="3580092"/>
              <a:ext cx="2743200" cy="2679777"/>
            </a:xfrm>
            <a:prstGeom prst="rect">
              <a:avLst/>
            </a:prstGeom>
          </p:spPr>
        </p:pic>
        <p:sp>
          <p:nvSpPr>
            <p:cNvPr id="1048624" name="Oval 6"/>
            <p:cNvSpPr/>
            <p:nvPr/>
          </p:nvSpPr>
          <p:spPr>
            <a:xfrm>
              <a:off x="9718428" y="4771697"/>
              <a:ext cx="352487" cy="1156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0" grpId="0"/>
      <p:bldP spid="1048611" grpId="0" animBg="1"/>
      <p:bldP spid="1048613" grpId="0"/>
      <p:bldP spid="10486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Content Placeholder 3"/>
          <p:cNvGraphicFramePr>
            <a:graphicFrameLocks noGrp="1"/>
          </p:cNvGraphicFramePr>
          <p:nvPr>
            <p:ph idx="1"/>
          </p:nvPr>
        </p:nvGraphicFramePr>
        <p:xfrm>
          <a:off x="73927" y="557077"/>
          <a:ext cx="11825630" cy="6053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1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4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679">
                <a:tc gridSpan="2"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Hydrogen effect on mechanical properties </a:t>
                      </a:r>
                      <a:endParaRPr lang="en-IN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4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800" dirty="0">
                          <a:solidFill>
                            <a:srgbClr val="333333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W. H. Johnson 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(1875)</a:t>
                      </a:r>
                      <a:endParaRPr lang="en-IN" sz="18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First time noticed detrimental effect of hydrogen (H) on metals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539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Zapffe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and  Sims (1941)</a:t>
                      </a:r>
                      <a:endParaRPr lang="en-IN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Proposed hydrogen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pressure theory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for </a:t>
                      </a:r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HIC and blister formation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Troiano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(1960);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Oriani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(1970)</a:t>
                      </a:r>
                      <a:endParaRPr lang="en-IN" sz="180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Hydrogen-induced reduction in </a:t>
                      </a:r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+mn-lt"/>
                        </a:rPr>
                        <a:t>cohesive strength (HEDE or HID)</a:t>
                      </a:r>
                      <a:endParaRPr lang="en-IN" sz="1800" b="1" i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16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Beachem, Birnbaum, Robertson, </a:t>
                      </a:r>
                      <a:r>
                        <a:rPr lang="en-IN" sz="1800" dirty="0" err="1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Sofronis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(1972, 2015)</a:t>
                      </a:r>
                      <a:endParaRPr lang="en-IN" sz="180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Hydrogen-enhanced localized plasticity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(HELP)</a:t>
                      </a:r>
                      <a:endParaRPr lang="en-IN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679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Phase field for fracture for ductile and brittle fracture</a:t>
                      </a:r>
                      <a:endParaRPr lang="en-IN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4842">
                <a:tc>
                  <a:txBody>
                    <a:bodyPr/>
                    <a:lstStyle/>
                    <a:p>
                      <a:r>
                        <a:rPr lang="da-DK" dirty="0">
                          <a:latin typeface="+mn-lt"/>
                        </a:rPr>
                        <a:t>Pañeda et al. (2018-21); Anand et al. (2019); Wu et al. (2020)</a:t>
                      </a:r>
                      <a:endParaRPr lang="en-IN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dirty="0">
                          <a:latin typeface="+mn-lt"/>
                        </a:rPr>
                        <a:t>Phase field modelling for hydrogen embrittlement </a:t>
                      </a:r>
                    </a:p>
                    <a:p>
                      <a:endParaRPr lang="en-IN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29865"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n-lt"/>
                        </a:rPr>
                        <a:t>Francfort</a:t>
                      </a:r>
                      <a:r>
                        <a:rPr lang="en-IN" dirty="0">
                          <a:latin typeface="+mn-lt"/>
                        </a:rPr>
                        <a:t>, </a:t>
                      </a:r>
                      <a:r>
                        <a:rPr lang="en-IN" dirty="0" err="1">
                          <a:latin typeface="+mn-lt"/>
                        </a:rPr>
                        <a:t>Marigo</a:t>
                      </a:r>
                      <a:r>
                        <a:rPr lang="en-IN" dirty="0">
                          <a:latin typeface="+mn-lt"/>
                        </a:rPr>
                        <a:t> (1998);</a:t>
                      </a:r>
                    </a:p>
                    <a:p>
                      <a:r>
                        <a:rPr lang="en-IN" dirty="0" err="1">
                          <a:latin typeface="+mn-lt"/>
                        </a:rPr>
                        <a:t>Bourdin</a:t>
                      </a:r>
                      <a:r>
                        <a:rPr lang="en-IN" dirty="0">
                          <a:latin typeface="+mn-lt"/>
                        </a:rPr>
                        <a:t> et al. (2000)</a:t>
                      </a:r>
                      <a:r>
                        <a:rPr lang="en-IN" sz="1800" dirty="0">
                          <a:latin typeface="+mn-lt"/>
                        </a:rPr>
                        <a:t> Ostwald(2009)</a:t>
                      </a:r>
                      <a:endParaRPr lang="en-IN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Proposed variational formulation of brittle fracture as well as the related regularized formulation </a:t>
                      </a:r>
                      <a:endParaRPr lang="en-IN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36090"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+mn-lt"/>
                        </a:rPr>
                        <a:t>Miehe</a:t>
                      </a:r>
                      <a:r>
                        <a:rPr lang="en-IN" dirty="0">
                          <a:latin typeface="+mn-lt"/>
                        </a:rPr>
                        <a:t> et al.(2010, 2015; 2016) , </a:t>
                      </a:r>
                      <a:r>
                        <a:rPr lang="en-IN" dirty="0" err="1">
                          <a:latin typeface="+mn-lt"/>
                        </a:rPr>
                        <a:t>Gurtin</a:t>
                      </a:r>
                      <a:r>
                        <a:rPr lang="en-IN" dirty="0">
                          <a:latin typeface="+mn-lt"/>
                        </a:rPr>
                        <a:t> et al. (1993)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Thermodynamic consistent framework with a local irreversibility constraint on the crack phase field, threshold phase field fracture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48625" name="Title 1"/>
          <p:cNvSpPr txBox="1"/>
          <p:nvPr/>
        </p:nvSpPr>
        <p:spPr>
          <a:xfrm>
            <a:off x="0" y="0"/>
            <a:ext cx="1219200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6875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6" name="Slide Number Placeholder 2"/>
          <p:cNvSpPr txBox="1"/>
          <p:nvPr/>
        </p:nvSpPr>
        <p:spPr>
          <a:xfrm>
            <a:off x="9448800" y="65522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83F686-68C6-524C-B84E-B52026378437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Table 7"/>
          <p:cNvGraphicFramePr>
            <a:graphicFrameLocks noGrp="1"/>
          </p:cNvGraphicFramePr>
          <p:nvPr/>
        </p:nvGraphicFramePr>
        <p:xfrm>
          <a:off x="228279" y="977370"/>
          <a:ext cx="12150687" cy="569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90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Important ingredients for </a:t>
                      </a:r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modeling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hydrogen effect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94306" name="Table 12"/>
          <p:cNvGraphicFramePr>
            <a:graphicFrameLocks noGrp="1"/>
          </p:cNvGraphicFramePr>
          <p:nvPr>
            <p:ph idx="1"/>
          </p:nvPr>
        </p:nvGraphicFramePr>
        <p:xfrm>
          <a:off x="228279" y="1546435"/>
          <a:ext cx="11770131" cy="1802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9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0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9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Oriani</a:t>
                      </a:r>
                      <a:r>
                        <a:rPr lang="en-US" sz="18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(1970)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Proposed that the Hydrogen at traps and lattice sites is always in equilibrium</a:t>
                      </a:r>
                      <a:endParaRPr lang="en-IN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1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Sofronis</a:t>
                      </a:r>
                      <a:r>
                        <a:rPr lang="en-I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and </a:t>
                      </a:r>
                      <a:r>
                        <a:rPr lang="en-IN" sz="1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McMeeking</a:t>
                      </a:r>
                      <a:r>
                        <a:rPr lang="en-I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(1989)</a:t>
                      </a:r>
                      <a:endParaRPr lang="en-IN" sz="1800" b="0" i="0" u="none" strike="noStrike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Proposed hydrogen diffusion-deformation coupled framework to simulate the hydrogen distribution in front of crack tip</a:t>
                      </a:r>
                      <a:endParaRPr lang="en-IN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0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Barrera et al. (2016)</a:t>
                      </a:r>
                      <a:endParaRPr lang="en-IN" sz="1800" b="0" i="0" u="none" strike="noStrike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Implemented the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hydrogen transport model by using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subroutines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0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Charles (2017,2019)</a:t>
                      </a:r>
                      <a:endParaRPr lang="en-IN" sz="1800" b="0" i="0" u="none" strike="noStrike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Proposed a</a:t>
                      </a:r>
                      <a:r>
                        <a:rPr lang="en-US" baseline="0" dirty="0"/>
                        <a:t> s</a:t>
                      </a:r>
                      <a:r>
                        <a:rPr lang="en-US" dirty="0"/>
                        <a:t>imple</a:t>
                      </a:r>
                      <a:r>
                        <a:rPr lang="en-US" baseline="0" dirty="0"/>
                        <a:t> model for blistering in steels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4862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451430" y="6482473"/>
            <a:ext cx="2743200" cy="365125"/>
          </a:xfrm>
        </p:spPr>
        <p:txBody>
          <a:bodyPr/>
          <a:lstStyle/>
          <a:p>
            <a:fld id="{EB83F686-68C6-524C-B84E-B52026378437}" type="slidenum">
              <a:rPr lang="en-US" sz="1050" smtClean="0">
                <a:solidFill>
                  <a:schemeClr val="tx1"/>
                </a:solidFill>
              </a:rPr>
              <a:t>5</a:t>
            </a:fld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48628" name="Title 1"/>
          <p:cNvSpPr txBox="1"/>
          <p:nvPr/>
        </p:nvSpPr>
        <p:spPr>
          <a:xfrm>
            <a:off x="0" y="0"/>
            <a:ext cx="1219200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F686-68C6-524C-B84E-B52026378437}" type="slidenum">
              <a:rPr lang="en-US" smtClean="0"/>
              <a:t>6</a:t>
            </a:fld>
            <a:endParaRPr lang="en-US"/>
          </a:p>
        </p:txBody>
      </p:sp>
      <p:sp>
        <p:nvSpPr>
          <p:cNvPr id="1048633" name="TextBox 2"/>
          <p:cNvSpPr txBox="1"/>
          <p:nvPr/>
        </p:nvSpPr>
        <p:spPr>
          <a:xfrm>
            <a:off x="481727" y="1384924"/>
            <a:ext cx="11435508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 and HEDE are most prominent mechanisms of HE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than one mechanism can affect simultaneously and/or sequentially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Exact mechanism is still a matter of conjecture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Coupled framework of blistering and phase field fracture model is absent</a:t>
            </a:r>
            <a:endParaRPr lang="en-IN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4" name="Title 1"/>
          <p:cNvSpPr txBox="1"/>
          <p:nvPr/>
        </p:nvSpPr>
        <p:spPr>
          <a:xfrm>
            <a:off x="0" y="0"/>
            <a:ext cx="12192000" cy="485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5" name="TextBox 4"/>
          <p:cNvSpPr txBox="1"/>
          <p:nvPr/>
        </p:nvSpPr>
        <p:spPr>
          <a:xfrm>
            <a:off x="481727" y="783772"/>
            <a:ext cx="3275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Points: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6" name="TextBox 5"/>
          <p:cNvSpPr txBox="1"/>
          <p:nvPr/>
        </p:nvSpPr>
        <p:spPr>
          <a:xfrm>
            <a:off x="4386590" y="5148297"/>
            <a:ext cx="4150921" cy="891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HEDE (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Hydrogen Enhanced </a:t>
            </a:r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Decohesion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37" name="TextBox 6"/>
          <p:cNvSpPr txBox="1"/>
          <p:nvPr/>
        </p:nvSpPr>
        <p:spPr>
          <a:xfrm>
            <a:off x="2723967" y="5703717"/>
            <a:ext cx="6744066" cy="624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Hydrogen atoms reduce cohesive strength between metallic bonds.</a:t>
            </a:r>
            <a:endParaRPr lang="en-IN" dirty="0"/>
          </a:p>
        </p:txBody>
      </p:sp>
      <p:sp>
        <p:nvSpPr>
          <p:cNvPr id="1048638" name="TextBox 7"/>
          <p:cNvSpPr txBox="1"/>
          <p:nvPr/>
        </p:nvSpPr>
        <p:spPr>
          <a:xfrm>
            <a:off x="4064464" y="3934229"/>
            <a:ext cx="502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HELP (Hydrogen Enhanced Localized Plasticity)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39" name="TextBox 8"/>
          <p:cNvSpPr txBox="1"/>
          <p:nvPr/>
        </p:nvSpPr>
        <p:spPr>
          <a:xfrm>
            <a:off x="769796" y="4449641"/>
            <a:ext cx="11240235" cy="62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 dislocation mobility, creating a shielding effect and lowering the stress needed for dislocation movement</a:t>
            </a:r>
            <a:endParaRPr lang="en-IN" dirty="0"/>
          </a:p>
        </p:txBody>
      </p:sp>
      <p:sp>
        <p:nvSpPr>
          <p:cNvPr id="1048640" name="Arrow: Down 9"/>
          <p:cNvSpPr/>
          <p:nvPr/>
        </p:nvSpPr>
        <p:spPr>
          <a:xfrm>
            <a:off x="5802086" y="3185147"/>
            <a:ext cx="587828" cy="739062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extBox 3"/>
          <p:cNvSpPr txBox="1"/>
          <p:nvPr/>
        </p:nvSpPr>
        <p:spPr>
          <a:xfrm>
            <a:off x="2496065" y="2452871"/>
            <a:ext cx="6240162" cy="35814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0" y="14845"/>
            <a:ext cx="12192000" cy="563653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</a:t>
            </a:r>
          </a:p>
        </p:txBody>
      </p:sp>
      <p:sp>
        <p:nvSpPr>
          <p:cNvPr id="1048643" name="Content Placeholder 2"/>
          <p:cNvSpPr>
            <a:spLocks noGrp="1"/>
          </p:cNvSpPr>
          <p:nvPr>
            <p:ph idx="1"/>
          </p:nvPr>
        </p:nvSpPr>
        <p:spPr>
          <a:xfrm>
            <a:off x="195944" y="612649"/>
            <a:ext cx="11635272" cy="1401002"/>
          </a:xfrm>
          <a:noFill/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ack of proper 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model to explain blistering phenomena.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hysics for the blister formation due to gaseous hydrogen is absent.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phase field 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track blister growth </a:t>
            </a:r>
            <a:r>
              <a:rPr lang="en-IN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contribute to new research and absence of simulation work in publications, leaves a significant research gap to be filled. </a:t>
            </a:r>
          </a:p>
        </p:txBody>
      </p:sp>
      <p:sp>
        <p:nvSpPr>
          <p:cNvPr id="104864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261410"/>
            <a:ext cx="683339" cy="365125"/>
          </a:xfrm>
        </p:spPr>
        <p:txBody>
          <a:bodyPr/>
          <a:lstStyle/>
          <a:p>
            <a:fld id="{EB83F686-68C6-524C-B84E-B52026378437}" type="slidenum">
              <a:rPr lang="en-US" sz="1050" smtClean="0">
                <a:solidFill>
                  <a:schemeClr val="tx1"/>
                </a:solidFill>
              </a:rPr>
              <a:t>7</a:t>
            </a:fld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2097156" name="Picture 5"/>
          <p:cNvPicPr>
            <a:picLocks noChangeAspect="1"/>
          </p:cNvPicPr>
          <p:nvPr/>
        </p:nvPicPr>
        <p:blipFill rotWithShape="1">
          <a:blip r:embed="rId2"/>
          <a:srcRect l="-1" t="3601" r="1538"/>
          <a:stretch>
            <a:fillRect/>
          </a:stretch>
        </p:blipFill>
        <p:spPr>
          <a:xfrm>
            <a:off x="2708949" y="2975432"/>
            <a:ext cx="5460238" cy="3468540"/>
          </a:xfrm>
          <a:prstGeom prst="rect">
            <a:avLst/>
          </a:prstGeom>
        </p:spPr>
      </p:pic>
      <p:sp>
        <p:nvSpPr>
          <p:cNvPr id="1048645" name="Rectangle 6"/>
          <p:cNvSpPr/>
          <p:nvPr/>
        </p:nvSpPr>
        <p:spPr>
          <a:xfrm>
            <a:off x="3887201" y="2446406"/>
            <a:ext cx="3317993" cy="3581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cs typeface="Times New Roman" panose="02020603050405020304" pitchFamily="18" charset="0"/>
              </a:rPr>
              <a:t>Mechanism for HIC (Blistering)</a:t>
            </a:r>
            <a:endParaRPr lang="en-IN" b="1" i="1" dirty="0">
              <a:cs typeface="Times New Roman" panose="02020603050405020304" pitchFamily="18" charset="0"/>
            </a:endParaRPr>
          </a:p>
        </p:txBody>
      </p:sp>
      <p:sp>
        <p:nvSpPr>
          <p:cNvPr id="1048646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907426" y="5491000"/>
            <a:ext cx="167018" cy="226024"/>
          </a:xfrm>
          <a:prstGeom prst="rect">
            <a:avLst/>
          </a:prstGeom>
          <a:blipFill>
            <a:blip r:embed="rId3"/>
            <a:stretch>
              <a:fillRect r="-42857"/>
            </a:stretch>
          </a:blipFill>
        </p:spPr>
        <p:txBody>
          <a:bodyPr/>
          <a:lstStyle/>
          <a:p>
            <a:r>
              <a:rPr lang="en-IN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7" name="Diagram 4"/>
          <p:cNvGraphicFramePr>
            <a:graphicFrameLocks/>
          </p:cNvGraphicFramePr>
          <p:nvPr/>
        </p:nvGraphicFramePr>
        <p:xfrm>
          <a:off x="1048809" y="780329"/>
          <a:ext cx="8128000" cy="6000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-41130" y="-15841"/>
            <a:ext cx="12191999" cy="516069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Hydrogen Metal Interaction: Blistering</a:t>
            </a:r>
          </a:p>
        </p:txBody>
      </p:sp>
      <p:sp>
        <p:nvSpPr>
          <p:cNvPr id="104864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53566" y="6492875"/>
            <a:ext cx="2743200" cy="365125"/>
          </a:xfrm>
        </p:spPr>
        <p:txBody>
          <a:bodyPr/>
          <a:lstStyle/>
          <a:p>
            <a:fld id="{EB83F686-68C6-524C-B84E-B52026378437}" type="slidenum">
              <a:rPr lang="en-US" sz="1050" smtClean="0">
                <a:solidFill>
                  <a:schemeClr val="tx1"/>
                </a:solidFill>
              </a:rPr>
              <a:t>8</a:t>
            </a:fld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72" name="Group 11"/>
          <p:cNvGrpSpPr/>
          <p:nvPr/>
        </p:nvGrpSpPr>
        <p:grpSpPr>
          <a:xfrm>
            <a:off x="6568755" y="2880747"/>
            <a:ext cx="3168369" cy="1784463"/>
            <a:chOff x="597038" y="2182775"/>
            <a:chExt cx="3069995" cy="2481125"/>
          </a:xfrm>
        </p:grpSpPr>
        <p:sp>
          <p:nvSpPr>
            <p:cNvPr id="1048649" name="TextBox 5"/>
            <p:cNvSpPr txBox="1"/>
            <p:nvPr/>
          </p:nvSpPr>
          <p:spPr>
            <a:xfrm>
              <a:off x="597038" y="2182775"/>
              <a:ext cx="2900650" cy="49796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grpSp>
          <p:nvGrpSpPr>
            <p:cNvPr id="73" name="Group 36"/>
            <p:cNvGrpSpPr/>
            <p:nvPr/>
          </p:nvGrpSpPr>
          <p:grpSpPr>
            <a:xfrm>
              <a:off x="636227" y="2200082"/>
              <a:ext cx="3030806" cy="2463818"/>
              <a:chOff x="2362200" y="767851"/>
              <a:chExt cx="3205778" cy="2432549"/>
            </a:xfrm>
          </p:grpSpPr>
          <p:grpSp>
            <p:nvGrpSpPr>
              <p:cNvPr id="74" name="Group 37"/>
              <p:cNvGrpSpPr/>
              <p:nvPr/>
            </p:nvGrpSpPr>
            <p:grpSpPr>
              <a:xfrm>
                <a:off x="2362200" y="1367598"/>
                <a:ext cx="2434182" cy="1832802"/>
                <a:chOff x="2362200" y="1367598"/>
                <a:chExt cx="2434182" cy="1832802"/>
              </a:xfrm>
            </p:grpSpPr>
            <p:pic>
              <p:nvPicPr>
                <p:cNvPr id="2097157" name="Picture 39"/>
                <p:cNvPicPr>
                  <a:picLocks noChangeAspect="1"/>
                </p:cNvPicPr>
                <p:nvPr/>
              </p:nvPicPr>
              <p:blipFill rotWithShape="1">
                <a:blip r:embed="rId7"/>
                <a:srcRect t="13138" b="41462"/>
                <a:stretch>
                  <a:fillRect/>
                </a:stretch>
              </p:blipFill>
              <p:spPr>
                <a:xfrm>
                  <a:off x="2362200" y="1367598"/>
                  <a:ext cx="1249570" cy="1832802"/>
                </a:xfrm>
                <a:prstGeom prst="rect">
                  <a:avLst/>
                </a:prstGeom>
              </p:spPr>
            </p:pic>
            <p:pic>
              <p:nvPicPr>
                <p:cNvPr id="2097158" name="Picture 40"/>
                <p:cNvPicPr>
                  <a:picLocks noChangeAspect="1"/>
                </p:cNvPicPr>
                <p:nvPr/>
              </p:nvPicPr>
              <p:blipFill rotWithShape="1">
                <a:blip r:embed="rId7"/>
                <a:srcRect t="57679"/>
                <a:stretch>
                  <a:fillRect/>
                </a:stretch>
              </p:blipFill>
              <p:spPr>
                <a:xfrm>
                  <a:off x="3513184" y="1371600"/>
                  <a:ext cx="1283198" cy="1754504"/>
                </a:xfrm>
                <a:prstGeom prst="rect">
                  <a:avLst/>
                </a:prstGeom>
              </p:spPr>
            </p:pic>
          </p:grpSp>
          <p:sp>
            <p:nvSpPr>
              <p:cNvPr id="1048650" name="Rectangle 38"/>
              <p:cNvSpPr/>
              <p:nvPr/>
            </p:nvSpPr>
            <p:spPr>
              <a:xfrm>
                <a:off x="2362200" y="767851"/>
                <a:ext cx="3205778" cy="4916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Lattice and trapping sites</a:t>
                </a:r>
              </a:p>
            </p:txBody>
          </p:sp>
        </p:grpSp>
      </p:grpSp>
      <p:pic>
        <p:nvPicPr>
          <p:cNvPr id="209715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8653" y="4930168"/>
            <a:ext cx="2609524" cy="156270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48651" name="TextBox 9"/>
          <p:cNvSpPr txBox="1"/>
          <p:nvPr/>
        </p:nvSpPr>
        <p:spPr>
          <a:xfrm>
            <a:off x="9360090" y="6636269"/>
            <a:ext cx="19380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err="1"/>
              <a:t>Ustolin</a:t>
            </a:r>
            <a:r>
              <a:rPr lang="en-IN" sz="1000" dirty="0"/>
              <a:t> et.al 2020</a:t>
            </a:r>
          </a:p>
        </p:txBody>
      </p:sp>
      <p:grpSp>
        <p:nvGrpSpPr>
          <p:cNvPr id="75" name="Group 10"/>
          <p:cNvGrpSpPr/>
          <p:nvPr/>
        </p:nvGrpSpPr>
        <p:grpSpPr>
          <a:xfrm>
            <a:off x="4550011" y="512216"/>
            <a:ext cx="3024681" cy="2227373"/>
            <a:chOff x="8094077" y="132782"/>
            <a:chExt cx="3145981" cy="2742890"/>
          </a:xfrm>
        </p:grpSpPr>
        <p:sp>
          <p:nvSpPr>
            <p:cNvPr id="1048652" name="TextBox 43"/>
            <p:cNvSpPr txBox="1"/>
            <p:nvPr/>
          </p:nvSpPr>
          <p:spPr>
            <a:xfrm>
              <a:off x="8094077" y="221731"/>
              <a:ext cx="3145981" cy="4410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  <p:grpSp>
          <p:nvGrpSpPr>
            <p:cNvPr id="76" name="Group 12"/>
            <p:cNvGrpSpPr/>
            <p:nvPr/>
          </p:nvGrpSpPr>
          <p:grpSpPr>
            <a:xfrm>
              <a:off x="8335126" y="568595"/>
              <a:ext cx="2208481" cy="1614179"/>
              <a:chOff x="142215" y="1302780"/>
              <a:chExt cx="2208481" cy="1614179"/>
            </a:xfrm>
          </p:grpSpPr>
          <p:grpSp>
            <p:nvGrpSpPr>
              <p:cNvPr id="77" name="Group 13"/>
              <p:cNvGrpSpPr/>
              <p:nvPr/>
            </p:nvGrpSpPr>
            <p:grpSpPr>
              <a:xfrm>
                <a:off x="142215" y="1302780"/>
                <a:ext cx="2208481" cy="1614179"/>
                <a:chOff x="-106680" y="1357621"/>
                <a:chExt cx="2208481" cy="1614179"/>
              </a:xfrm>
            </p:grpSpPr>
            <p:grpSp>
              <p:nvGrpSpPr>
                <p:cNvPr id="78" name="Group 17"/>
                <p:cNvGrpSpPr/>
                <p:nvPr/>
              </p:nvGrpSpPr>
              <p:grpSpPr>
                <a:xfrm>
                  <a:off x="549610" y="1357621"/>
                  <a:ext cx="956390" cy="1447800"/>
                  <a:chOff x="1706410" y="4572000"/>
                  <a:chExt cx="956390" cy="1447800"/>
                </a:xfrm>
              </p:grpSpPr>
              <p:sp>
                <p:nvSpPr>
                  <p:cNvPr id="1048653" name="Rectangle 25"/>
                  <p:cNvSpPr/>
                  <p:nvPr/>
                </p:nvSpPr>
                <p:spPr>
                  <a:xfrm>
                    <a:off x="1807467" y="4572000"/>
                    <a:ext cx="770417" cy="14478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48654" name="Ellipse 43"/>
                  <p:cNvSpPr/>
                  <p:nvPr/>
                </p:nvSpPr>
                <p:spPr>
                  <a:xfrm>
                    <a:off x="1706411" y="4815840"/>
                    <a:ext cx="90000" cy="9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48655" name="Ellipse 43"/>
                  <p:cNvSpPr/>
                  <p:nvPr/>
                </p:nvSpPr>
                <p:spPr>
                  <a:xfrm>
                    <a:off x="1715588" y="5034788"/>
                    <a:ext cx="90000" cy="9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48656" name="Ellipse 43"/>
                  <p:cNvSpPr/>
                  <p:nvPr/>
                </p:nvSpPr>
                <p:spPr>
                  <a:xfrm>
                    <a:off x="1706410" y="5263388"/>
                    <a:ext cx="90000" cy="9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48657" name="Ellipse 43"/>
                  <p:cNvSpPr/>
                  <p:nvPr/>
                </p:nvSpPr>
                <p:spPr>
                  <a:xfrm>
                    <a:off x="1715588" y="5528999"/>
                    <a:ext cx="90000" cy="9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48658" name="Ellipse 43"/>
                  <p:cNvSpPr/>
                  <p:nvPr/>
                </p:nvSpPr>
                <p:spPr>
                  <a:xfrm>
                    <a:off x="1987262" y="4839789"/>
                    <a:ext cx="90000" cy="90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48659" name="Ellipse 43"/>
                  <p:cNvSpPr/>
                  <p:nvPr/>
                </p:nvSpPr>
                <p:spPr>
                  <a:xfrm>
                    <a:off x="2292062" y="5073977"/>
                    <a:ext cx="90000" cy="90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48660" name="Ellipse 43"/>
                  <p:cNvSpPr/>
                  <p:nvPr/>
                </p:nvSpPr>
                <p:spPr>
                  <a:xfrm>
                    <a:off x="1985084" y="5302577"/>
                    <a:ext cx="90000" cy="90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48661" name="Ellipse 43"/>
                  <p:cNvSpPr/>
                  <p:nvPr/>
                </p:nvSpPr>
                <p:spPr>
                  <a:xfrm>
                    <a:off x="2292062" y="5568188"/>
                    <a:ext cx="90000" cy="90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48662" name="Ellipse 43"/>
                  <p:cNvSpPr/>
                  <p:nvPr/>
                </p:nvSpPr>
                <p:spPr>
                  <a:xfrm>
                    <a:off x="2590800" y="5054589"/>
                    <a:ext cx="72000" cy="72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48663" name="Ellipse 43"/>
                  <p:cNvSpPr/>
                  <p:nvPr/>
                </p:nvSpPr>
                <p:spPr>
                  <a:xfrm>
                    <a:off x="2590800" y="5548800"/>
                    <a:ext cx="72000" cy="72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04866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06680" y="1958340"/>
                  <a:ext cx="528991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  <p:sp>
              <p:nvSpPr>
                <p:cNvPr id="104866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200" y="2438400"/>
                  <a:ext cx="580223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  <p:sp>
              <p:nvSpPr>
                <p:cNvPr id="1048666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6769" y="1949598"/>
                  <a:ext cx="585032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  <p:cxnSp>
              <p:nvCxnSpPr>
                <p:cNvPr id="3145730" name="Straight Arrow Connector 24"/>
                <p:cNvCxnSpPr>
                  <a:cxnSpLocks/>
                </p:cNvCxnSpPr>
                <p:nvPr/>
              </p:nvCxnSpPr>
              <p:spPr>
                <a:xfrm>
                  <a:off x="433299" y="2971800"/>
                  <a:ext cx="1217701" cy="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8667" name="Ellipse 43"/>
              <p:cNvSpPr/>
              <p:nvPr/>
            </p:nvSpPr>
            <p:spPr>
              <a:xfrm>
                <a:off x="807683" y="2481848"/>
                <a:ext cx="90000" cy="90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48668" name="Ellipse 43"/>
              <p:cNvSpPr/>
              <p:nvPr/>
            </p:nvSpPr>
            <p:spPr>
              <a:xfrm>
                <a:off x="798506" y="1333260"/>
                <a:ext cx="90000" cy="90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48669" name="Rectangle 41"/>
            <p:cNvSpPr/>
            <p:nvPr/>
          </p:nvSpPr>
          <p:spPr>
            <a:xfrm>
              <a:off x="8651131" y="132782"/>
              <a:ext cx="2316196" cy="4410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Hydrogen in metals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670" name="Rectangle 42"/>
            <p:cNvSpPr/>
            <p:nvPr/>
          </p:nvSpPr>
          <p:spPr>
            <a:xfrm>
              <a:off x="8416411" y="2325167"/>
              <a:ext cx="2321314" cy="5505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AU" sz="1200" dirty="0">
                  <a:latin typeface="Times New Roman" pitchFamily="18" charset="0"/>
                  <a:cs typeface="Times New Roman" pitchFamily="18" charset="0"/>
                </a:rPr>
                <a:t>Diffusible and trapped hydrogen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Rectangle 7"/>
          <p:cNvSpPr/>
          <p:nvPr/>
        </p:nvSpPr>
        <p:spPr>
          <a:xfrm>
            <a:off x="6527223" y="4452512"/>
            <a:ext cx="3617673" cy="21724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94308" name="Diagram 2"/>
          <p:cNvGraphicFramePr>
            <a:graphicFrameLocks/>
          </p:cNvGraphicFramePr>
          <p:nvPr/>
        </p:nvGraphicFramePr>
        <p:xfrm>
          <a:off x="326628" y="-628436"/>
          <a:ext cx="11538743" cy="4743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97160" name="Content Placeholder 4"/>
          <p:cNvPicPr>
            <a:picLocks noChangeAspect="1"/>
          </p:cNvPicPr>
          <p:nvPr/>
        </p:nvPicPr>
        <p:blipFill rotWithShape="1">
          <a:blip r:embed="rId7"/>
          <a:srcRect l="32944" r="33671"/>
          <a:stretch>
            <a:fillRect/>
          </a:stretch>
        </p:blipFill>
        <p:spPr>
          <a:xfrm>
            <a:off x="4938232" y="2730075"/>
            <a:ext cx="1588991" cy="1537625"/>
          </a:xfrm>
          <a:prstGeom prst="rect">
            <a:avLst/>
          </a:prstGeom>
        </p:spPr>
      </p:pic>
      <p:pic>
        <p:nvPicPr>
          <p:cNvPr id="2097161" name="Content Placeholder 4"/>
          <p:cNvPicPr>
            <a:picLocks noChangeAspect="1"/>
          </p:cNvPicPr>
          <p:nvPr/>
        </p:nvPicPr>
        <p:blipFill rotWithShape="1">
          <a:blip r:embed="rId7"/>
          <a:srcRect r="66223"/>
          <a:stretch>
            <a:fillRect/>
          </a:stretch>
        </p:blipFill>
        <p:spPr>
          <a:xfrm>
            <a:off x="823051" y="2739074"/>
            <a:ext cx="1607672" cy="1537625"/>
          </a:xfrm>
          <a:prstGeom prst="rect">
            <a:avLst/>
          </a:prstGeom>
        </p:spPr>
      </p:pic>
      <p:sp>
        <p:nvSpPr>
          <p:cNvPr id="104867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69588" y="6471906"/>
            <a:ext cx="2743200" cy="365125"/>
          </a:xfrm>
        </p:spPr>
        <p:txBody>
          <a:bodyPr/>
          <a:lstStyle/>
          <a:p>
            <a:fld id="{EB83F686-68C6-524C-B84E-B52026378437}" type="slidenum">
              <a:rPr lang="en-US" sz="1050" smtClean="0">
                <a:solidFill>
                  <a:schemeClr val="tx1"/>
                </a:solidFill>
              </a:rPr>
              <a:t>9</a:t>
            </a:fld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48673" name="TextBox 12"/>
          <p:cNvSpPr txBox="1"/>
          <p:nvPr/>
        </p:nvSpPr>
        <p:spPr>
          <a:xfrm>
            <a:off x="10291798" y="6590810"/>
            <a:ext cx="1607165" cy="231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Martin and </a:t>
            </a:r>
            <a:r>
              <a:rPr lang="en-US" sz="1000" dirty="0" err="1"/>
              <a:t>Sofronis</a:t>
            </a:r>
            <a:r>
              <a:rPr lang="en-US" sz="1000" dirty="0"/>
              <a:t> 2022</a:t>
            </a:r>
          </a:p>
        </p:txBody>
      </p:sp>
      <p:sp>
        <p:nvSpPr>
          <p:cNvPr id="1048674" name="TextBox 1"/>
          <p:cNvSpPr txBox="1"/>
          <p:nvPr/>
        </p:nvSpPr>
        <p:spPr>
          <a:xfrm>
            <a:off x="-79086" y="4834"/>
            <a:ext cx="1229187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 of Blister Formation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45731" name="Straight Arrow Connector 17"/>
          <p:cNvCxnSpPr>
            <a:cxnSpLocks/>
          </p:cNvCxnSpPr>
          <p:nvPr/>
        </p:nvCxnSpPr>
        <p:spPr>
          <a:xfrm flipH="1">
            <a:off x="1626763" y="3278932"/>
            <a:ext cx="980513" cy="3130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2" name="Straight Arrow Connector 19"/>
          <p:cNvCxnSpPr>
            <a:cxnSpLocks/>
          </p:cNvCxnSpPr>
          <p:nvPr/>
        </p:nvCxnSpPr>
        <p:spPr>
          <a:xfrm flipH="1">
            <a:off x="6322574" y="3441435"/>
            <a:ext cx="469065" cy="4867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75" name="TextBox 21"/>
          <p:cNvSpPr txBox="1"/>
          <p:nvPr/>
        </p:nvSpPr>
        <p:spPr>
          <a:xfrm>
            <a:off x="943951" y="2796205"/>
            <a:ext cx="1402079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Steel matrix</a:t>
            </a:r>
            <a:endParaRPr lang="en-IN" dirty="0"/>
          </a:p>
        </p:txBody>
      </p:sp>
      <p:sp>
        <p:nvSpPr>
          <p:cNvPr id="1048676" name="TextBox 23"/>
          <p:cNvSpPr txBox="1"/>
          <p:nvPr/>
        </p:nvSpPr>
        <p:spPr>
          <a:xfrm>
            <a:off x="2551623" y="3094266"/>
            <a:ext cx="1084579" cy="358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Inclusion</a:t>
            </a:r>
            <a:endParaRPr lang="en-IN" dirty="0"/>
          </a:p>
        </p:txBody>
      </p:sp>
      <p:sp>
        <p:nvSpPr>
          <p:cNvPr id="1048677" name="TextBox 25"/>
          <p:cNvSpPr txBox="1"/>
          <p:nvPr/>
        </p:nvSpPr>
        <p:spPr>
          <a:xfrm>
            <a:off x="6722766" y="3103579"/>
            <a:ext cx="1751775" cy="358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Hydrogen atom</a:t>
            </a:r>
            <a:endParaRPr lang="en-IN" dirty="0"/>
          </a:p>
        </p:txBody>
      </p:sp>
      <p:pic>
        <p:nvPicPr>
          <p:cNvPr id="2097162" name="Picture 2" descr="Burning Blister Paint on Metal Surface Background Stock Photo - Image of  burning, damage: 19060912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rot="16200000">
            <a:off x="7296851" y="3815158"/>
            <a:ext cx="2095904" cy="346796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</p:pic>
      <p:pic>
        <p:nvPicPr>
          <p:cNvPr id="2097163" name="Content Placeholder 4"/>
          <p:cNvPicPr>
            <a:picLocks noChangeAspect="1"/>
          </p:cNvPicPr>
          <p:nvPr/>
        </p:nvPicPr>
        <p:blipFill rotWithShape="1">
          <a:blip r:embed="rId7"/>
          <a:srcRect l="66617" r="-1"/>
          <a:stretch>
            <a:fillRect/>
          </a:stretch>
        </p:blipFill>
        <p:spPr>
          <a:xfrm>
            <a:off x="9697041" y="2672622"/>
            <a:ext cx="1588991" cy="1537625"/>
          </a:xfrm>
          <a:prstGeom prst="rect">
            <a:avLst/>
          </a:prstGeom>
        </p:spPr>
      </p:pic>
      <p:sp>
        <p:nvSpPr>
          <p:cNvPr id="1048678" name="TextBox 4"/>
          <p:cNvSpPr txBox="1"/>
          <p:nvPr/>
        </p:nvSpPr>
        <p:spPr>
          <a:xfrm>
            <a:off x="7203846" y="6554198"/>
            <a:ext cx="3068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Fig: Blisters in metal</a:t>
            </a:r>
            <a:r>
              <a:rPr lang="en-US" sz="1600" baseline="30000" dirty="0"/>
              <a:t>[15]</a:t>
            </a:r>
            <a:endParaRPr lang="en-US" sz="1600" dirty="0"/>
          </a:p>
        </p:txBody>
      </p:sp>
      <p:pic>
        <p:nvPicPr>
          <p:cNvPr id="2097164" name="Picture 2" descr="If high pressure of hydrogen expands to low pressure in a pipeline, what  will happen to the temperature of the hydrogen? - Quora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045708" y="4501189"/>
            <a:ext cx="4635682" cy="2186933"/>
          </a:xfrm>
          <a:prstGeom prst="rect">
            <a:avLst/>
          </a:prstGeom>
          <a:noFill/>
        </p:spPr>
      </p:pic>
      <p:sp>
        <p:nvSpPr>
          <p:cNvPr id="1048679" name="TextBox 6"/>
          <p:cNvSpPr txBox="1"/>
          <p:nvPr/>
        </p:nvSpPr>
        <p:spPr>
          <a:xfrm>
            <a:off x="5232529" y="6299713"/>
            <a:ext cx="5843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[16]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2237</Words>
  <Application>Microsoft Office PowerPoint</Application>
  <PresentationFormat>Widescreen</PresentationFormat>
  <Paragraphs>401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Arial</vt:lpstr>
      <vt:lpstr>Calibri</vt:lpstr>
      <vt:lpstr>Calibri Light</vt:lpstr>
      <vt:lpstr>Symbol</vt:lpstr>
      <vt:lpstr>Times New Roman</vt:lpstr>
      <vt:lpstr>Wingdings</vt:lpstr>
      <vt:lpstr>Wingdings 3</vt:lpstr>
      <vt:lpstr>Office Theme</vt:lpstr>
      <vt:lpstr>Modeling Blistering in Metals due to Hydrogen using Phase Field Modeling</vt:lpstr>
      <vt:lpstr>Outline</vt:lpstr>
      <vt:lpstr>PowerPoint Presentation</vt:lpstr>
      <vt:lpstr>PowerPoint Presentation</vt:lpstr>
      <vt:lpstr>PowerPoint Presentation</vt:lpstr>
      <vt:lpstr>PowerPoint Presentation</vt:lpstr>
      <vt:lpstr>Research Gap</vt:lpstr>
      <vt:lpstr>Hydrogen Metal Interaction: Blistering</vt:lpstr>
      <vt:lpstr>PowerPoint Presentation</vt:lpstr>
      <vt:lpstr>Methodology</vt:lpstr>
      <vt:lpstr>Mathematical modeling</vt:lpstr>
      <vt:lpstr>Phase field for fracture model</vt:lpstr>
      <vt:lpstr>PowerPoint Presentation</vt:lpstr>
      <vt:lpstr>PowerPoint Presentation</vt:lpstr>
      <vt:lpstr>Thermodynamic Treatment</vt:lpstr>
      <vt:lpstr>Governing equations</vt:lpstr>
      <vt:lpstr>PowerPoint Presentation</vt:lpstr>
      <vt:lpstr>PowerPoint Presentation</vt:lpstr>
      <vt:lpstr>Case1</vt:lpstr>
      <vt:lpstr>Case 1</vt:lpstr>
      <vt:lpstr>Case 2</vt:lpstr>
      <vt:lpstr>Case 2</vt:lpstr>
      <vt:lpstr>PowerPoint Presentation</vt:lpstr>
      <vt:lpstr>Conclusion</vt:lpstr>
      <vt:lpstr>PowerPoint Presentation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Blistering in Metals due to Hydrogen using Phase Field Modeling</dc:title>
  <dc:creator>Ayush sharma</dc:creator>
  <cp:lastModifiedBy>Sahil Mohal</cp:lastModifiedBy>
  <cp:revision>2</cp:revision>
  <dcterms:created xsi:type="dcterms:W3CDTF">2023-11-25T23:18:25Z</dcterms:created>
  <dcterms:modified xsi:type="dcterms:W3CDTF">2024-12-14T07:02:49Z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bf1d972df27442af9d3211639d22c6c8</vt:lpwstr>
  </property>
</Properties>
</file>