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496" r:id="rId5"/>
    <p:sldId id="497" r:id="rId6"/>
    <p:sldId id="429" r:id="rId7"/>
    <p:sldId id="498" r:id="rId8"/>
    <p:sldId id="499" r:id="rId9"/>
    <p:sldId id="500" r:id="rId10"/>
    <p:sldId id="502" r:id="rId11"/>
    <p:sldId id="503" r:id="rId12"/>
    <p:sldId id="504" r:id="rId13"/>
    <p:sldId id="505" r:id="rId14"/>
    <p:sldId id="507" r:id="rId15"/>
    <p:sldId id="5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6548BF-17D9-4466-9F57-6A06BAA5E7B2}">
          <p14:sldIdLst>
            <p14:sldId id="496"/>
            <p14:sldId id="497"/>
            <p14:sldId id="429"/>
            <p14:sldId id="498"/>
            <p14:sldId id="499"/>
            <p14:sldId id="500"/>
            <p14:sldId id="502"/>
            <p14:sldId id="503"/>
            <p14:sldId id="504"/>
            <p14:sldId id="505"/>
            <p14:sldId id="507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0A9-0B18-EB27-8DA7-B62F1AAA70B1}" v="1" dt="2022-06-30T12:11:53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1497583"/>
            <a:ext cx="4655013" cy="27151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>
                <a:latin typeface="Speak Pro" panose="020B0504020101020102" pitchFamily="34" charset="0"/>
              </a:rPr>
              <a:t>Facade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Speak Pro" panose="020B0504020101020102" pitchFamily="34" charset="0"/>
              </a:rPr>
              <a:t>Sahil Yadav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6" descr="Teacher">
            <a:extLst>
              <a:ext uri="{FF2B5EF4-FFF2-40B4-BE49-F238E27FC236}">
                <a16:creationId xmlns:a16="http://schemas.microsoft.com/office/drawing/2014/main" id="{63ACB7E7-B3AC-660E-40B9-4CF225FE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D7AE32-C455-407B-B05A-CC8CA67A978F}"/>
              </a:ext>
            </a:extLst>
          </p:cNvPr>
          <p:cNvSpPr/>
          <p:nvPr/>
        </p:nvSpPr>
        <p:spPr>
          <a:xfrm>
            <a:off x="1929868" y="3923447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70099-7515-44E2-9C6C-7F9E93BA4403}"/>
              </a:ext>
            </a:extLst>
          </p:cNvPr>
          <p:cNvSpPr txBox="1"/>
          <p:nvPr/>
        </p:nvSpPr>
        <p:spPr>
          <a:xfrm>
            <a:off x="2333441" y="4143042"/>
            <a:ext cx="7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Client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AB3C67-C68A-40E7-9522-4A73E3DCD600}"/>
              </a:ext>
            </a:extLst>
          </p:cNvPr>
          <p:cNvSpPr/>
          <p:nvPr/>
        </p:nvSpPr>
        <p:spPr>
          <a:xfrm>
            <a:off x="4979472" y="3923446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28240-C922-4AAE-AFF5-7A9E516A434B}"/>
              </a:ext>
            </a:extLst>
          </p:cNvPr>
          <p:cNvSpPr txBox="1"/>
          <p:nvPr/>
        </p:nvSpPr>
        <p:spPr>
          <a:xfrm>
            <a:off x="5261887" y="4143041"/>
            <a:ext cx="9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Facade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9B37A4-0A6B-4716-82B8-CD501C2D0915}"/>
              </a:ext>
            </a:extLst>
          </p:cNvPr>
          <p:cNvSpPr/>
          <p:nvPr/>
        </p:nvSpPr>
        <p:spPr>
          <a:xfrm>
            <a:off x="8163465" y="3927019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E51A76-5534-465F-ADC3-F8A159C3D002}"/>
              </a:ext>
            </a:extLst>
          </p:cNvPr>
          <p:cNvSpPr txBox="1"/>
          <p:nvPr/>
        </p:nvSpPr>
        <p:spPr>
          <a:xfrm>
            <a:off x="8304672" y="4146614"/>
            <a:ext cx="12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CC9246-B90D-4F35-BE74-CBB61B0FF601}"/>
              </a:ext>
            </a:extLst>
          </p:cNvPr>
          <p:cNvSpPr/>
          <p:nvPr/>
        </p:nvSpPr>
        <p:spPr>
          <a:xfrm>
            <a:off x="8163465" y="4976175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FD1E7-33C5-4F78-8AC3-DD9C85E9FC45}"/>
              </a:ext>
            </a:extLst>
          </p:cNvPr>
          <p:cNvSpPr txBox="1"/>
          <p:nvPr/>
        </p:nvSpPr>
        <p:spPr>
          <a:xfrm>
            <a:off x="8304672" y="5195770"/>
            <a:ext cx="12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5B407-B75C-469F-B43B-4F81E6C8AC71}"/>
              </a:ext>
            </a:extLst>
          </p:cNvPr>
          <p:cNvSpPr/>
          <p:nvPr/>
        </p:nvSpPr>
        <p:spPr>
          <a:xfrm>
            <a:off x="8163465" y="2855043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F353B-C5B2-4BB9-956B-1E485FC44F32}"/>
              </a:ext>
            </a:extLst>
          </p:cNvPr>
          <p:cNvSpPr txBox="1"/>
          <p:nvPr/>
        </p:nvSpPr>
        <p:spPr>
          <a:xfrm>
            <a:off x="8304672" y="3074638"/>
            <a:ext cx="12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B140CF-5CE5-4210-87CF-27CB83372B5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489160" y="4327707"/>
            <a:ext cx="149031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0F95A0C-CB7A-482D-BF6C-88B86F50C48F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6538764" y="4327707"/>
            <a:ext cx="1624701" cy="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5C9B5D-D648-4A37-A90D-499CD938C0DB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6538764" y="3259304"/>
            <a:ext cx="1624701" cy="1068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38D2F2-B308-4C26-A81B-A9F399AEBC06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6538764" y="4327707"/>
            <a:ext cx="1624701" cy="1052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406408-6B9B-457C-9398-68BD1EEB0173}"/>
              </a:ext>
            </a:extLst>
          </p:cNvPr>
          <p:cNvSpPr/>
          <p:nvPr/>
        </p:nvSpPr>
        <p:spPr>
          <a:xfrm>
            <a:off x="4706831" y="5734692"/>
            <a:ext cx="2111143" cy="8085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80D78-4D53-477C-9509-751DD74B29BF}"/>
              </a:ext>
            </a:extLst>
          </p:cNvPr>
          <p:cNvSpPr txBox="1"/>
          <p:nvPr/>
        </p:nvSpPr>
        <p:spPr>
          <a:xfrm>
            <a:off x="4804727" y="5954285"/>
            <a:ext cx="19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peak Pro" panose="020B0504020101020102" pitchFamily="34" charset="0"/>
              </a:rPr>
              <a:t>Additional Facade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7AB0A5-2DEE-4F6B-BE0C-F3FA56F245C4}"/>
              </a:ext>
            </a:extLst>
          </p:cNvPr>
          <p:cNvSpPr/>
          <p:nvPr/>
        </p:nvSpPr>
        <p:spPr>
          <a:xfrm>
            <a:off x="10100352" y="4965428"/>
            <a:ext cx="1559292" cy="8085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CA98DB-7AB5-4C31-B2FD-868894F0ED87}"/>
              </a:ext>
            </a:extLst>
          </p:cNvPr>
          <p:cNvSpPr txBox="1"/>
          <p:nvPr/>
        </p:nvSpPr>
        <p:spPr>
          <a:xfrm>
            <a:off x="10241559" y="5175398"/>
            <a:ext cx="1276877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F5B6912-0C2A-453F-B40F-A7697F6450F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16200000" flipH="1">
            <a:off x="5259398" y="5231687"/>
            <a:ext cx="1002724" cy="3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BB886D-6BB1-400A-B331-7D00762576A8}"/>
              </a:ext>
            </a:extLst>
          </p:cNvPr>
          <p:cNvCxnSpPr>
            <a:stCxn id="20" idx="3"/>
            <a:endCxn id="22" idx="2"/>
          </p:cNvCxnSpPr>
          <p:nvPr/>
        </p:nvCxnSpPr>
        <p:spPr>
          <a:xfrm flipV="1">
            <a:off x="6817974" y="5773950"/>
            <a:ext cx="4062024" cy="365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  <p:bldP spid="23" grpId="0" animBg="1"/>
      <p:bldP spid="24" grpId="0"/>
      <p:bldP spid="25" grpId="0" animBg="1"/>
      <p:bldP spid="26" grpId="0"/>
      <p:bldP spid="29" grpId="0" animBg="1"/>
      <p:bldP spid="30" grpId="0"/>
      <p:bldP spid="20" grpId="0" animBg="1"/>
      <p:bldP spid="21" grpId="0"/>
      <p:bldP spid="22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Pros &amp; Cons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B26325F7-0D92-437A-958A-12570CB0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23"/>
            <a:ext cx="10515600" cy="3015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peak Pro" panose="020B0504020101020102" pitchFamily="34" charset="0"/>
              </a:rPr>
              <a:t>Pros :</a:t>
            </a:r>
          </a:p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You can isolate your code from the complexity of a subsystem.</a:t>
            </a:r>
          </a:p>
          <a:p>
            <a:pPr marL="0" indent="0">
              <a:buNone/>
            </a:pPr>
            <a:r>
              <a:rPr lang="en-US" b="1" dirty="0">
                <a:latin typeface="Speak Pro" panose="020B0504020101020102" pitchFamily="34" charset="0"/>
              </a:rPr>
              <a:t>Cons :</a:t>
            </a:r>
          </a:p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A Facade can become a god object coupled to all classes of an app.</a:t>
            </a:r>
          </a:p>
        </p:txBody>
      </p:sp>
    </p:spTree>
    <p:extLst>
      <p:ext uri="{BB962C8B-B14F-4D97-AF65-F5344CB8AC3E}">
        <p14:creationId xmlns:p14="http://schemas.microsoft.com/office/powerpoint/2010/main" val="263944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8F76E9-4EBE-4D84-99F2-08E68E33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peak Pro" panose="020B0504020101020102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983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Speak Pro" panose="020B0504020101020102" pitchFamily="34" charset="0"/>
              </a:rPr>
              <a:t>Agenda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644652"/>
            <a:ext cx="525475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Overview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Definition 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Intent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Example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Structure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Code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>
                <a:latin typeface="Speak Pro" panose="020B0504020101020102" pitchFamily="34" charset="0"/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9E82B5-C932-4135-A7A2-3AEC094C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23"/>
            <a:ext cx="10515600" cy="21969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Speak Pro" panose="020B0504020101020102" pitchFamily="34" charset="0"/>
              </a:rPr>
              <a:t>Creational Design Patterns – Class Instantiation </a:t>
            </a:r>
          </a:p>
          <a:p>
            <a:pPr marL="514350" indent="-514350">
              <a:buAutoNum type="arabicPeriod"/>
            </a:pPr>
            <a:r>
              <a:rPr lang="en-US" dirty="0">
                <a:latin typeface="Speak Pro" panose="020B0504020101020102" pitchFamily="34" charset="0"/>
              </a:rPr>
              <a:t>Structural Design Patterns – Class &amp; Object Composition </a:t>
            </a:r>
          </a:p>
          <a:p>
            <a:pPr marL="514350" indent="-514350">
              <a:buAutoNum type="arabicPeriod"/>
            </a:pPr>
            <a:r>
              <a:rPr lang="en-US" dirty="0">
                <a:latin typeface="Speak Pro" panose="020B0504020101020102" pitchFamily="34" charset="0"/>
              </a:rPr>
              <a:t>Behavioral Design Patterns – Objects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Definition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9E82B5-C932-4135-A7A2-3AEC094C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23"/>
            <a:ext cx="10515600" cy="2196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A single class that represents an entire subsystem.</a:t>
            </a:r>
          </a:p>
        </p:txBody>
      </p:sp>
    </p:spTree>
    <p:extLst>
      <p:ext uri="{BB962C8B-B14F-4D97-AF65-F5344CB8AC3E}">
        <p14:creationId xmlns:p14="http://schemas.microsoft.com/office/powerpoint/2010/main" val="40399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Intent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9E82B5-C932-4135-A7A2-3AEC094C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23"/>
            <a:ext cx="10515600" cy="2196967"/>
          </a:xfrm>
        </p:spPr>
        <p:txBody>
          <a:bodyPr>
            <a:normAutofit/>
          </a:bodyPr>
          <a:lstStyle/>
          <a:p>
            <a:r>
              <a:rPr lang="en-US" dirty="0">
                <a:latin typeface="Speak Pro" panose="020B0504020101020102" pitchFamily="34" charset="0"/>
              </a:rPr>
              <a:t>Wrap a complicated subsystem with a simple interface.</a:t>
            </a:r>
          </a:p>
          <a:p>
            <a:r>
              <a:rPr lang="en-US" dirty="0">
                <a:latin typeface="Speak Pro" panose="020B0504020101020102" pitchFamily="34" charset="0"/>
              </a:rPr>
              <a:t>Define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268456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Example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8734D93-4A56-49E0-A664-2E5FEC72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564" y="405406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1AF1F-4F19-4004-A2F4-0F59F29A0718}"/>
              </a:ext>
            </a:extLst>
          </p:cNvPr>
          <p:cNvSpPr txBox="1"/>
          <p:nvPr/>
        </p:nvSpPr>
        <p:spPr>
          <a:xfrm>
            <a:off x="1499384" y="489559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Customer</a:t>
            </a:r>
          </a:p>
        </p:txBody>
      </p:sp>
      <p:pic>
        <p:nvPicPr>
          <p:cNvPr id="10" name="Graphic 9" descr="Kiosk outline">
            <a:extLst>
              <a:ext uri="{FF2B5EF4-FFF2-40B4-BE49-F238E27FC236}">
                <a16:creationId xmlns:a16="http://schemas.microsoft.com/office/drawing/2014/main" id="{0D559367-BF85-4314-913B-163C5ED37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7361" y="2708133"/>
            <a:ext cx="3604908" cy="3604908"/>
          </a:xfrm>
          <a:prstGeom prst="rect">
            <a:avLst/>
          </a:prstGeom>
        </p:spPr>
      </p:pic>
      <p:pic>
        <p:nvPicPr>
          <p:cNvPr id="16" name="Graphic 15" descr="Clipboard Checked outline">
            <a:extLst>
              <a:ext uri="{FF2B5EF4-FFF2-40B4-BE49-F238E27FC236}">
                <a16:creationId xmlns:a16="http://schemas.microsoft.com/office/drawing/2014/main" id="{4CD468EF-CE0E-4512-B1C4-2CBCC70F6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4702" y="2659508"/>
            <a:ext cx="914400" cy="914400"/>
          </a:xfrm>
          <a:prstGeom prst="rect">
            <a:avLst/>
          </a:prstGeom>
        </p:spPr>
      </p:pic>
      <p:pic>
        <p:nvPicPr>
          <p:cNvPr id="20" name="Graphic 19" descr="Wallet outline">
            <a:extLst>
              <a:ext uri="{FF2B5EF4-FFF2-40B4-BE49-F238E27FC236}">
                <a16:creationId xmlns:a16="http://schemas.microsoft.com/office/drawing/2014/main" id="{CBC8D7DC-4CDE-47F8-9C0E-B350DC46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9199" y="4058561"/>
            <a:ext cx="914400" cy="914400"/>
          </a:xfrm>
          <a:prstGeom prst="rect">
            <a:avLst/>
          </a:prstGeom>
        </p:spPr>
      </p:pic>
      <p:pic>
        <p:nvPicPr>
          <p:cNvPr id="24" name="Graphic 23" descr="Food Delivery outline">
            <a:extLst>
              <a:ext uri="{FF2B5EF4-FFF2-40B4-BE49-F238E27FC236}">
                <a16:creationId xmlns:a16="http://schemas.microsoft.com/office/drawing/2014/main" id="{5B97EF3D-A133-4EBF-8261-E381A837A9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4702" y="536753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4E8BB5-0454-4975-B07C-FBFBDDC67F7A}"/>
              </a:ext>
            </a:extLst>
          </p:cNvPr>
          <p:cNvSpPr txBox="1"/>
          <p:nvPr/>
        </p:nvSpPr>
        <p:spPr>
          <a:xfrm>
            <a:off x="9801551" y="3504653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949818-AEA0-4B18-A9D8-24FEC7D7B959}"/>
              </a:ext>
            </a:extLst>
          </p:cNvPr>
          <p:cNvSpPr txBox="1"/>
          <p:nvPr/>
        </p:nvSpPr>
        <p:spPr>
          <a:xfrm>
            <a:off x="9797918" y="483192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Billing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F1526-3D39-4E53-BE3C-846B587F8442}"/>
              </a:ext>
            </a:extLst>
          </p:cNvPr>
          <p:cNvSpPr txBox="1"/>
          <p:nvPr/>
        </p:nvSpPr>
        <p:spPr>
          <a:xfrm>
            <a:off x="9684702" y="606167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Delivery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35E35-3940-4FD1-AFA9-6E0F2F876F94}"/>
              </a:ext>
            </a:extLst>
          </p:cNvPr>
          <p:cNvSpPr txBox="1"/>
          <p:nvPr/>
        </p:nvSpPr>
        <p:spPr>
          <a:xfrm>
            <a:off x="5772913" y="594370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Shop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1DCDE3D-FC93-476F-8982-A4402A1A437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7882269" y="3116708"/>
            <a:ext cx="1802433" cy="139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60DEF9-AB8D-4DF5-B38A-7168F95C4A2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500964" y="4510587"/>
            <a:ext cx="1776397" cy="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A3C71E5-BD69-4B55-95CE-537F09A44E56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7882269" y="4510587"/>
            <a:ext cx="1776930" cy="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2C486B3-A216-4D73-A852-8E65B7745913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882269" y="4510587"/>
            <a:ext cx="1802433" cy="1314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E20E089-24EA-4690-9547-5AB15D462F79}"/>
              </a:ext>
            </a:extLst>
          </p:cNvPr>
          <p:cNvSpPr/>
          <p:nvPr/>
        </p:nvSpPr>
        <p:spPr>
          <a:xfrm>
            <a:off x="4485373" y="2744804"/>
            <a:ext cx="3393848" cy="353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Call center with solid fill">
            <a:extLst>
              <a:ext uri="{FF2B5EF4-FFF2-40B4-BE49-F238E27FC236}">
                <a16:creationId xmlns:a16="http://schemas.microsoft.com/office/drawing/2014/main" id="{2131ADAF-2D7E-4EAE-99E2-77D850D32C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3527" y="3310687"/>
            <a:ext cx="2399800" cy="23998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8DDEA43-7091-4E65-8FE7-8E2DC756EC55}"/>
              </a:ext>
            </a:extLst>
          </p:cNvPr>
          <p:cNvSpPr txBox="1"/>
          <p:nvPr/>
        </p:nvSpPr>
        <p:spPr>
          <a:xfrm>
            <a:off x="5491654" y="5640064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Voice Interface</a:t>
            </a:r>
          </a:p>
        </p:txBody>
      </p:sp>
    </p:spTree>
    <p:extLst>
      <p:ext uri="{BB962C8B-B14F-4D97-AF65-F5344CB8AC3E}">
        <p14:creationId xmlns:p14="http://schemas.microsoft.com/office/powerpoint/2010/main" val="38498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6" grpId="0"/>
      <p:bldP spid="27" grpId="0"/>
      <p:bldP spid="32" grpId="0"/>
      <p:bldP spid="55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Structure</a:t>
            </a: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CA598E38-24F4-4A34-BF5E-7EEA1A63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23"/>
            <a:ext cx="10515600" cy="3030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Three components of the Facade Design Pattern :</a:t>
            </a:r>
          </a:p>
          <a:p>
            <a:pPr marL="514350" indent="-514350">
              <a:buAutoNum type="arabicParenR"/>
            </a:pPr>
            <a:r>
              <a:rPr lang="en-US" dirty="0">
                <a:latin typeface="Speak Pro" panose="020B0504020101020102" pitchFamily="34" charset="0"/>
              </a:rPr>
              <a:t>System Class – The subsystem having complexity</a:t>
            </a:r>
          </a:p>
          <a:p>
            <a:pPr marL="514350" indent="-514350">
              <a:buAutoNum type="arabicParenR"/>
            </a:pPr>
            <a:r>
              <a:rPr lang="en-US" dirty="0">
                <a:latin typeface="Speak Pro" panose="020B0504020101020102" pitchFamily="34" charset="0"/>
              </a:rPr>
              <a:t>Facade Class – Unified &amp; user-friendly interface</a:t>
            </a:r>
          </a:p>
          <a:p>
            <a:pPr marL="514350" indent="-514350">
              <a:buAutoNum type="arabicParenR"/>
            </a:pPr>
            <a:r>
              <a:rPr lang="en-US" dirty="0">
                <a:latin typeface="Speak Pro" panose="020B0504020101020102" pitchFamily="34" charset="0"/>
              </a:rPr>
              <a:t>Client Class – Classes that use Facade class to access functionality of system or sub-system</a:t>
            </a:r>
          </a:p>
        </p:txBody>
      </p:sp>
    </p:spTree>
    <p:extLst>
      <p:ext uri="{BB962C8B-B14F-4D97-AF65-F5344CB8AC3E}">
        <p14:creationId xmlns:p14="http://schemas.microsoft.com/office/powerpoint/2010/main" val="249758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D7AE32-C455-407B-B05A-CC8CA67A978F}"/>
              </a:ext>
            </a:extLst>
          </p:cNvPr>
          <p:cNvSpPr/>
          <p:nvPr/>
        </p:nvSpPr>
        <p:spPr>
          <a:xfrm>
            <a:off x="1929868" y="4077452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70099-7515-44E2-9C6C-7F9E93BA4403}"/>
              </a:ext>
            </a:extLst>
          </p:cNvPr>
          <p:cNvSpPr txBox="1"/>
          <p:nvPr/>
        </p:nvSpPr>
        <p:spPr>
          <a:xfrm>
            <a:off x="2333441" y="4297047"/>
            <a:ext cx="7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Client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AB3C67-C68A-40E7-9522-4A73E3DCD600}"/>
              </a:ext>
            </a:extLst>
          </p:cNvPr>
          <p:cNvSpPr/>
          <p:nvPr/>
        </p:nvSpPr>
        <p:spPr>
          <a:xfrm>
            <a:off x="4979472" y="4077451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28240-C922-4AAE-AFF5-7A9E516A434B}"/>
              </a:ext>
            </a:extLst>
          </p:cNvPr>
          <p:cNvSpPr txBox="1"/>
          <p:nvPr/>
        </p:nvSpPr>
        <p:spPr>
          <a:xfrm>
            <a:off x="5261887" y="4297046"/>
            <a:ext cx="9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Facade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9B37A4-0A6B-4716-82B8-CD501C2D0915}"/>
              </a:ext>
            </a:extLst>
          </p:cNvPr>
          <p:cNvSpPr/>
          <p:nvPr/>
        </p:nvSpPr>
        <p:spPr>
          <a:xfrm>
            <a:off x="8846858" y="4081024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E51A76-5534-465F-ADC3-F8A159C3D002}"/>
              </a:ext>
            </a:extLst>
          </p:cNvPr>
          <p:cNvSpPr txBox="1"/>
          <p:nvPr/>
        </p:nvSpPr>
        <p:spPr>
          <a:xfrm>
            <a:off x="8988065" y="4300619"/>
            <a:ext cx="12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CC9246-B90D-4F35-BE74-CBB61B0FF601}"/>
              </a:ext>
            </a:extLst>
          </p:cNvPr>
          <p:cNvSpPr/>
          <p:nvPr/>
        </p:nvSpPr>
        <p:spPr>
          <a:xfrm>
            <a:off x="8846858" y="5274556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FD1E7-33C5-4F78-8AC3-DD9C85E9FC45}"/>
              </a:ext>
            </a:extLst>
          </p:cNvPr>
          <p:cNvSpPr txBox="1"/>
          <p:nvPr/>
        </p:nvSpPr>
        <p:spPr>
          <a:xfrm>
            <a:off x="8988065" y="5494151"/>
            <a:ext cx="12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5B407-B75C-469F-B43B-4F81E6C8AC71}"/>
              </a:ext>
            </a:extLst>
          </p:cNvPr>
          <p:cNvSpPr/>
          <p:nvPr/>
        </p:nvSpPr>
        <p:spPr>
          <a:xfrm>
            <a:off x="8846858" y="2883919"/>
            <a:ext cx="1559292" cy="808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F353B-C5B2-4BB9-956B-1E485FC44F32}"/>
              </a:ext>
            </a:extLst>
          </p:cNvPr>
          <p:cNvSpPr txBox="1"/>
          <p:nvPr/>
        </p:nvSpPr>
        <p:spPr>
          <a:xfrm>
            <a:off x="8988065" y="3103514"/>
            <a:ext cx="12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peak Pro" panose="020B0504020101020102" pitchFamily="34" charset="0"/>
              </a:rPr>
              <a:t>Subsystem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B140CF-5CE5-4210-87CF-27CB83372B5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489160" y="4481712"/>
            <a:ext cx="149031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0F95A0C-CB7A-482D-BF6C-88B86F50C48F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6538764" y="4481712"/>
            <a:ext cx="2308094" cy="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5C9B5D-D648-4A37-A90D-499CD938C0DB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6538764" y="3288180"/>
            <a:ext cx="2308094" cy="1193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38D2F2-B308-4C26-A81B-A9F399AEBC06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6538764" y="4481712"/>
            <a:ext cx="2308094" cy="1197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  <p:bldP spid="23" grpId="0" animBg="1"/>
      <p:bldP spid="24" grpId="0"/>
      <p:bldP spid="25" grpId="0" animBg="1"/>
      <p:bldP spid="26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4B3B30-F27E-4A74-9CF8-FA56ED9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Speak Pro" panose="020B0504020101020102" pitchFamily="34" charset="0"/>
              </a:rPr>
              <a:t>Example</a:t>
            </a:r>
          </a:p>
        </p:txBody>
      </p:sp>
      <p:pic>
        <p:nvPicPr>
          <p:cNvPr id="5" name="Graphic 4" descr="Taxi with solid fill">
            <a:extLst>
              <a:ext uri="{FF2B5EF4-FFF2-40B4-BE49-F238E27FC236}">
                <a16:creationId xmlns:a16="http://schemas.microsoft.com/office/drawing/2014/main" id="{0B44E2DE-EBC8-4782-8519-11D7E171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011" y="4185528"/>
            <a:ext cx="721076" cy="721076"/>
          </a:xfrm>
          <a:prstGeom prst="rect">
            <a:avLst/>
          </a:prstGeom>
        </p:spPr>
      </p:pic>
      <p:pic>
        <p:nvPicPr>
          <p:cNvPr id="8" name="Graphic 7" descr="Gauge with solid fill">
            <a:extLst>
              <a:ext uri="{FF2B5EF4-FFF2-40B4-BE49-F238E27FC236}">
                <a16:creationId xmlns:a16="http://schemas.microsoft.com/office/drawing/2014/main" id="{B0059353-1F7E-4672-A974-C27A056EB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618" y="4471140"/>
            <a:ext cx="721076" cy="721076"/>
          </a:xfrm>
          <a:prstGeom prst="rect">
            <a:avLst/>
          </a:prstGeom>
        </p:spPr>
      </p:pic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FD804376-CB16-4749-BD96-632BCED6C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6949" y="4471140"/>
            <a:ext cx="721076" cy="721076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6BA6F3A7-019D-4AA5-8668-B20179C53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5804" y="3253974"/>
            <a:ext cx="721076" cy="721076"/>
          </a:xfrm>
          <a:prstGeom prst="rect">
            <a:avLst/>
          </a:prstGeom>
        </p:spPr>
      </p:pic>
      <p:pic>
        <p:nvPicPr>
          <p:cNvPr id="20" name="Graphic 19" descr="Steering Wheel with solid fill">
            <a:extLst>
              <a:ext uri="{FF2B5EF4-FFF2-40B4-BE49-F238E27FC236}">
                <a16:creationId xmlns:a16="http://schemas.microsoft.com/office/drawing/2014/main" id="{94AFB47A-2C0B-4358-BBC9-4643B53CE4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1444" y="3202766"/>
            <a:ext cx="721076" cy="721076"/>
          </a:xfrm>
          <a:prstGeom prst="rect">
            <a:avLst/>
          </a:prstGeom>
        </p:spPr>
      </p:pic>
      <p:pic>
        <p:nvPicPr>
          <p:cNvPr id="22" name="Graphic 21" descr="Radio with solid fill">
            <a:extLst>
              <a:ext uri="{FF2B5EF4-FFF2-40B4-BE49-F238E27FC236}">
                <a16:creationId xmlns:a16="http://schemas.microsoft.com/office/drawing/2014/main" id="{C7ECDFFE-4284-4242-9368-A0BFF5F6BC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1967" y="5487260"/>
            <a:ext cx="721076" cy="721076"/>
          </a:xfrm>
          <a:prstGeom prst="rect">
            <a:avLst/>
          </a:prstGeom>
        </p:spPr>
      </p:pic>
      <p:pic>
        <p:nvPicPr>
          <p:cNvPr id="28" name="Graphic 27" descr="Check In with solid fill">
            <a:extLst>
              <a:ext uri="{FF2B5EF4-FFF2-40B4-BE49-F238E27FC236}">
                <a16:creationId xmlns:a16="http://schemas.microsoft.com/office/drawing/2014/main" id="{8CEA96E5-8379-448A-9D79-E80F1650D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6011" y="2883796"/>
            <a:ext cx="721076" cy="721076"/>
          </a:xfrm>
          <a:prstGeom prst="rect">
            <a:avLst/>
          </a:prstGeom>
        </p:spPr>
      </p:pic>
      <p:pic>
        <p:nvPicPr>
          <p:cNvPr id="35" name="Graphic 34" descr="Fire with solid fill">
            <a:extLst>
              <a:ext uri="{FF2B5EF4-FFF2-40B4-BE49-F238E27FC236}">
                <a16:creationId xmlns:a16="http://schemas.microsoft.com/office/drawing/2014/main" id="{6BA4BBBC-3CC7-477F-AAF4-38B3CB83E3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87087" y="5621873"/>
            <a:ext cx="586463" cy="586463"/>
          </a:xfrm>
          <a:prstGeom prst="rect">
            <a:avLst/>
          </a:prstGeom>
        </p:spPr>
      </p:pic>
      <p:pic>
        <p:nvPicPr>
          <p:cNvPr id="38" name="Graphic 37" descr="Gauge with solid fill">
            <a:extLst>
              <a:ext uri="{FF2B5EF4-FFF2-40B4-BE49-F238E27FC236}">
                <a16:creationId xmlns:a16="http://schemas.microsoft.com/office/drawing/2014/main" id="{4ED7C079-F42F-4DCA-BDA0-4B4DE12A2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74" y="5477925"/>
            <a:ext cx="605056" cy="605056"/>
          </a:xfrm>
          <a:prstGeom prst="rect">
            <a:avLst/>
          </a:prstGeom>
        </p:spPr>
      </p:pic>
      <p:pic>
        <p:nvPicPr>
          <p:cNvPr id="40" name="Graphic 39" descr="Lights On with solid fill">
            <a:extLst>
              <a:ext uri="{FF2B5EF4-FFF2-40B4-BE49-F238E27FC236}">
                <a16:creationId xmlns:a16="http://schemas.microsoft.com/office/drawing/2014/main" id="{9A30B91D-AD1F-43C3-AF65-41ECEA91B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774" y="4735519"/>
            <a:ext cx="605056" cy="605056"/>
          </a:xfrm>
          <a:prstGeom prst="rect">
            <a:avLst/>
          </a:prstGeom>
        </p:spPr>
      </p:pic>
      <p:pic>
        <p:nvPicPr>
          <p:cNvPr id="41" name="Graphic 40" descr="Gears with solid fill">
            <a:extLst>
              <a:ext uri="{FF2B5EF4-FFF2-40B4-BE49-F238E27FC236}">
                <a16:creationId xmlns:a16="http://schemas.microsoft.com/office/drawing/2014/main" id="{C2785F08-F6CE-4052-BC54-4EE8447A7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774" y="3891075"/>
            <a:ext cx="605056" cy="605056"/>
          </a:xfrm>
          <a:prstGeom prst="rect">
            <a:avLst/>
          </a:prstGeom>
        </p:spPr>
      </p:pic>
      <p:pic>
        <p:nvPicPr>
          <p:cNvPr id="42" name="Graphic 41" descr="Fire with solid fill">
            <a:extLst>
              <a:ext uri="{FF2B5EF4-FFF2-40B4-BE49-F238E27FC236}">
                <a16:creationId xmlns:a16="http://schemas.microsoft.com/office/drawing/2014/main" id="{559811ED-F2E2-4A8A-81BE-29FD7C40A6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7038" y="3129211"/>
            <a:ext cx="476526" cy="4921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30DCD8-72CF-45EC-8B66-6A2452648E31}"/>
              </a:ext>
            </a:extLst>
          </p:cNvPr>
          <p:cNvSpPr txBox="1"/>
          <p:nvPr/>
        </p:nvSpPr>
        <p:spPr>
          <a:xfrm>
            <a:off x="1813691" y="402897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Engine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2510E-2BBB-4665-AE4D-6D6E31922AB2}"/>
              </a:ext>
            </a:extLst>
          </p:cNvPr>
          <p:cNvSpPr txBox="1"/>
          <p:nvPr/>
        </p:nvSpPr>
        <p:spPr>
          <a:xfrm>
            <a:off x="1813691" y="4833849"/>
            <a:ext cx="18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Dashboard Lights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1AFC11-99D2-4C96-94A0-E859C51F8B53}"/>
              </a:ext>
            </a:extLst>
          </p:cNvPr>
          <p:cNvSpPr txBox="1"/>
          <p:nvPr/>
        </p:nvSpPr>
        <p:spPr>
          <a:xfrm>
            <a:off x="1801828" y="32443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Ignition System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FD51DB-AB22-4CC9-A849-CD14550A4039}"/>
              </a:ext>
            </a:extLst>
          </p:cNvPr>
          <p:cNvSpPr txBox="1"/>
          <p:nvPr/>
        </p:nvSpPr>
        <p:spPr>
          <a:xfrm>
            <a:off x="1813690" y="5635485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Fuel Level System</a:t>
            </a:r>
          </a:p>
        </p:txBody>
      </p:sp>
    </p:spTree>
    <p:extLst>
      <p:ext uri="{BB962C8B-B14F-4D97-AF65-F5344CB8AC3E}">
        <p14:creationId xmlns:p14="http://schemas.microsoft.com/office/powerpoint/2010/main" val="538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163</TotalTime>
  <Words>173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Facade Design</vt:lpstr>
      <vt:lpstr>Agenda</vt:lpstr>
      <vt:lpstr>Overview</vt:lpstr>
      <vt:lpstr>Definition</vt:lpstr>
      <vt:lpstr>Intent</vt:lpstr>
      <vt:lpstr>Example</vt:lpstr>
      <vt:lpstr>Structure</vt:lpstr>
      <vt:lpstr>Structure</vt:lpstr>
      <vt:lpstr>Example</vt:lpstr>
      <vt:lpstr>Structure</vt:lpstr>
      <vt:lpstr>Pros &amp; Cons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Design</dc:title>
  <dc:creator>Sahil Yadav</dc:creator>
  <cp:lastModifiedBy>Sahil Yadav</cp:lastModifiedBy>
  <cp:revision>21</cp:revision>
  <dcterms:created xsi:type="dcterms:W3CDTF">2022-05-23T13:11:36Z</dcterms:created>
  <dcterms:modified xsi:type="dcterms:W3CDTF">2022-06-30T12:14:08Z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