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55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9" r:id="rId13"/>
    <p:sldId id="270" r:id="rId14"/>
    <p:sldId id="264" r:id="rId15"/>
    <p:sldId id="265" r:id="rId16"/>
    <p:sldId id="266" r:id="rId17"/>
    <p:sldId id="267" r:id="rId18"/>
    <p:sldId id="271" r:id="rId19"/>
    <p:sldId id="272" r:id="rId20"/>
    <p:sldId id="273" r:id="rId21"/>
    <p:sldId id="281" r:id="rId22"/>
    <p:sldId id="282" r:id="rId23"/>
    <p:sldId id="274" r:id="rId24"/>
    <p:sldId id="276" r:id="rId25"/>
    <p:sldId id="304" r:id="rId26"/>
    <p:sldId id="275" r:id="rId27"/>
    <p:sldId id="277" r:id="rId28"/>
    <p:sldId id="278" r:id="rId29"/>
    <p:sldId id="279" r:id="rId30"/>
    <p:sldId id="280" r:id="rId31"/>
    <p:sldId id="268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302" r:id="rId42"/>
    <p:sldId id="303" r:id="rId43"/>
    <p:sldId id="292" r:id="rId44"/>
    <p:sldId id="293" r:id="rId45"/>
    <p:sldId id="297" r:id="rId46"/>
    <p:sldId id="295" r:id="rId47"/>
    <p:sldId id="296" r:id="rId48"/>
    <p:sldId id="294" r:id="rId49"/>
    <p:sldId id="298" r:id="rId50"/>
    <p:sldId id="299" r:id="rId51"/>
    <p:sldId id="300" r:id="rId52"/>
    <p:sldId id="301" r:id="rId53"/>
    <p:sldId id="305" r:id="rId5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B3CA8EF-652B-4BC1-819C-F34F704C3EFD}" v="5" dt="2021-04-08T19:10:39.164"/>
    <p1510:client id="{A7B57D02-4890-469D-91B3-CBF54048617B}" v="1" dt="2021-05-07T22:09:57.67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41" autoAdjust="0"/>
    <p:restoredTop sz="94660"/>
  </p:normalViewPr>
  <p:slideViewPr>
    <p:cSldViewPr snapToGrid="0">
      <p:cViewPr varScale="1">
        <p:scale>
          <a:sx n="80" d="100"/>
          <a:sy n="80" d="100"/>
        </p:scale>
        <p:origin x="36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theme" Target="theme/theme1.xml"/><Relationship Id="rId5" Type="http://schemas.openxmlformats.org/officeDocument/2006/relationships/slide" Target="slides/slide1.xml"/><Relationship Id="rId61" Type="http://schemas.microsoft.com/office/2015/10/relationships/revisionInfo" Target="revisionInfo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tableStyles" Target="tableStyle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viewProps" Target="viewProps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barasu Venkatachalam" userId="4d51aad5-d1d8-4799-9571-332f775ec2e8" providerId="ADAL" clId="{D832F8A7-ACD9-4B56-87B1-87A87DDF9455}"/>
    <pc:docChg chg="undo custSel modSld">
      <pc:chgData name="Anbarasu Venkatachalam" userId="4d51aad5-d1d8-4799-9571-332f775ec2e8" providerId="ADAL" clId="{D832F8A7-ACD9-4B56-87B1-87A87DDF9455}" dt="2019-12-09T07:26:13.441" v="65" actId="27636"/>
      <pc:docMkLst>
        <pc:docMk/>
      </pc:docMkLst>
      <pc:sldChg chg="modSp">
        <pc:chgData name="Anbarasu Venkatachalam" userId="4d51aad5-d1d8-4799-9571-332f775ec2e8" providerId="ADAL" clId="{D832F8A7-ACD9-4B56-87B1-87A87DDF9455}" dt="2019-12-06T10:35:15.343" v="4" actId="255"/>
        <pc:sldMkLst>
          <pc:docMk/>
          <pc:sldMk cId="1875409942" sldId="265"/>
        </pc:sldMkLst>
        <pc:spChg chg="mod">
          <ac:chgData name="Anbarasu Venkatachalam" userId="4d51aad5-d1d8-4799-9571-332f775ec2e8" providerId="ADAL" clId="{D832F8A7-ACD9-4B56-87B1-87A87DDF9455}" dt="2019-12-06T10:35:15.343" v="4" actId="255"/>
          <ac:spMkLst>
            <pc:docMk/>
            <pc:sldMk cId="1875409942" sldId="265"/>
            <ac:spMk id="3" creationId="{00000000-0000-0000-0000-000000000000}"/>
          </ac:spMkLst>
        </pc:spChg>
      </pc:sldChg>
      <pc:sldChg chg="addSp delSp modSp">
        <pc:chgData name="Anbarasu Venkatachalam" userId="4d51aad5-d1d8-4799-9571-332f775ec2e8" providerId="ADAL" clId="{D832F8A7-ACD9-4B56-87B1-87A87DDF9455}" dt="2019-12-06T10:44:45.723" v="9" actId="27636"/>
        <pc:sldMkLst>
          <pc:docMk/>
          <pc:sldMk cId="89680773" sldId="266"/>
        </pc:sldMkLst>
        <pc:spChg chg="del">
          <ac:chgData name="Anbarasu Venkatachalam" userId="4d51aad5-d1d8-4799-9571-332f775ec2e8" providerId="ADAL" clId="{D832F8A7-ACD9-4B56-87B1-87A87DDF9455}" dt="2019-12-06T10:44:45.618" v="8" actId="478"/>
          <ac:spMkLst>
            <pc:docMk/>
            <pc:sldMk cId="89680773" sldId="266"/>
            <ac:spMk id="2" creationId="{00000000-0000-0000-0000-000000000000}"/>
          </ac:spMkLst>
        </pc:spChg>
        <pc:spChg chg="mod ord">
          <ac:chgData name="Anbarasu Venkatachalam" userId="4d51aad5-d1d8-4799-9571-332f775ec2e8" providerId="ADAL" clId="{D832F8A7-ACD9-4B56-87B1-87A87DDF9455}" dt="2019-12-06T10:44:37.623" v="7" actId="166"/>
          <ac:spMkLst>
            <pc:docMk/>
            <pc:sldMk cId="89680773" sldId="266"/>
            <ac:spMk id="3" creationId="{00000000-0000-0000-0000-000000000000}"/>
          </ac:spMkLst>
        </pc:spChg>
        <pc:spChg chg="add mod">
          <ac:chgData name="Anbarasu Venkatachalam" userId="4d51aad5-d1d8-4799-9571-332f775ec2e8" providerId="ADAL" clId="{D832F8A7-ACD9-4B56-87B1-87A87DDF9455}" dt="2019-12-06T10:44:45.723" v="9" actId="27636"/>
          <ac:spMkLst>
            <pc:docMk/>
            <pc:sldMk cId="89680773" sldId="266"/>
            <ac:spMk id="6" creationId="{090A9934-AB67-4675-A3B5-908A76B136FE}"/>
          </ac:spMkLst>
        </pc:spChg>
      </pc:sldChg>
      <pc:sldChg chg="modSp">
        <pc:chgData name="Anbarasu Venkatachalam" userId="4d51aad5-d1d8-4799-9571-332f775ec2e8" providerId="ADAL" clId="{D832F8A7-ACD9-4B56-87B1-87A87DDF9455}" dt="2019-12-06T11:24:51.258" v="16" actId="14100"/>
        <pc:sldMkLst>
          <pc:docMk/>
          <pc:sldMk cId="2728156850" sldId="276"/>
        </pc:sldMkLst>
        <pc:spChg chg="mod">
          <ac:chgData name="Anbarasu Venkatachalam" userId="4d51aad5-d1d8-4799-9571-332f775ec2e8" providerId="ADAL" clId="{D832F8A7-ACD9-4B56-87B1-87A87DDF9455}" dt="2019-12-06T11:24:51.258" v="16" actId="14100"/>
          <ac:spMkLst>
            <pc:docMk/>
            <pc:sldMk cId="2728156850" sldId="276"/>
            <ac:spMk id="3" creationId="{00000000-0000-0000-0000-000000000000}"/>
          </ac:spMkLst>
        </pc:spChg>
      </pc:sldChg>
      <pc:sldChg chg="addSp delSp modSp">
        <pc:chgData name="Anbarasu Venkatachalam" userId="4d51aad5-d1d8-4799-9571-332f775ec2e8" providerId="ADAL" clId="{D832F8A7-ACD9-4B56-87B1-87A87DDF9455}" dt="2019-12-09T04:21:01.758" v="32" actId="27636"/>
        <pc:sldMkLst>
          <pc:docMk/>
          <pc:sldMk cId="2508495980" sldId="283"/>
        </pc:sldMkLst>
        <pc:spChg chg="del">
          <ac:chgData name="Anbarasu Venkatachalam" userId="4d51aad5-d1d8-4799-9571-332f775ec2e8" providerId="ADAL" clId="{D832F8A7-ACD9-4B56-87B1-87A87DDF9455}" dt="2019-12-09T04:20:50.810" v="28" actId="478"/>
          <ac:spMkLst>
            <pc:docMk/>
            <pc:sldMk cId="2508495980" sldId="283"/>
            <ac:spMk id="2" creationId="{00000000-0000-0000-0000-000000000000}"/>
          </ac:spMkLst>
        </pc:spChg>
        <pc:spChg chg="mod">
          <ac:chgData name="Anbarasu Venkatachalam" userId="4d51aad5-d1d8-4799-9571-332f775ec2e8" providerId="ADAL" clId="{D832F8A7-ACD9-4B56-87B1-87A87DDF9455}" dt="2019-12-09T04:21:01.758" v="32" actId="27636"/>
          <ac:spMkLst>
            <pc:docMk/>
            <pc:sldMk cId="2508495980" sldId="283"/>
            <ac:spMk id="3" creationId="{00000000-0000-0000-0000-000000000000}"/>
          </ac:spMkLst>
        </pc:spChg>
        <pc:spChg chg="add mod">
          <ac:chgData name="Anbarasu Venkatachalam" userId="4d51aad5-d1d8-4799-9571-332f775ec2e8" providerId="ADAL" clId="{D832F8A7-ACD9-4B56-87B1-87A87DDF9455}" dt="2019-12-09T04:20:51.359" v="29" actId="27636"/>
          <ac:spMkLst>
            <pc:docMk/>
            <pc:sldMk cId="2508495980" sldId="283"/>
            <ac:spMk id="6" creationId="{75C06D70-C3D8-4F8B-93BF-706AF117EE05}"/>
          </ac:spMkLst>
        </pc:spChg>
      </pc:sldChg>
      <pc:sldChg chg="modSp">
        <pc:chgData name="Anbarasu Venkatachalam" userId="4d51aad5-d1d8-4799-9571-332f775ec2e8" providerId="ADAL" clId="{D832F8A7-ACD9-4B56-87B1-87A87DDF9455}" dt="2019-12-09T04:41:30.287" v="39" actId="27636"/>
        <pc:sldMkLst>
          <pc:docMk/>
          <pc:sldMk cId="2689965274" sldId="284"/>
        </pc:sldMkLst>
        <pc:spChg chg="mod">
          <ac:chgData name="Anbarasu Venkatachalam" userId="4d51aad5-d1d8-4799-9571-332f775ec2e8" providerId="ADAL" clId="{D832F8A7-ACD9-4B56-87B1-87A87DDF9455}" dt="2019-12-09T04:40:47.316" v="33" actId="1076"/>
          <ac:spMkLst>
            <pc:docMk/>
            <pc:sldMk cId="2689965274" sldId="284"/>
            <ac:spMk id="2" creationId="{00000000-0000-0000-0000-000000000000}"/>
          </ac:spMkLst>
        </pc:spChg>
        <pc:spChg chg="mod">
          <ac:chgData name="Anbarasu Venkatachalam" userId="4d51aad5-d1d8-4799-9571-332f775ec2e8" providerId="ADAL" clId="{D832F8A7-ACD9-4B56-87B1-87A87DDF9455}" dt="2019-12-09T04:41:30.287" v="39" actId="27636"/>
          <ac:spMkLst>
            <pc:docMk/>
            <pc:sldMk cId="2689965274" sldId="284"/>
            <ac:spMk id="3" creationId="{00000000-0000-0000-0000-000000000000}"/>
          </ac:spMkLst>
        </pc:spChg>
      </pc:sldChg>
      <pc:sldChg chg="modSp">
        <pc:chgData name="Anbarasu Venkatachalam" userId="4d51aad5-d1d8-4799-9571-332f775ec2e8" providerId="ADAL" clId="{D832F8A7-ACD9-4B56-87B1-87A87DDF9455}" dt="2019-12-09T06:37:12.314" v="49" actId="1076"/>
        <pc:sldMkLst>
          <pc:docMk/>
          <pc:sldMk cId="2200912835" sldId="298"/>
        </pc:sldMkLst>
        <pc:spChg chg="mod">
          <ac:chgData name="Anbarasu Venkatachalam" userId="4d51aad5-d1d8-4799-9571-332f775ec2e8" providerId="ADAL" clId="{D832F8A7-ACD9-4B56-87B1-87A87DDF9455}" dt="2019-12-09T06:37:12.314" v="49" actId="1076"/>
          <ac:spMkLst>
            <pc:docMk/>
            <pc:sldMk cId="2200912835" sldId="298"/>
            <ac:spMk id="2" creationId="{00000000-0000-0000-0000-000000000000}"/>
          </ac:spMkLst>
        </pc:spChg>
        <pc:spChg chg="mod">
          <ac:chgData name="Anbarasu Venkatachalam" userId="4d51aad5-d1d8-4799-9571-332f775ec2e8" providerId="ADAL" clId="{D832F8A7-ACD9-4B56-87B1-87A87DDF9455}" dt="2019-12-09T06:37:01.357" v="47" actId="20577"/>
          <ac:spMkLst>
            <pc:docMk/>
            <pc:sldMk cId="2200912835" sldId="298"/>
            <ac:spMk id="3" creationId="{00000000-0000-0000-0000-000000000000}"/>
          </ac:spMkLst>
        </pc:spChg>
      </pc:sldChg>
      <pc:sldChg chg="modSp">
        <pc:chgData name="Anbarasu Venkatachalam" userId="4d51aad5-d1d8-4799-9571-332f775ec2e8" providerId="ADAL" clId="{D832F8A7-ACD9-4B56-87B1-87A87DDF9455}" dt="2019-12-09T07:02:15.405" v="54" actId="27636"/>
        <pc:sldMkLst>
          <pc:docMk/>
          <pc:sldMk cId="1183069182" sldId="299"/>
        </pc:sldMkLst>
        <pc:spChg chg="mod">
          <ac:chgData name="Anbarasu Venkatachalam" userId="4d51aad5-d1d8-4799-9571-332f775ec2e8" providerId="ADAL" clId="{D832F8A7-ACD9-4B56-87B1-87A87DDF9455}" dt="2019-12-09T07:02:08.873" v="50" actId="1076"/>
          <ac:spMkLst>
            <pc:docMk/>
            <pc:sldMk cId="1183069182" sldId="299"/>
            <ac:spMk id="2" creationId="{00000000-0000-0000-0000-000000000000}"/>
          </ac:spMkLst>
        </pc:spChg>
        <pc:spChg chg="mod">
          <ac:chgData name="Anbarasu Venkatachalam" userId="4d51aad5-d1d8-4799-9571-332f775ec2e8" providerId="ADAL" clId="{D832F8A7-ACD9-4B56-87B1-87A87DDF9455}" dt="2019-12-09T07:02:15.405" v="54" actId="27636"/>
          <ac:spMkLst>
            <pc:docMk/>
            <pc:sldMk cId="1183069182" sldId="299"/>
            <ac:spMk id="3" creationId="{00000000-0000-0000-0000-000000000000}"/>
          </ac:spMkLst>
        </pc:spChg>
      </pc:sldChg>
      <pc:sldChg chg="modSp">
        <pc:chgData name="Anbarasu Venkatachalam" userId="4d51aad5-d1d8-4799-9571-332f775ec2e8" providerId="ADAL" clId="{D832F8A7-ACD9-4B56-87B1-87A87DDF9455}" dt="2019-12-09T07:23:22.748" v="60" actId="14100"/>
        <pc:sldMkLst>
          <pc:docMk/>
          <pc:sldMk cId="3068984909" sldId="300"/>
        </pc:sldMkLst>
        <pc:spChg chg="mod">
          <ac:chgData name="Anbarasu Venkatachalam" userId="4d51aad5-d1d8-4799-9571-332f775ec2e8" providerId="ADAL" clId="{D832F8A7-ACD9-4B56-87B1-87A87DDF9455}" dt="2019-12-09T07:23:17.545" v="57" actId="1076"/>
          <ac:spMkLst>
            <pc:docMk/>
            <pc:sldMk cId="3068984909" sldId="300"/>
            <ac:spMk id="2" creationId="{00000000-0000-0000-0000-000000000000}"/>
          </ac:spMkLst>
        </pc:spChg>
        <pc:spChg chg="mod">
          <ac:chgData name="Anbarasu Venkatachalam" userId="4d51aad5-d1d8-4799-9571-332f775ec2e8" providerId="ADAL" clId="{D832F8A7-ACD9-4B56-87B1-87A87DDF9455}" dt="2019-12-09T07:23:22.748" v="60" actId="14100"/>
          <ac:spMkLst>
            <pc:docMk/>
            <pc:sldMk cId="3068984909" sldId="300"/>
            <ac:spMk id="3" creationId="{00000000-0000-0000-0000-000000000000}"/>
          </ac:spMkLst>
        </pc:spChg>
      </pc:sldChg>
      <pc:sldChg chg="modSp">
        <pc:chgData name="Anbarasu Venkatachalam" userId="4d51aad5-d1d8-4799-9571-332f775ec2e8" providerId="ADAL" clId="{D832F8A7-ACD9-4B56-87B1-87A87DDF9455}" dt="2019-12-09T07:26:13.441" v="65" actId="27636"/>
        <pc:sldMkLst>
          <pc:docMk/>
          <pc:sldMk cId="1568399805" sldId="301"/>
        </pc:sldMkLst>
        <pc:spChg chg="mod">
          <ac:chgData name="Anbarasu Venkatachalam" userId="4d51aad5-d1d8-4799-9571-332f775ec2e8" providerId="ADAL" clId="{D832F8A7-ACD9-4B56-87B1-87A87DDF9455}" dt="2019-12-09T07:26:06.671" v="61" actId="1076"/>
          <ac:spMkLst>
            <pc:docMk/>
            <pc:sldMk cId="1568399805" sldId="301"/>
            <ac:spMk id="2" creationId="{00000000-0000-0000-0000-000000000000}"/>
          </ac:spMkLst>
        </pc:spChg>
        <pc:spChg chg="mod">
          <ac:chgData name="Anbarasu Venkatachalam" userId="4d51aad5-d1d8-4799-9571-332f775ec2e8" providerId="ADAL" clId="{D832F8A7-ACD9-4B56-87B1-87A87DDF9455}" dt="2019-12-09T07:26:13.441" v="65" actId="27636"/>
          <ac:spMkLst>
            <pc:docMk/>
            <pc:sldMk cId="1568399805" sldId="301"/>
            <ac:spMk id="3" creationId="{00000000-0000-0000-0000-000000000000}"/>
          </ac:spMkLst>
        </pc:spChg>
      </pc:sldChg>
      <pc:sldChg chg="addSp delSp modSp">
        <pc:chgData name="Anbarasu Venkatachalam" userId="4d51aad5-d1d8-4799-9571-332f775ec2e8" providerId="ADAL" clId="{D832F8A7-ACD9-4B56-87B1-87A87DDF9455}" dt="2019-12-06T11:27:17.782" v="25" actId="27636"/>
        <pc:sldMkLst>
          <pc:docMk/>
          <pc:sldMk cId="2551763997" sldId="304"/>
        </pc:sldMkLst>
        <pc:spChg chg="del">
          <ac:chgData name="Anbarasu Venkatachalam" userId="4d51aad5-d1d8-4799-9571-332f775ec2e8" providerId="ADAL" clId="{D832F8A7-ACD9-4B56-87B1-87A87DDF9455}" dt="2019-12-06T11:27:04.932" v="17" actId="478"/>
          <ac:spMkLst>
            <pc:docMk/>
            <pc:sldMk cId="2551763997" sldId="304"/>
            <ac:spMk id="2" creationId="{00000000-0000-0000-0000-000000000000}"/>
          </ac:spMkLst>
        </pc:spChg>
        <pc:spChg chg="mod">
          <ac:chgData name="Anbarasu Venkatachalam" userId="4d51aad5-d1d8-4799-9571-332f775ec2e8" providerId="ADAL" clId="{D832F8A7-ACD9-4B56-87B1-87A87DDF9455}" dt="2019-12-06T11:27:17.782" v="25" actId="27636"/>
          <ac:spMkLst>
            <pc:docMk/>
            <pc:sldMk cId="2551763997" sldId="304"/>
            <ac:spMk id="3" creationId="{00000000-0000-0000-0000-000000000000}"/>
          </ac:spMkLst>
        </pc:spChg>
        <pc:spChg chg="add mod">
          <ac:chgData name="Anbarasu Venkatachalam" userId="4d51aad5-d1d8-4799-9571-332f775ec2e8" providerId="ADAL" clId="{D832F8A7-ACD9-4B56-87B1-87A87DDF9455}" dt="2019-12-06T11:27:05.003" v="18" actId="27636"/>
          <ac:spMkLst>
            <pc:docMk/>
            <pc:sldMk cId="2551763997" sldId="304"/>
            <ac:spMk id="6" creationId="{C2C91DD7-3FA4-48A4-9DCF-EA12B6F1AA33}"/>
          </ac:spMkLst>
        </pc:spChg>
      </pc:sldChg>
    </pc:docChg>
  </pc:docChgLst>
  <pc:docChgLst>
    <pc:chgData name="Anbarasu Venkatachalam" userId="4d51aad5-d1d8-4799-9571-332f775ec2e8" providerId="ADAL" clId="{FB056628-6AF2-47CE-B71A-6C6EA2F8AE62}"/>
    <pc:docChg chg="custSel modSld">
      <pc:chgData name="Anbarasu Venkatachalam" userId="4d51aad5-d1d8-4799-9571-332f775ec2e8" providerId="ADAL" clId="{FB056628-6AF2-47CE-B71A-6C6EA2F8AE62}" dt="2020-05-14T07:57:37.596" v="0" actId="478"/>
      <pc:docMkLst>
        <pc:docMk/>
      </pc:docMkLst>
      <pc:sldChg chg="delSp mod">
        <pc:chgData name="Anbarasu Venkatachalam" userId="4d51aad5-d1d8-4799-9571-332f775ec2e8" providerId="ADAL" clId="{FB056628-6AF2-47CE-B71A-6C6EA2F8AE62}" dt="2020-05-14T07:57:37.596" v="0" actId="478"/>
        <pc:sldMkLst>
          <pc:docMk/>
          <pc:sldMk cId="89680773" sldId="266"/>
        </pc:sldMkLst>
        <pc:spChg chg="del">
          <ac:chgData name="Anbarasu Venkatachalam" userId="4d51aad5-d1d8-4799-9571-332f775ec2e8" providerId="ADAL" clId="{FB056628-6AF2-47CE-B71A-6C6EA2F8AE62}" dt="2020-05-14T07:57:37.596" v="0" actId="478"/>
          <ac:spMkLst>
            <pc:docMk/>
            <pc:sldMk cId="89680773" sldId="266"/>
            <ac:spMk id="6" creationId="{090A9934-AB67-4675-A3B5-908A76B136FE}"/>
          </ac:spMkLst>
        </pc:spChg>
      </pc:sldChg>
    </pc:docChg>
  </pc:docChgLst>
  <pc:docChgLst>
    <pc:chgData name="Anbarasu Venkatachalam" userId="4d51aad5-d1d8-4799-9571-332f775ec2e8" providerId="ADAL" clId="{6DDE0C26-DF06-4552-8FA1-7190E1E8355B}"/>
    <pc:docChg chg="custSel addSld delSld modSld">
      <pc:chgData name="Anbarasu Venkatachalam" userId="4d51aad5-d1d8-4799-9571-332f775ec2e8" providerId="ADAL" clId="{6DDE0C26-DF06-4552-8FA1-7190E1E8355B}" dt="2019-09-17T10:43:23.337" v="69" actId="2696"/>
      <pc:docMkLst>
        <pc:docMk/>
      </pc:docMkLst>
      <pc:sldChg chg="modSp">
        <pc:chgData name="Anbarasu Venkatachalam" userId="4d51aad5-d1d8-4799-9571-332f775ec2e8" providerId="ADAL" clId="{6DDE0C26-DF06-4552-8FA1-7190E1E8355B}" dt="2019-09-16T04:38:39.411" v="24" actId="20577"/>
        <pc:sldMkLst>
          <pc:docMk/>
          <pc:sldMk cId="2728156850" sldId="276"/>
        </pc:sldMkLst>
        <pc:spChg chg="mod">
          <ac:chgData name="Anbarasu Venkatachalam" userId="4d51aad5-d1d8-4799-9571-332f775ec2e8" providerId="ADAL" clId="{6DDE0C26-DF06-4552-8FA1-7190E1E8355B}" dt="2019-09-16T04:38:13.127" v="18"/>
          <ac:spMkLst>
            <pc:docMk/>
            <pc:sldMk cId="2728156850" sldId="276"/>
            <ac:spMk id="2" creationId="{00000000-0000-0000-0000-000000000000}"/>
          </ac:spMkLst>
        </pc:spChg>
        <pc:spChg chg="mod">
          <ac:chgData name="Anbarasu Venkatachalam" userId="4d51aad5-d1d8-4799-9571-332f775ec2e8" providerId="ADAL" clId="{6DDE0C26-DF06-4552-8FA1-7190E1E8355B}" dt="2019-09-16T04:38:39.411" v="24" actId="20577"/>
          <ac:spMkLst>
            <pc:docMk/>
            <pc:sldMk cId="2728156850" sldId="276"/>
            <ac:spMk id="3" creationId="{00000000-0000-0000-0000-000000000000}"/>
          </ac:spMkLst>
        </pc:spChg>
      </pc:sldChg>
      <pc:sldChg chg="modSp add">
        <pc:chgData name="Anbarasu Venkatachalam" userId="4d51aad5-d1d8-4799-9571-332f775ec2e8" providerId="ADAL" clId="{6DDE0C26-DF06-4552-8FA1-7190E1E8355B}" dt="2019-09-16T04:39:59.029" v="63" actId="115"/>
        <pc:sldMkLst>
          <pc:docMk/>
          <pc:sldMk cId="2551763997" sldId="304"/>
        </pc:sldMkLst>
        <pc:spChg chg="mod">
          <ac:chgData name="Anbarasu Venkatachalam" userId="4d51aad5-d1d8-4799-9571-332f775ec2e8" providerId="ADAL" clId="{6DDE0C26-DF06-4552-8FA1-7190E1E8355B}" dt="2019-09-16T04:39:59.029" v="63" actId="115"/>
          <ac:spMkLst>
            <pc:docMk/>
            <pc:sldMk cId="2551763997" sldId="304"/>
            <ac:spMk id="3" creationId="{00000000-0000-0000-0000-000000000000}"/>
          </ac:spMkLst>
        </pc:spChg>
      </pc:sldChg>
    </pc:docChg>
  </pc:docChgLst>
  <pc:docChgLst>
    <pc:chgData name="Maday Moya" userId="S::maday_moya@hcl.com::2351781b-e1f2-4105-9e20-2521891e4df0" providerId="AD" clId="Web-{A7B57D02-4890-469D-91B3-CBF54048617B}"/>
    <pc:docChg chg="addSld">
      <pc:chgData name="Maday Moya" userId="S::maday_moya@hcl.com::2351781b-e1f2-4105-9e20-2521891e4df0" providerId="AD" clId="Web-{A7B57D02-4890-469D-91B3-CBF54048617B}" dt="2021-05-07T22:09:57.675" v="0"/>
      <pc:docMkLst>
        <pc:docMk/>
      </pc:docMkLst>
      <pc:sldChg chg="new">
        <pc:chgData name="Maday Moya" userId="S::maday_moya@hcl.com::2351781b-e1f2-4105-9e20-2521891e4df0" providerId="AD" clId="Web-{A7B57D02-4890-469D-91B3-CBF54048617B}" dt="2021-05-07T22:09:57.675" v="0"/>
        <pc:sldMkLst>
          <pc:docMk/>
          <pc:sldMk cId="1716099673" sldId="305"/>
        </pc:sldMkLst>
      </pc:sldChg>
    </pc:docChg>
  </pc:docChgLst>
  <pc:docChgLst>
    <pc:chgData name="Thomas Aronson" userId="S::thomas.aronson@hcl.com::57ad80aa-d415-4194-a058-ebb550ea9756" providerId="AD" clId="Web-{7B3CA8EF-652B-4BC1-819C-F34F704C3EFD}"/>
    <pc:docChg chg="modSld">
      <pc:chgData name="Thomas Aronson" userId="S::thomas.aronson@hcl.com::57ad80aa-d415-4194-a058-ebb550ea9756" providerId="AD" clId="Web-{7B3CA8EF-652B-4BC1-819C-F34F704C3EFD}" dt="2021-04-08T19:08:24.703" v="1" actId="20577"/>
      <pc:docMkLst>
        <pc:docMk/>
      </pc:docMkLst>
      <pc:sldChg chg="modSp">
        <pc:chgData name="Thomas Aronson" userId="S::thomas.aronson@hcl.com::57ad80aa-d415-4194-a058-ebb550ea9756" providerId="AD" clId="Web-{7B3CA8EF-652B-4BC1-819C-F34F704C3EFD}" dt="2021-04-08T19:08:24.703" v="1" actId="20577"/>
        <pc:sldMkLst>
          <pc:docMk/>
          <pc:sldMk cId="3101054214" sldId="285"/>
        </pc:sldMkLst>
        <pc:spChg chg="mod">
          <ac:chgData name="Thomas Aronson" userId="S::thomas.aronson@hcl.com::57ad80aa-d415-4194-a058-ebb550ea9756" providerId="AD" clId="Web-{7B3CA8EF-652B-4BC1-819C-F34F704C3EFD}" dt="2021-04-08T19:08:24.703" v="1" actId="20577"/>
          <ac:spMkLst>
            <pc:docMk/>
            <pc:sldMk cId="3101054214" sldId="285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EAB871-2C89-4AA4-BE41-7979DF06CB81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BC9321-FBBF-43F3-8E6E-56935246C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0809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https://www.javatpoint.com/java-8-features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Lambda expression is used to provide the implementation of an interface which has functional interface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BC9321-FBBF-43F3-8E6E-56935246CE1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2694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1) https://www.javatpoint.com/java-8-functional-interfaces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BC9321-FBBF-43F3-8E6E-56935246CE1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1246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4EA8E-A1B6-4D15-980A-C70C50B4F787}" type="datetime1">
              <a:rPr lang="en-US" smtClean="0"/>
              <a:t>5/7/2021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SL CORE APPS-FT-JAVA 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8D636-9CDB-42EA-AD12-D4384F8E1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791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657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10185"/>
            <a:ext cx="10515600" cy="486677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6BB4C-800F-402C-ACE9-9C7A04978EFE}" type="datetime1">
              <a:rPr lang="en-US" smtClean="0"/>
              <a:t>5/7/2021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SL CORE APPS-FT-JAVA 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8D636-9CDB-42EA-AD12-D4384F8E1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859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761CEC-4A06-4A6A-A397-6AD7D81A33CC}" type="datetime1">
              <a:rPr lang="en-US" smtClean="0"/>
              <a:t>5/7/2021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SL CORE APPS-FT-JAVA 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48D636-9CDB-42EA-AD12-D4384F8E1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977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Java Standard Edition 8</a:t>
            </a:r>
            <a:br>
              <a:rPr lang="en-US" dirty="0"/>
            </a:br>
            <a:r>
              <a:rPr lang="en-US" dirty="0"/>
              <a:t>JSE - 8 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							By : Jason Daniel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 CORE APPS-FT-JAVA 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2657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Lambda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 // Takes no parameters and returns a string "OK"</a:t>
            </a:r>
          </a:p>
          <a:p>
            <a:pPr marL="0" indent="0">
              <a:buNone/>
            </a:pPr>
            <a:r>
              <a:rPr lang="en-US" dirty="0"/>
              <a:t>	( ) -&gt; "OK"</a:t>
            </a:r>
          </a:p>
          <a:p>
            <a:pPr marL="0" indent="0">
              <a:buNone/>
            </a:pPr>
            <a:r>
              <a:rPr lang="en-US" dirty="0"/>
              <a:t>  // Takes a String parameter and prints it on the standard output</a:t>
            </a:r>
          </a:p>
          <a:p>
            <a:pPr marL="0" indent="0">
              <a:buNone/>
            </a:pPr>
            <a:r>
              <a:rPr lang="en-US" dirty="0"/>
              <a:t>       (String </a:t>
            </a:r>
            <a:r>
              <a:rPr lang="en-US" dirty="0" err="1"/>
              <a:t>msg</a:t>
            </a:r>
            <a:r>
              <a:rPr lang="en-US" dirty="0"/>
              <a:t>) -&gt; { </a:t>
            </a:r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msg</a:t>
            </a:r>
            <a:r>
              <a:rPr lang="en-US" dirty="0"/>
              <a:t>); }</a:t>
            </a:r>
          </a:p>
          <a:p>
            <a:pPr marL="0" indent="0">
              <a:buNone/>
            </a:pPr>
            <a:r>
              <a:rPr lang="en-US" dirty="0"/>
              <a:t>  // Takes a parameter and prints it on the standard output</a:t>
            </a:r>
          </a:p>
          <a:p>
            <a:pPr marL="0" indent="0">
              <a:buNone/>
            </a:pPr>
            <a:r>
              <a:rPr lang="en-US" dirty="0"/>
              <a:t>       </a:t>
            </a:r>
            <a:r>
              <a:rPr lang="en-US" dirty="0" err="1"/>
              <a:t>msg</a:t>
            </a:r>
            <a:r>
              <a:rPr lang="en-US" dirty="0"/>
              <a:t> -&gt; </a:t>
            </a:r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msg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// Takes a String parameter and returns its length</a:t>
            </a:r>
          </a:p>
          <a:p>
            <a:pPr marL="0" indent="0">
              <a:buNone/>
            </a:pPr>
            <a:r>
              <a:rPr lang="en-US" dirty="0"/>
              <a:t>       (String </a:t>
            </a:r>
            <a:r>
              <a:rPr lang="en-US" dirty="0" err="1"/>
              <a:t>str</a:t>
            </a:r>
            <a:r>
              <a:rPr lang="en-US" dirty="0"/>
              <a:t>) -&gt; </a:t>
            </a:r>
            <a:r>
              <a:rPr lang="en-US" dirty="0" err="1"/>
              <a:t>str.length</a:t>
            </a:r>
            <a:r>
              <a:rPr lang="en-US" dirty="0"/>
              <a:t>()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 CORE APPS-FT-JAVA 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7406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Demo1 :  Without Lambda Expression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10184"/>
            <a:ext cx="10515600" cy="5164357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Step 1 : </a:t>
            </a:r>
          </a:p>
          <a:p>
            <a:pPr marL="457200" lvl="1" indent="0">
              <a:buNone/>
            </a:pPr>
            <a:r>
              <a:rPr lang="en-US" b="1" dirty="0"/>
              <a:t>public interface MyInterface {</a:t>
            </a:r>
          </a:p>
          <a:p>
            <a:pPr marL="457200" lvl="1" indent="0">
              <a:buNone/>
            </a:pPr>
            <a:r>
              <a:rPr lang="en-US" b="1" dirty="0"/>
              <a:t>	public void sayMessage();</a:t>
            </a:r>
          </a:p>
          <a:p>
            <a:pPr marL="457200" lvl="1" indent="0">
              <a:buNone/>
            </a:pPr>
            <a:r>
              <a:rPr lang="en-US" dirty="0"/>
              <a:t>}</a:t>
            </a:r>
          </a:p>
          <a:p>
            <a:r>
              <a:rPr lang="en-US" dirty="0"/>
              <a:t>Step 2 :</a:t>
            </a:r>
          </a:p>
          <a:p>
            <a:pPr marL="0" indent="0">
              <a:buNone/>
            </a:pPr>
            <a:r>
              <a:rPr lang="en-US" dirty="0"/>
              <a:t>	public class </a:t>
            </a:r>
            <a:r>
              <a:rPr lang="en-US" dirty="0" err="1"/>
              <a:t>WithoutLambdaExpression</a:t>
            </a:r>
            <a:r>
              <a:rPr lang="en-US" dirty="0"/>
              <a:t> {</a:t>
            </a:r>
          </a:p>
          <a:p>
            <a:pPr marL="0" indent="0">
              <a:buNone/>
            </a:pPr>
            <a:r>
              <a:rPr lang="en-US" dirty="0"/>
              <a:t>	// An inner class declared without a class name is known as an </a:t>
            </a:r>
            <a:r>
              <a:rPr lang="en-US" b="1" dirty="0"/>
              <a:t>anonymous inner class</a:t>
            </a:r>
          </a:p>
          <a:p>
            <a:pPr marL="0" indent="0">
              <a:buNone/>
            </a:pPr>
            <a:r>
              <a:rPr lang="en-US" dirty="0"/>
              <a:t>	public static void 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</a:p>
          <a:p>
            <a:pPr marL="0" indent="0">
              <a:buNone/>
            </a:pPr>
            <a:r>
              <a:rPr lang="en-US" dirty="0"/>
              <a:t>		MyInterface </a:t>
            </a:r>
            <a:r>
              <a:rPr lang="en-US" dirty="0" err="1"/>
              <a:t>myInterface</a:t>
            </a:r>
            <a:r>
              <a:rPr lang="en-US" dirty="0"/>
              <a:t> = </a:t>
            </a:r>
            <a:r>
              <a:rPr lang="en-US" b="1" dirty="0">
                <a:solidFill>
                  <a:schemeClr val="accent2"/>
                </a:solidFill>
              </a:rPr>
              <a:t>new</a:t>
            </a:r>
            <a:r>
              <a:rPr lang="en-US" dirty="0"/>
              <a:t> </a:t>
            </a:r>
            <a:r>
              <a:rPr lang="en-US" dirty="0">
                <a:solidFill>
                  <a:schemeClr val="accent2"/>
                </a:solidFill>
              </a:rPr>
              <a:t>MyInterface</a:t>
            </a:r>
            <a:r>
              <a:rPr lang="en-US" dirty="0"/>
              <a:t>() { //</a:t>
            </a:r>
          </a:p>
          <a:p>
            <a:pPr marL="0" indent="0">
              <a:buNone/>
            </a:pPr>
            <a:r>
              <a:rPr lang="en-US" dirty="0"/>
              <a:t>			@Override</a:t>
            </a:r>
          </a:p>
          <a:p>
            <a:pPr marL="0" indent="0">
              <a:buNone/>
            </a:pPr>
            <a:r>
              <a:rPr lang="en-US" dirty="0"/>
              <a:t>			public void sayMessage() {</a:t>
            </a:r>
          </a:p>
          <a:p>
            <a:pPr marL="0" indent="0">
              <a:buNone/>
            </a:pPr>
            <a:r>
              <a:rPr lang="en-US" dirty="0"/>
              <a:t>				System.out.println("Welcome to My interface");</a:t>
            </a:r>
          </a:p>
          <a:p>
            <a:pPr marL="0" indent="0">
              <a:buNone/>
            </a:pPr>
            <a:r>
              <a:rPr lang="en-US" dirty="0"/>
              <a:t>			}</a:t>
            </a:r>
          </a:p>
          <a:p>
            <a:pPr marL="0" indent="0">
              <a:buNone/>
            </a:pPr>
            <a:r>
              <a:rPr lang="en-US" dirty="0"/>
              <a:t>		}</a:t>
            </a:r>
            <a:r>
              <a:rPr lang="en-US" dirty="0">
                <a:solidFill>
                  <a:schemeClr val="accent2"/>
                </a:solidFill>
              </a:rPr>
              <a:t>;</a:t>
            </a:r>
          </a:p>
          <a:p>
            <a:pPr marL="0" indent="0">
              <a:buNone/>
            </a:pPr>
            <a:r>
              <a:rPr lang="en-US" dirty="0"/>
              <a:t>		myInterface.sayMessage( );</a:t>
            </a:r>
          </a:p>
          <a:p>
            <a:pPr marL="0" indent="0">
              <a:buNone/>
            </a:pPr>
            <a:r>
              <a:rPr lang="en-US" dirty="0"/>
              <a:t>	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6963" y="5235677"/>
            <a:ext cx="3548063" cy="87599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436078" y="6108440"/>
            <a:ext cx="3362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Totally 3 .class files are created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 CORE APPS-FT-JAVA 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2237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Demo2 : With Lambda Expression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2452" y="1128749"/>
            <a:ext cx="11356258" cy="6246412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Step 1 : 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  @</a:t>
            </a:r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FunctionalInterface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//It is optional </a:t>
            </a:r>
          </a:p>
          <a:p>
            <a:pPr marL="457200" lvl="1" indent="0">
              <a:buNone/>
            </a:pP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public interface MyInterface {</a:t>
            </a:r>
          </a:p>
          <a:p>
            <a:pPr marL="457200" lvl="1" indent="0">
              <a:buNone/>
            </a:pP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	public void sayMessage();</a:t>
            </a:r>
          </a:p>
          <a:p>
            <a:pPr marL="457200" lvl="1" indent="0">
              <a:buNone/>
            </a:pP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Step 2 :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WithLambdaExpression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   public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sz="2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MyInterface </a:t>
            </a:r>
            <a:r>
              <a:rPr lang="en-US" sz="2400" dirty="0" err="1">
                <a:solidFill>
                  <a:srgbClr val="6A3E3E"/>
                </a:solidFill>
                <a:latin typeface="Consolas" panose="020B0609020204030204" pitchFamily="49" charset="0"/>
              </a:rPr>
              <a:t>myInterface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() -&gt; { System.</a:t>
            </a:r>
            <a:r>
              <a:rPr lang="en-US" sz="24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2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en-US" sz="2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"Welcome Lambda"</a:t>
            </a:r>
            <a:r>
              <a:rPr lang="en-US" sz="2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 };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6A3E3E"/>
                </a:solidFill>
                <a:latin typeface="Consolas" panose="020B0609020204030204" pitchFamily="49" charset="0"/>
              </a:rPr>
              <a:t>    myInterface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.sayMessage();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829368" y="2995576"/>
            <a:ext cx="3362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Totally 2 .class files are created</a:t>
            </a:r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5889" y="1568000"/>
            <a:ext cx="2902821" cy="988325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 CORE APPS-FT-JAVA 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4099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 CORE APPS-FT-JAVA 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931" y="0"/>
            <a:ext cx="11634785" cy="6518787"/>
          </a:xfrm>
        </p:spPr>
        <p:txBody>
          <a:bodyPr>
            <a:normAutofit fontScale="92500"/>
          </a:bodyPr>
          <a:lstStyle/>
          <a:p>
            <a:r>
              <a:rPr lang="en-US" dirty="0"/>
              <a:t>Step 1 : 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en-US" dirty="0" err="1">
                <a:solidFill>
                  <a:srgbClr val="646464"/>
                </a:solidFill>
                <a:latin typeface="Consolas" panose="020B0609020204030204" pitchFamily="49" charset="0"/>
              </a:rPr>
              <a:t>FunctionalInterface</a:t>
            </a:r>
            <a:endParaRPr lang="en-US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interface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MyInterface {</a:t>
            </a:r>
          </a:p>
          <a:p>
            <a:pPr marL="457200" lvl="1" indent="0">
              <a:buNone/>
            </a:pP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addTwoNumbers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num1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, </a:t>
            </a: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num2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Step 2 :</a:t>
            </a:r>
          </a:p>
          <a:p>
            <a:pPr marL="457200" lvl="1" indent="0">
              <a:buNone/>
            </a:pP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WithLambdaExpression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457200" lvl="1" indent="0">
              <a:buNone/>
            </a:pP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	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	MyInterface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myInterface1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(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var1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var2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-&gt; (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var1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var2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457200" lvl="1" indent="0">
              <a:buNone/>
            </a:pP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		</a:t>
            </a: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result1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myInterface1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.addTwoNumbers(10, 20);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	System.</a:t>
            </a:r>
            <a:r>
              <a:rPr lang="en-US" b="1" i="1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en-US" b="1" i="1" dirty="0">
                <a:solidFill>
                  <a:srgbClr val="6A3E3E"/>
                </a:solidFill>
                <a:latin typeface="Consolas" panose="020B0609020204030204" pitchFamily="49" charset="0"/>
              </a:rPr>
              <a:t>result1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457200" lvl="1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MyInterface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myInterface2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(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var1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var2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-&gt; {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var1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var2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); };</a:t>
            </a:r>
          </a:p>
          <a:p>
            <a:pPr marL="457200" lvl="1" indent="0">
              <a:buNone/>
            </a:pP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		</a:t>
            </a: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result2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myInterface2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.addTwoNumbers(30, 40);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	System.</a:t>
            </a:r>
            <a:r>
              <a:rPr lang="en-US" b="1" i="1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en-US" b="1" i="1" dirty="0">
                <a:solidFill>
                  <a:srgbClr val="6A3E3E"/>
                </a:solidFill>
                <a:latin typeface="Consolas" panose="020B0609020204030204" pitchFamily="49" charset="0"/>
              </a:rPr>
              <a:t>result2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96807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forEach</a:t>
            </a:r>
            <a:r>
              <a:rPr lang="en-US" dirty="0"/>
              <a:t> 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java.util.ArrayList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java.util.List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ForEachDemoLambda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   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List&lt;String&gt;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list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ArrayList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&lt;String&gt;();</a:t>
            </a:r>
          </a:p>
          <a:p>
            <a:pPr marL="457200" lvl="1" indent="0">
              <a:buNone/>
            </a:pP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list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"One"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457200" lvl="1" indent="0">
              <a:buNone/>
            </a:pP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list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"two"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457200" lvl="1" indent="0">
              <a:buNone/>
            </a:pP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list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"Three"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457200" lvl="1" indent="0">
              <a:buNone/>
            </a:pP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list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"Four"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/*  for (String </a:t>
            </a:r>
            <a:r>
              <a:rPr lang="en-US" dirty="0" err="1">
                <a:solidFill>
                  <a:srgbClr val="3F7F5F"/>
                </a:solidFill>
                <a:latin typeface="Consolas" panose="020B0609020204030204" pitchFamily="49" charset="0"/>
              </a:rPr>
              <a:t>abc</a:t>
            </a:r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 : list) {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    System.out.println(</a:t>
            </a:r>
            <a:r>
              <a:rPr lang="en-US" dirty="0" err="1">
                <a:solidFill>
                  <a:srgbClr val="3F7F5F"/>
                </a:solidFill>
                <a:latin typeface="Consolas" panose="020B0609020204030204" pitchFamily="49" charset="0"/>
              </a:rPr>
              <a:t>abc</a:t>
            </a:r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);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}*/</a:t>
            </a:r>
          </a:p>
          <a:p>
            <a:pPr marL="457200" lvl="1" indent="0">
              <a:buNone/>
            </a:pP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list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.forEach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((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-&gt;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var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));	</a:t>
            </a:r>
            <a:r>
              <a:rPr lang="en-US" dirty="0"/>
              <a:t>//</a:t>
            </a:r>
            <a:r>
              <a:rPr lang="en-US" dirty="0" err="1"/>
              <a:t>list.forEach</a:t>
            </a:r>
            <a:r>
              <a:rPr lang="en-US" dirty="0"/>
              <a:t>(Consumer)</a:t>
            </a:r>
            <a:endParaRPr lang="en-US" b="1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 CORE APPS-FT-JAVA 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8957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Why Do We Need Lambda Expressions?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Parallel programming</a:t>
            </a:r>
          </a:p>
          <a:p>
            <a:r>
              <a:rPr lang="en-US" dirty="0"/>
              <a:t>Opportunity to run software programs faster</a:t>
            </a:r>
          </a:p>
          <a:p>
            <a:r>
              <a:rPr lang="en-US" dirty="0"/>
              <a:t>Anonymous classes use a bulky syntax.</a:t>
            </a:r>
          </a:p>
          <a:p>
            <a:r>
              <a:rPr lang="en-US" dirty="0"/>
              <a:t>Lambda expressions use a very concise syntax to achieve the same result. Lambda expressions are not a complete replacement for anonymous classes.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 CORE APPS-FT-JAVA 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2079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97008395"/>
              </p:ext>
            </p:extLst>
          </p:nvPr>
        </p:nvGraphicFramePr>
        <p:xfrm>
          <a:off x="720212" y="191728"/>
          <a:ext cx="10515600" cy="6309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1807921422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619941101"/>
                    </a:ext>
                  </a:extLst>
                </a:gridCol>
              </a:tblGrid>
              <a:tr h="359580">
                <a:tc>
                  <a:txBody>
                    <a:bodyPr/>
                    <a:lstStyle/>
                    <a:p>
                      <a:r>
                        <a:rPr lang="en-US" sz="1800" b="1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Lambda Expression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Equivalent Method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1405320"/>
                  </a:ext>
                </a:extLst>
              </a:tr>
              <a:tr h="886636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x,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y) -&gt; {</a:t>
                      </a:r>
                    </a:p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return x + y;</a:t>
                      </a:r>
                    </a:p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fr-FR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sum</a:t>
                      </a:r>
                      <a:r>
                        <a:rPr lang="fr-FR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fr-FR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fr-FR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x, </a:t>
                      </a:r>
                      <a:r>
                        <a:rPr lang="fr-FR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fr-FR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y) {</a:t>
                      </a:r>
                    </a:p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return x + y;</a:t>
                      </a:r>
                    </a:p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7465127"/>
                  </a:ext>
                </a:extLst>
              </a:tr>
              <a:tr h="886636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(Object x) -&gt; {</a:t>
                      </a:r>
                    </a:p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return x;</a:t>
                      </a:r>
                    </a:p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}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Object identity(Object x) {</a:t>
                      </a:r>
                    </a:p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 x;</a:t>
                      </a:r>
                    </a:p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3476710"/>
                  </a:ext>
                </a:extLst>
              </a:tr>
              <a:tr h="2216589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x,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y) -&gt; {</a:t>
                      </a:r>
                    </a:p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if ( x &gt; y) {</a:t>
                      </a:r>
                    </a:p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return x;</a:t>
                      </a:r>
                    </a:p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}</a:t>
                      </a:r>
                    </a:p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else {</a:t>
                      </a:r>
                    </a:p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return y;</a:t>
                      </a:r>
                    </a:p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}</a:t>
                      </a:r>
                    </a:p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getMax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x,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y) {</a:t>
                      </a:r>
                    </a:p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if ( x &gt; y) {</a:t>
                      </a:r>
                    </a:p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return x;</a:t>
                      </a:r>
                    </a:p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}</a:t>
                      </a:r>
                    </a:p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else {</a:t>
                      </a:r>
                    </a:p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return y;</a:t>
                      </a:r>
                    </a:p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}</a:t>
                      </a:r>
                    </a:p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5533437"/>
                  </a:ext>
                </a:extLst>
              </a:tr>
              <a:tr h="886636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(String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msg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 -&gt; {</a:t>
                      </a:r>
                    </a:p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System.out.println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msg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void print(String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msg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 {</a:t>
                      </a:r>
                    </a:p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System.out.println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msg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5579489"/>
                  </a:ext>
                </a:extLst>
              </a:tr>
              <a:tr h="886636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( ) -&gt; {</a:t>
                      </a:r>
                    </a:p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System.out.println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LocalDate.now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());</a:t>
                      </a:r>
                    </a:p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printCurrentDate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 {</a:t>
                      </a:r>
                    </a:p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 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System.out.println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LocalDate.now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());</a:t>
                      </a:r>
                    </a:p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2105164"/>
                  </a:ext>
                </a:extLst>
              </a:tr>
            </a:tbl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 CORE APPS-FT-JAVA 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3972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Omitting Parameter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You can omit the declared type of the parameters. The compiler will infer the types of parameters from the context in which the lambda expression is used.</a:t>
            </a:r>
          </a:p>
          <a:p>
            <a:pPr marL="0" indent="0">
              <a:buNone/>
            </a:pPr>
            <a:r>
              <a:rPr lang="en-US" dirty="0"/>
              <a:t>	// Types of parameters are declared</a:t>
            </a:r>
          </a:p>
          <a:p>
            <a:pPr marL="0" indent="0">
              <a:buNone/>
            </a:pPr>
            <a:r>
              <a:rPr lang="en-US" dirty="0"/>
              <a:t>		(</a:t>
            </a:r>
            <a:r>
              <a:rPr lang="en-US" dirty="0" err="1"/>
              <a:t>int</a:t>
            </a:r>
            <a:r>
              <a:rPr lang="en-US" dirty="0"/>
              <a:t> x, </a:t>
            </a:r>
            <a:r>
              <a:rPr lang="en-US" dirty="0" err="1"/>
              <a:t>int</a:t>
            </a:r>
            <a:r>
              <a:rPr lang="en-US" dirty="0"/>
              <a:t> y) -&gt; { return x + y; }</a:t>
            </a:r>
          </a:p>
          <a:p>
            <a:pPr marL="0" indent="0">
              <a:buNone/>
            </a:pPr>
            <a:r>
              <a:rPr lang="en-US" dirty="0"/>
              <a:t>	// Types of parameters are omitted</a:t>
            </a:r>
          </a:p>
          <a:p>
            <a:pPr marL="0" indent="0">
              <a:buNone/>
            </a:pPr>
            <a:r>
              <a:rPr lang="es-ES" dirty="0"/>
              <a:t>		(x, y) -&gt; { </a:t>
            </a:r>
            <a:r>
              <a:rPr lang="es-ES" dirty="0" err="1"/>
              <a:t>return</a:t>
            </a:r>
            <a:r>
              <a:rPr lang="es-ES" dirty="0"/>
              <a:t> x + y; }</a:t>
            </a:r>
          </a:p>
          <a:p>
            <a:pPr marL="0" indent="0">
              <a:buNone/>
            </a:pPr>
            <a:r>
              <a:rPr lang="es-ES" b="1" dirty="0"/>
              <a:t>Note </a:t>
            </a:r>
            <a:r>
              <a:rPr lang="es-ES" dirty="0"/>
              <a:t>: </a:t>
            </a:r>
            <a:r>
              <a:rPr lang="en-US" dirty="0"/>
              <a:t>If you omit the types of parameters, you must omit it for all parameters or for none</a:t>
            </a:r>
          </a:p>
          <a:p>
            <a:pPr marL="0" indent="0">
              <a:buNone/>
            </a:pPr>
            <a:r>
              <a:rPr lang="en-US" dirty="0"/>
              <a:t>	// A compile-time error</a:t>
            </a:r>
          </a:p>
          <a:p>
            <a:pPr marL="0" indent="0">
              <a:buNone/>
            </a:pPr>
            <a:r>
              <a:rPr lang="es-ES" dirty="0"/>
              <a:t>	(</a:t>
            </a:r>
            <a:r>
              <a:rPr lang="es-ES" dirty="0" err="1"/>
              <a:t>int</a:t>
            </a:r>
            <a:r>
              <a:rPr lang="es-ES" dirty="0"/>
              <a:t> x, y) -&gt; { </a:t>
            </a:r>
            <a:r>
              <a:rPr lang="es-ES" dirty="0" err="1"/>
              <a:t>return</a:t>
            </a:r>
            <a:r>
              <a:rPr lang="es-ES" dirty="0"/>
              <a:t> x + y; }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 CORE APPS-FT-JAVA 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5149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Default Methods in Java 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interfaces</a:t>
            </a:r>
            <a:r>
              <a:rPr lang="en-US" dirty="0"/>
              <a:t> </a:t>
            </a:r>
            <a:r>
              <a:rPr lang="en-US" i="1" dirty="0"/>
              <a:t>can</a:t>
            </a:r>
            <a:r>
              <a:rPr lang="en-US" dirty="0"/>
              <a:t> have implemented code in Java 8</a:t>
            </a:r>
          </a:p>
          <a:p>
            <a:r>
              <a:rPr lang="en-US" dirty="0"/>
              <a:t>These can be written in 2 ways – </a:t>
            </a:r>
            <a:r>
              <a:rPr lang="en-US" b="1" dirty="0"/>
              <a:t>static methods </a:t>
            </a:r>
            <a:r>
              <a:rPr lang="en-US" dirty="0"/>
              <a:t>&amp; </a:t>
            </a:r>
            <a:r>
              <a:rPr lang="en-US" b="1" dirty="0"/>
              <a:t>default methods</a:t>
            </a:r>
          </a:p>
          <a:p>
            <a:r>
              <a:rPr lang="en-US" dirty="0"/>
              <a:t>Default methods are methods implemented in an interface, are non-abstract, and marked by the modifier </a:t>
            </a:r>
            <a:r>
              <a:rPr lang="en-US" b="1" dirty="0"/>
              <a:t>default</a:t>
            </a:r>
            <a:r>
              <a:rPr lang="en-US" dirty="0"/>
              <a:t>. </a:t>
            </a:r>
          </a:p>
          <a:p>
            <a:r>
              <a:rPr lang="en-US" dirty="0"/>
              <a:t>These methods are available to all classes which implement this interface.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 CORE APPS-FT-JAVA 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5253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838200" y="1158251"/>
            <a:ext cx="8911094" cy="51706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F5FBF"/>
                </a:solidFill>
                <a:effectLst/>
                <a:latin typeface="Monaco"/>
              </a:rPr>
              <a:t>//MyInterface.java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Monaco"/>
              </a:rPr>
              <a:t>public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onaco"/>
              </a:rPr>
              <a:t>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Monaco"/>
              </a:rPr>
              <a:t>interface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onaco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MyInterface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{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onaco"/>
              </a:rPr>
              <a:t> 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Monaco"/>
              </a:rPr>
              <a:t>default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onaco"/>
              </a:rPr>
              <a:t>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Monaco"/>
              </a:rPr>
              <a:t>void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onaco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printHello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(){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onaco"/>
              </a:rPr>
              <a:t> 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System.out.println(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Monaco"/>
              </a:rPr>
              <a:t>"Hello Default"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);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onaco"/>
              </a:rPr>
              <a:t>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}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}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F5FBF"/>
                </a:solidFill>
                <a:effectLst/>
                <a:latin typeface="Monaco"/>
              </a:rPr>
              <a:t>//MyInterfaceImpl.java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Monaco"/>
              </a:rPr>
              <a:t>public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onaco"/>
              </a:rPr>
              <a:t>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Monaco"/>
              </a:rPr>
              <a:t>class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onaco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MyInterfaceImpl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Monaco"/>
              </a:rPr>
              <a:t>implements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onaco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MyInterface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{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onaco"/>
              </a:rPr>
              <a:t> 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Monaco"/>
              </a:rPr>
              <a:t>public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onaco"/>
              </a:rPr>
              <a:t>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Monaco"/>
              </a:rPr>
              <a:t>static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onaco"/>
              </a:rPr>
              <a:t>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Monaco"/>
              </a:rPr>
              <a:t>void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onaco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main(String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args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[ ]){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onaco"/>
              </a:rPr>
              <a:t>  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Monaco"/>
              </a:rPr>
              <a:t>new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onaco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MyInterfaceImpl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().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printHello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();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onaco"/>
              </a:rPr>
              <a:t>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}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}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 CORE APPS-FT-JAVA 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3696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716" y="324463"/>
            <a:ext cx="10515600" cy="545692"/>
          </a:xfrm>
        </p:spPr>
        <p:txBody>
          <a:bodyPr>
            <a:normAutofit fontScale="90000"/>
          </a:bodyPr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0716" y="1117701"/>
            <a:ext cx="10515600" cy="5076621"/>
          </a:xfrm>
        </p:spPr>
        <p:txBody>
          <a:bodyPr>
            <a:normAutofit/>
          </a:bodyPr>
          <a:lstStyle/>
          <a:p>
            <a:r>
              <a:rPr lang="en-US" dirty="0"/>
              <a:t>Lambda Expressions </a:t>
            </a:r>
          </a:p>
          <a:p>
            <a:r>
              <a:rPr lang="en-US" dirty="0"/>
              <a:t>Method References 	</a:t>
            </a:r>
          </a:p>
          <a:p>
            <a:r>
              <a:rPr lang="en-US" dirty="0"/>
              <a:t>Functional Interfaces </a:t>
            </a:r>
          </a:p>
          <a:p>
            <a:r>
              <a:rPr lang="en-US" dirty="0"/>
              <a:t>Stream </a:t>
            </a:r>
          </a:p>
          <a:p>
            <a:r>
              <a:rPr lang="en-US" dirty="0"/>
              <a:t>Default Methods </a:t>
            </a:r>
          </a:p>
          <a:p>
            <a:r>
              <a:rPr lang="en-US" dirty="0" err="1"/>
              <a:t>forEach</a:t>
            </a:r>
            <a:r>
              <a:rPr lang="en-US" dirty="0"/>
              <a:t> method</a:t>
            </a:r>
          </a:p>
          <a:p>
            <a:r>
              <a:rPr lang="en-US" dirty="0"/>
              <a:t>Collectors</a:t>
            </a:r>
          </a:p>
          <a:p>
            <a:r>
              <a:rPr lang="en-US" dirty="0"/>
              <a:t>Java 8 Date/Time API </a:t>
            </a:r>
          </a:p>
          <a:p>
            <a:r>
              <a:rPr lang="en-US" dirty="0"/>
              <a:t>Optional class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 CORE APPS-FT-JAVA 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3083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Functional Interfaces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functional interface is simply an interface that has exactly </a:t>
            </a:r>
            <a:r>
              <a:rPr lang="en-US" b="1" dirty="0"/>
              <a:t>one</a:t>
            </a:r>
            <a:r>
              <a:rPr lang="en-US" dirty="0"/>
              <a:t> abstract method.</a:t>
            </a:r>
          </a:p>
          <a:p>
            <a:r>
              <a:rPr lang="en-US" dirty="0"/>
              <a:t>Following types of methods in an interface </a:t>
            </a:r>
            <a:r>
              <a:rPr lang="en-US" b="1" dirty="0"/>
              <a:t>do not </a:t>
            </a:r>
            <a:r>
              <a:rPr lang="en-US" dirty="0"/>
              <a:t>count for defining a functional interface:</a:t>
            </a:r>
          </a:p>
          <a:p>
            <a:pPr lvl="1"/>
            <a:r>
              <a:rPr lang="en-US" dirty="0"/>
              <a:t>Default methods</a:t>
            </a:r>
          </a:p>
          <a:p>
            <a:pPr lvl="1"/>
            <a:r>
              <a:rPr lang="en-US" dirty="0"/>
              <a:t>Static methods</a:t>
            </a:r>
          </a:p>
          <a:p>
            <a:pPr lvl="1"/>
            <a:r>
              <a:rPr lang="en-US" dirty="0"/>
              <a:t>Public methods inherited from the Object class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 CORE APPS-FT-JAVA 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55819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Functional Interfaces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9823" y="779489"/>
            <a:ext cx="11083977" cy="5941986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endParaRPr lang="en-US" sz="3800" dirty="0"/>
          </a:p>
          <a:p>
            <a:pPr marL="0" indent="0">
              <a:buNone/>
            </a:pPr>
            <a:r>
              <a:rPr lang="en-US" sz="3800" dirty="0"/>
              <a:t>@</a:t>
            </a:r>
            <a:r>
              <a:rPr lang="en-US" sz="3800" dirty="0" err="1"/>
              <a:t>FunctionalInterface</a:t>
            </a:r>
            <a:endParaRPr lang="en-US" sz="3800" dirty="0"/>
          </a:p>
          <a:p>
            <a:pPr marL="0" indent="0">
              <a:buNone/>
            </a:pPr>
            <a:r>
              <a:rPr lang="en-US" sz="3800" dirty="0"/>
              <a:t>public interface </a:t>
            </a:r>
            <a:r>
              <a:rPr lang="en-US" sz="3800" dirty="0" err="1"/>
              <a:t>MultiInterface</a:t>
            </a:r>
            <a:r>
              <a:rPr lang="en-US" sz="3800" dirty="0"/>
              <a:t> {</a:t>
            </a:r>
          </a:p>
          <a:p>
            <a:pPr marL="0" indent="0">
              <a:buNone/>
            </a:pPr>
            <a:endParaRPr lang="en-US" sz="3800" dirty="0"/>
          </a:p>
          <a:p>
            <a:pPr marL="0" indent="0">
              <a:buNone/>
            </a:pPr>
            <a:r>
              <a:rPr lang="en-US" sz="3800" dirty="0"/>
              <a:t>	public String </a:t>
            </a:r>
            <a:r>
              <a:rPr lang="en-US" sz="3800" dirty="0" err="1"/>
              <a:t>sayHello</a:t>
            </a:r>
            <a:r>
              <a:rPr lang="en-US" sz="3800" dirty="0"/>
              <a:t>(String name);</a:t>
            </a:r>
          </a:p>
          <a:p>
            <a:pPr marL="0" indent="0">
              <a:buNone/>
            </a:pPr>
            <a:r>
              <a:rPr lang="en-US" sz="3800" dirty="0"/>
              <a:t>	</a:t>
            </a:r>
          </a:p>
          <a:p>
            <a:pPr marL="0" indent="0">
              <a:buNone/>
            </a:pPr>
            <a:r>
              <a:rPr lang="en-US" sz="3800" dirty="0"/>
              <a:t>	public static </a:t>
            </a:r>
            <a:r>
              <a:rPr lang="en-US" sz="3800" dirty="0" err="1"/>
              <a:t>int</a:t>
            </a:r>
            <a:r>
              <a:rPr lang="en-US" sz="3800" dirty="0"/>
              <a:t> add(</a:t>
            </a:r>
            <a:r>
              <a:rPr lang="en-US" sz="3800" dirty="0" err="1"/>
              <a:t>int</a:t>
            </a:r>
            <a:r>
              <a:rPr lang="en-US" sz="3800" dirty="0"/>
              <a:t> num1 , </a:t>
            </a:r>
            <a:r>
              <a:rPr lang="en-US" sz="3800" dirty="0" err="1"/>
              <a:t>int</a:t>
            </a:r>
            <a:r>
              <a:rPr lang="en-US" sz="3800" dirty="0"/>
              <a:t> num2) { return num1 + num2 ;}</a:t>
            </a:r>
          </a:p>
          <a:p>
            <a:pPr marL="0" indent="0">
              <a:buNone/>
            </a:pPr>
            <a:r>
              <a:rPr lang="en-US" sz="3800" dirty="0"/>
              <a:t>			</a:t>
            </a:r>
          </a:p>
          <a:p>
            <a:pPr marL="0" indent="0">
              <a:buNone/>
            </a:pPr>
            <a:r>
              <a:rPr lang="en-US" sz="3800" dirty="0"/>
              <a:t>	// Re-declaration of the equals() method in the Object class</a:t>
            </a:r>
          </a:p>
          <a:p>
            <a:pPr marL="0" indent="0">
              <a:buNone/>
            </a:pPr>
            <a:r>
              <a:rPr lang="en-US" sz="3800" dirty="0"/>
              <a:t>	</a:t>
            </a:r>
            <a:r>
              <a:rPr lang="en-US" sz="3800" dirty="0" err="1"/>
              <a:t>boolean</a:t>
            </a:r>
            <a:r>
              <a:rPr lang="en-US" sz="3800" dirty="0"/>
              <a:t> equals(Object </a:t>
            </a:r>
            <a:r>
              <a:rPr lang="en-US" sz="3800" dirty="0" err="1"/>
              <a:t>obj</a:t>
            </a:r>
            <a:r>
              <a:rPr lang="en-US" sz="3800" dirty="0"/>
              <a:t>);</a:t>
            </a:r>
          </a:p>
          <a:p>
            <a:pPr marL="0" indent="0">
              <a:buNone/>
            </a:pPr>
            <a:r>
              <a:rPr lang="en-US" sz="3800" dirty="0"/>
              <a:t>	</a:t>
            </a:r>
          </a:p>
          <a:p>
            <a:pPr marL="0" indent="0">
              <a:buNone/>
            </a:pPr>
            <a:r>
              <a:rPr lang="en-US" sz="3800" dirty="0"/>
              <a:t>	default public </a:t>
            </a:r>
            <a:r>
              <a:rPr lang="en-US" sz="3800" dirty="0" err="1"/>
              <a:t>int</a:t>
            </a:r>
            <a:r>
              <a:rPr lang="en-US" sz="3800" dirty="0"/>
              <a:t>  </a:t>
            </a:r>
            <a:r>
              <a:rPr lang="en-US" sz="3800" dirty="0" err="1"/>
              <a:t>defaultMethod</a:t>
            </a:r>
            <a:r>
              <a:rPr lang="en-US" sz="3800" dirty="0"/>
              <a:t>(</a:t>
            </a:r>
            <a:r>
              <a:rPr lang="en-US" sz="3800" dirty="0" err="1"/>
              <a:t>int</a:t>
            </a:r>
            <a:r>
              <a:rPr lang="en-US" sz="3800" dirty="0"/>
              <a:t> variable){</a:t>
            </a:r>
          </a:p>
          <a:p>
            <a:pPr marL="0" indent="0">
              <a:buNone/>
            </a:pPr>
            <a:r>
              <a:rPr lang="en-US" sz="3800" dirty="0"/>
              <a:t>		return variable + 100;</a:t>
            </a:r>
          </a:p>
          <a:p>
            <a:pPr marL="0" indent="0">
              <a:buNone/>
            </a:pPr>
            <a:r>
              <a:rPr lang="en-US" sz="3800" dirty="0"/>
              <a:t>	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 CORE APPS-FT-JAVA 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1568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1"/>
            <a:ext cx="11353800" cy="724024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IN" b="1" dirty="0"/>
              <a:t>public class </a:t>
            </a:r>
            <a:r>
              <a:rPr lang="en-IN" b="1" dirty="0" err="1"/>
              <a:t>TestMultiInterface</a:t>
            </a:r>
            <a:r>
              <a:rPr lang="en-IN" b="1" dirty="0"/>
              <a:t> {</a:t>
            </a:r>
          </a:p>
          <a:p>
            <a:pPr marL="0" indent="0">
              <a:buNone/>
            </a:pPr>
            <a:r>
              <a:rPr lang="en-US" b="1" dirty="0"/>
              <a:t>       public static void main(String[] </a:t>
            </a:r>
            <a:r>
              <a:rPr lang="en-US" b="1" dirty="0" err="1"/>
              <a:t>args</a:t>
            </a:r>
            <a:r>
              <a:rPr lang="en-US" b="1" dirty="0"/>
              <a:t>) 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MultiInterface</a:t>
            </a:r>
            <a:r>
              <a:rPr lang="en-US" dirty="0"/>
              <a:t> myInterface1 = </a:t>
            </a:r>
            <a:r>
              <a:rPr lang="en-US" u="sng" dirty="0"/>
              <a:t>(name) -&gt; (name + " World");</a:t>
            </a:r>
          </a:p>
          <a:p>
            <a:pPr marL="0" indent="0">
              <a:buNone/>
            </a:pPr>
            <a:r>
              <a:rPr lang="en-IN" dirty="0"/>
              <a:t>	//Logic of </a:t>
            </a:r>
            <a:r>
              <a:rPr lang="en-IN" dirty="0" err="1"/>
              <a:t>sayHello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u="sng" dirty="0" err="1"/>
              <a:t>System.</a:t>
            </a:r>
            <a:r>
              <a:rPr lang="en-IN" b="1" i="1" u="sng" dirty="0" err="1"/>
              <a:t>out.println</a:t>
            </a:r>
            <a:r>
              <a:rPr lang="en-IN" b="1" i="1" u="sng" dirty="0"/>
              <a:t>(myInterface1.sayHello("Hello"));</a:t>
            </a:r>
          </a:p>
          <a:p>
            <a:pPr marL="0" indent="0">
              <a:buNone/>
            </a:pPr>
            <a:r>
              <a:rPr lang="en-IN" dirty="0"/>
              <a:t>	//Accessing static method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u="sng" dirty="0" err="1"/>
              <a:t>System.</a:t>
            </a:r>
            <a:r>
              <a:rPr lang="en-IN" b="1" i="1" u="sng" dirty="0" err="1"/>
              <a:t>out.println</a:t>
            </a:r>
            <a:r>
              <a:rPr lang="en-IN" b="1" i="1" u="sng" dirty="0"/>
              <a:t>(</a:t>
            </a:r>
            <a:r>
              <a:rPr lang="en-IN" b="1" i="1" u="sng" dirty="0" err="1"/>
              <a:t>MultiInterface.add</a:t>
            </a:r>
            <a:r>
              <a:rPr lang="en-IN" b="1" i="1" u="sng" dirty="0"/>
              <a:t>(1, 2));</a:t>
            </a:r>
          </a:p>
          <a:p>
            <a:pPr marL="0" indent="0">
              <a:buNone/>
            </a:pPr>
            <a:r>
              <a:rPr lang="en-IN" dirty="0"/>
              <a:t>	//Accessing default method</a:t>
            </a:r>
          </a:p>
          <a:p>
            <a:pPr marL="0" indent="0">
              <a:buNone/>
            </a:pPr>
            <a:r>
              <a:rPr lang="en-IN" i="1" dirty="0"/>
              <a:t>	</a:t>
            </a:r>
            <a:r>
              <a:rPr lang="en-IN" u="sng" dirty="0" err="1"/>
              <a:t>System.</a:t>
            </a:r>
            <a:r>
              <a:rPr lang="en-IN" b="1" i="1" u="sng" dirty="0" err="1"/>
              <a:t>out.println</a:t>
            </a:r>
            <a:r>
              <a:rPr lang="en-IN" b="1" i="1" u="sng" dirty="0"/>
              <a:t>(myInterface1.defaultMethod(10));</a:t>
            </a:r>
          </a:p>
          <a:p>
            <a:pPr marL="0" indent="0">
              <a:buNone/>
            </a:pPr>
            <a:r>
              <a:rPr lang="en-IN" dirty="0"/>
              <a:t>	//another interface object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MultiInterface</a:t>
            </a:r>
            <a:r>
              <a:rPr lang="en-US" dirty="0"/>
              <a:t> myInterface2 = </a:t>
            </a:r>
            <a:r>
              <a:rPr lang="en-US" u="sng" dirty="0"/>
              <a:t>(name) -&gt; (name + " World");</a:t>
            </a:r>
          </a:p>
          <a:p>
            <a:pPr marL="0" indent="0">
              <a:buNone/>
            </a:pPr>
            <a:r>
              <a:rPr lang="en-IN" dirty="0"/>
              <a:t>	//Accessing the equals method</a:t>
            </a:r>
          </a:p>
          <a:p>
            <a:pPr marL="0" indent="0">
              <a:buNone/>
            </a:pPr>
            <a:r>
              <a:rPr lang="en-IN" i="1" dirty="0"/>
              <a:t>	</a:t>
            </a:r>
            <a:r>
              <a:rPr lang="en-IN" u="sng" dirty="0" err="1"/>
              <a:t>System.</a:t>
            </a:r>
            <a:r>
              <a:rPr lang="en-IN" b="1" i="1" u="sng" dirty="0" err="1"/>
              <a:t>out.println</a:t>
            </a:r>
            <a:r>
              <a:rPr lang="en-IN" b="1" i="1" u="sng" dirty="0"/>
              <a:t>(myInterface1.equals(myInterface2));</a:t>
            </a:r>
          </a:p>
          <a:p>
            <a:pPr marL="0" indent="0">
              <a:buNone/>
            </a:pPr>
            <a:r>
              <a:rPr lang="en-US" b="1" dirty="0"/>
              <a:t>       </a:t>
            </a: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IN" dirty="0"/>
              <a:t>}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 CORE APPS-FT-JAVA OS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2C91DD7-3FA4-48A4-9DCF-EA12B6F1A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17639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Commonly Used Functional Interfaces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0353048"/>
              </p:ext>
            </p:extLst>
          </p:nvPr>
        </p:nvGraphicFramePr>
        <p:xfrm>
          <a:off x="838200" y="1563688"/>
          <a:ext cx="10515600" cy="430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7452">
                  <a:extLst>
                    <a:ext uri="{9D8B030D-6E8A-4147-A177-3AD203B41FA5}">
                      <a16:colId xmlns:a16="http://schemas.microsoft.com/office/drawing/2014/main" val="1436580548"/>
                    </a:ext>
                  </a:extLst>
                </a:gridCol>
                <a:gridCol w="3023419">
                  <a:extLst>
                    <a:ext uri="{9D8B030D-6E8A-4147-A177-3AD203B41FA5}">
                      <a16:colId xmlns:a16="http://schemas.microsoft.com/office/drawing/2014/main" val="896139236"/>
                    </a:ext>
                  </a:extLst>
                </a:gridCol>
                <a:gridCol w="5144729">
                  <a:extLst>
                    <a:ext uri="{9D8B030D-6E8A-4147-A177-3AD203B41FA5}">
                      <a16:colId xmlns:a16="http://schemas.microsoft.com/office/drawing/2014/main" val="230039578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800" b="1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Interface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Method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4125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Function&lt;T,R&gt;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 apply(T t)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Represents a function that takes an argument of type T and returns a result of type 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83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BiFunction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&lt;T,U,R&gt;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 </a:t>
                      </a:r>
                      <a:r>
                        <a:rPr lang="fr-FR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apply</a:t>
                      </a:r>
                      <a:r>
                        <a:rPr lang="fr-FR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(T </a:t>
                      </a:r>
                      <a:r>
                        <a:rPr lang="fr-FR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r>
                        <a:rPr lang="fr-FR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U </a:t>
                      </a:r>
                      <a:r>
                        <a:rPr lang="fr-FR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fr-FR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Represents a function that takes two arguments of types T and U, and returns a result of type R.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41332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Predicate&lt;T&gt;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boolean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test(T t)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Predicate is a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boolean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-valued function</a:t>
                      </a:r>
                    </a:p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that takes an argument and returns true or false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99902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BiPredicate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&lt;T,U&gt;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boolean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test(T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U u)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Represents a predicate with two arguments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6541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Consumer&lt;T&gt;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void accept(T t)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Operation that takes an argument and returns no result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0063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BiConsumer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&lt;T,U&gt;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void</a:t>
                      </a:r>
                      <a:r>
                        <a:rPr lang="fr-FR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accept</a:t>
                      </a:r>
                      <a:r>
                        <a:rPr lang="fr-FR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(T </a:t>
                      </a:r>
                      <a:r>
                        <a:rPr lang="fr-FR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r>
                        <a:rPr lang="fr-FR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U </a:t>
                      </a:r>
                      <a:r>
                        <a:rPr lang="fr-FR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fr-FR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Operation that takes two arguments and</a:t>
                      </a:r>
                    </a:p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returns no result.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73176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Supplier&lt;T&gt;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 get()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Represents a supplier that returns a value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1769593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838200" y="1068026"/>
            <a:ext cx="102968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UtopiaStd-Regular"/>
              </a:rPr>
              <a:t>Java 8 has added many frequently used functional interfaces in the package </a:t>
            </a:r>
            <a:r>
              <a:rPr lang="en-US" b="1" dirty="0" err="1">
                <a:latin typeface="TheSansMonoConNormal"/>
              </a:rPr>
              <a:t>java.util.function</a:t>
            </a:r>
            <a:endParaRPr lang="en-US" b="1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 CORE APPS-FT-JAVA 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68206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Commonly Used Functional Interfaces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9073040"/>
              </p:ext>
            </p:extLst>
          </p:nvPr>
        </p:nvGraphicFramePr>
        <p:xfrm>
          <a:off x="838200" y="1309688"/>
          <a:ext cx="10515600" cy="3408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3710">
                  <a:extLst>
                    <a:ext uri="{9D8B030D-6E8A-4147-A177-3AD203B41FA5}">
                      <a16:colId xmlns:a16="http://schemas.microsoft.com/office/drawing/2014/main" val="3778888"/>
                    </a:ext>
                  </a:extLst>
                </a:gridCol>
                <a:gridCol w="1843548">
                  <a:extLst>
                    <a:ext uri="{9D8B030D-6E8A-4147-A177-3AD203B41FA5}">
                      <a16:colId xmlns:a16="http://schemas.microsoft.com/office/drawing/2014/main" val="1868603717"/>
                    </a:ext>
                  </a:extLst>
                </a:gridCol>
                <a:gridCol w="6398342">
                  <a:extLst>
                    <a:ext uri="{9D8B030D-6E8A-4147-A177-3AD203B41FA5}">
                      <a16:colId xmlns:a16="http://schemas.microsoft.com/office/drawing/2014/main" val="14617652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1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Interface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Method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2895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UnaryOperator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&lt;T&gt;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 apply(T t)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Represents a function that takes an argument and returns a result of the same type.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9084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BinaryOperator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&lt;T&gt;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 </a:t>
                      </a:r>
                      <a:r>
                        <a:rPr lang="fr-FR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apply</a:t>
                      </a:r>
                      <a:r>
                        <a:rPr lang="fr-FR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(T t1, T t2)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Inherits from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BiFunction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&lt;T,T,T&gt;. Represents a function</a:t>
                      </a:r>
                    </a:p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that takes two arguments of the same type and returns a</a:t>
                      </a:r>
                    </a:p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result of the same.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8225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9152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5791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2816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0592220"/>
                  </a:ext>
                </a:extLst>
              </a:tr>
            </a:tbl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 CORE APPS-FT-JAVA 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47245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Using the Function&lt;T,R&gt; 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Six specializations of the Function&lt;T, R&gt; interface exist:</a:t>
            </a:r>
          </a:p>
          <a:p>
            <a:pPr lvl="1"/>
            <a:r>
              <a:rPr lang="en-US" dirty="0" err="1"/>
              <a:t>IntFunction</a:t>
            </a:r>
            <a:r>
              <a:rPr lang="en-US" dirty="0"/>
              <a:t>&lt;R&gt;</a:t>
            </a:r>
          </a:p>
          <a:p>
            <a:pPr lvl="1"/>
            <a:r>
              <a:rPr lang="en-US" dirty="0" err="1"/>
              <a:t>LongFunction</a:t>
            </a:r>
            <a:r>
              <a:rPr lang="en-US" dirty="0"/>
              <a:t>&lt;R&gt;</a:t>
            </a:r>
          </a:p>
          <a:p>
            <a:pPr lvl="1"/>
            <a:r>
              <a:rPr lang="en-US" dirty="0" err="1"/>
              <a:t>DoubleFunction</a:t>
            </a:r>
            <a:r>
              <a:rPr lang="en-US" dirty="0"/>
              <a:t>&lt;R&gt;</a:t>
            </a:r>
          </a:p>
          <a:p>
            <a:pPr lvl="1"/>
            <a:r>
              <a:rPr lang="en-US" dirty="0" err="1"/>
              <a:t>ToIntFunction</a:t>
            </a:r>
            <a:r>
              <a:rPr lang="en-US" dirty="0"/>
              <a:t>&lt;T&gt;</a:t>
            </a:r>
          </a:p>
          <a:p>
            <a:pPr lvl="1"/>
            <a:r>
              <a:rPr lang="en-US" dirty="0" err="1"/>
              <a:t>ToLongFunction</a:t>
            </a:r>
            <a:r>
              <a:rPr lang="en-US" dirty="0"/>
              <a:t>&lt;T&gt;</a:t>
            </a:r>
          </a:p>
          <a:p>
            <a:pPr lvl="1"/>
            <a:r>
              <a:rPr lang="en-US" dirty="0" err="1"/>
              <a:t>ToDoubleFunction</a:t>
            </a:r>
            <a:r>
              <a:rPr lang="en-US" dirty="0"/>
              <a:t>&lt;T&gt;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 CORE APPS-FT-JAVA 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8927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BiFunction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4181" y="1310185"/>
            <a:ext cx="11312013" cy="4866778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java.util.function.BiFunction;</a:t>
            </a:r>
          </a:p>
          <a:p>
            <a:pPr marL="457200" lvl="1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Calculator {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//Represents a function that takes two arguments of types T and U, and returns a result of type R.</a:t>
            </a:r>
          </a:p>
          <a:p>
            <a:pPr marL="457200" lvl="1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sv-SE" b="1" dirty="0">
                <a:solidFill>
                  <a:srgbClr val="000000"/>
                </a:solidFill>
                <a:latin typeface="Consolas" panose="020B0609020204030204" pitchFamily="49" charset="0"/>
              </a:rPr>
              <a:t> Integer calc(BiFunction&lt;Integer,Integer, Integer&gt; </a:t>
            </a:r>
            <a:r>
              <a:rPr lang="sv-SE" b="1" dirty="0">
                <a:solidFill>
                  <a:srgbClr val="6A3E3E"/>
                </a:solidFill>
                <a:latin typeface="Consolas" panose="020B0609020204030204" pitchFamily="49" charset="0"/>
              </a:rPr>
              <a:t>bi</a:t>
            </a:r>
            <a:r>
              <a:rPr lang="sv-SE" b="1" dirty="0">
                <a:solidFill>
                  <a:srgbClr val="000000"/>
                </a:solidFill>
                <a:latin typeface="Consolas" panose="020B0609020204030204" pitchFamily="49" charset="0"/>
              </a:rPr>
              <a:t> ,        </a:t>
            </a:r>
          </a:p>
          <a:p>
            <a:pPr marL="457200" lvl="1" indent="0">
              <a:buNone/>
            </a:pPr>
            <a:r>
              <a:rPr lang="sv-SE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Integer </a:t>
            </a:r>
            <a:r>
              <a:rPr lang="sv-SE" b="1" dirty="0">
                <a:solidFill>
                  <a:srgbClr val="6A3E3E"/>
                </a:solidFill>
                <a:latin typeface="Consolas" panose="020B0609020204030204" pitchFamily="49" charset="0"/>
              </a:rPr>
              <a:t>num1</a:t>
            </a:r>
            <a:r>
              <a:rPr lang="sv-SE" b="1" dirty="0">
                <a:solidFill>
                  <a:srgbClr val="000000"/>
                </a:solidFill>
                <a:latin typeface="Consolas" panose="020B0609020204030204" pitchFamily="49" charset="0"/>
              </a:rPr>
              <a:t> ,  Integer </a:t>
            </a:r>
            <a:r>
              <a:rPr lang="sv-SE" b="1" dirty="0">
                <a:solidFill>
                  <a:srgbClr val="6A3E3E"/>
                </a:solidFill>
                <a:latin typeface="Consolas" panose="020B0609020204030204" pitchFamily="49" charset="0"/>
              </a:rPr>
              <a:t>num2</a:t>
            </a:r>
            <a:r>
              <a:rPr lang="sv-SE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bi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.apply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num1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num2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SL CORE APPS-FT-JAVA OS</a:t>
            </a:r>
          </a:p>
        </p:txBody>
      </p:sp>
    </p:spTree>
    <p:extLst>
      <p:ext uri="{BB962C8B-B14F-4D97-AF65-F5344CB8AC3E}">
        <p14:creationId xmlns:p14="http://schemas.microsoft.com/office/powerpoint/2010/main" val="4733897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BiFunction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demo				cont..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import java.util.function.BiFunction</a:t>
            </a:r>
            <a:r>
              <a:rPr lang="en-US" b="1" u="sng" dirty="0"/>
              <a:t>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public class CalculatorMain {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public static void main(String[ ] </a:t>
            </a:r>
            <a:r>
              <a:rPr lang="en-US" b="1" dirty="0" err="1"/>
              <a:t>args</a:t>
            </a:r>
            <a:r>
              <a:rPr lang="en-US" b="1" dirty="0"/>
              <a:t>) {</a:t>
            </a:r>
          </a:p>
          <a:p>
            <a:pPr marL="0" indent="0">
              <a:buNone/>
            </a:pPr>
            <a:r>
              <a:rPr lang="en-US" dirty="0"/>
              <a:t>	Calculator calculator = </a:t>
            </a:r>
            <a:r>
              <a:rPr lang="en-US" b="1" dirty="0"/>
              <a:t>new Calculator();</a:t>
            </a:r>
          </a:p>
          <a:p>
            <a:pPr marL="0" indent="0">
              <a:buNone/>
            </a:pPr>
            <a:r>
              <a:rPr lang="es-ES" dirty="0"/>
              <a:t>	</a:t>
            </a:r>
            <a:r>
              <a:rPr lang="es-ES" dirty="0" err="1"/>
              <a:t>Integer</a:t>
            </a:r>
            <a:r>
              <a:rPr lang="es-ES" dirty="0"/>
              <a:t> </a:t>
            </a:r>
            <a:r>
              <a:rPr lang="es-ES" dirty="0" err="1"/>
              <a:t>addResult</a:t>
            </a:r>
            <a:r>
              <a:rPr lang="es-ES" dirty="0"/>
              <a:t> = calculator.calc(</a:t>
            </a:r>
            <a:r>
              <a:rPr lang="es-ES" dirty="0">
                <a:solidFill>
                  <a:schemeClr val="accent2"/>
                </a:solidFill>
              </a:rPr>
              <a:t>(x, y)-&gt; x + y</a:t>
            </a:r>
            <a:r>
              <a:rPr lang="es-ES" dirty="0"/>
              <a:t> , 10,5);</a:t>
            </a:r>
          </a:p>
          <a:p>
            <a:pPr marL="0" indent="0">
              <a:buNone/>
            </a:pPr>
            <a:r>
              <a:rPr lang="es-ES" dirty="0"/>
              <a:t>	</a:t>
            </a:r>
            <a:r>
              <a:rPr lang="es-ES" dirty="0" err="1"/>
              <a:t>Integer</a:t>
            </a:r>
            <a:r>
              <a:rPr lang="es-ES" dirty="0"/>
              <a:t> </a:t>
            </a:r>
            <a:r>
              <a:rPr lang="es-ES" dirty="0" err="1"/>
              <a:t>subResult</a:t>
            </a:r>
            <a:r>
              <a:rPr lang="es-ES" dirty="0"/>
              <a:t> = </a:t>
            </a:r>
            <a:r>
              <a:rPr lang="es-ES" dirty="0" err="1"/>
              <a:t>calculator.calc</a:t>
            </a:r>
            <a:r>
              <a:rPr lang="es-ES" dirty="0"/>
              <a:t>(</a:t>
            </a:r>
            <a:r>
              <a:rPr lang="es-ES" dirty="0">
                <a:solidFill>
                  <a:schemeClr val="accent2"/>
                </a:solidFill>
              </a:rPr>
              <a:t>(x, y)-&gt; x - y</a:t>
            </a:r>
            <a:r>
              <a:rPr lang="es-ES" dirty="0"/>
              <a:t> , 20,5);</a:t>
            </a:r>
          </a:p>
          <a:p>
            <a:pPr marL="0" indent="0">
              <a:buNone/>
            </a:pPr>
            <a:r>
              <a:rPr lang="en-US" dirty="0"/>
              <a:t>    	</a:t>
            </a:r>
            <a:r>
              <a:rPr lang="en-US" dirty="0" err="1"/>
              <a:t>System.</a:t>
            </a:r>
            <a:r>
              <a:rPr lang="en-US" b="1" i="1" dirty="0" err="1"/>
              <a:t>out.println</a:t>
            </a:r>
            <a:r>
              <a:rPr lang="en-US" b="1" i="1" dirty="0"/>
              <a:t> (add</a:t>
            </a:r>
            <a:r>
              <a:rPr lang="es-ES" b="1" dirty="0" err="1"/>
              <a:t>Result</a:t>
            </a:r>
            <a:r>
              <a:rPr lang="en-US" b="1" i="1" dirty="0"/>
              <a:t>);</a:t>
            </a:r>
          </a:p>
          <a:p>
            <a:pPr marL="0" indent="0">
              <a:buNone/>
            </a:pPr>
            <a:r>
              <a:rPr lang="en-US" dirty="0"/>
              <a:t> 	</a:t>
            </a:r>
            <a:r>
              <a:rPr lang="en-US" dirty="0" err="1"/>
              <a:t>System.</a:t>
            </a:r>
            <a:r>
              <a:rPr lang="en-US" b="1" i="1" dirty="0" err="1"/>
              <a:t>out.println</a:t>
            </a:r>
            <a:r>
              <a:rPr lang="en-US" b="1" i="1" dirty="0"/>
              <a:t> (</a:t>
            </a:r>
            <a:r>
              <a:rPr lang="es-ES" b="1" dirty="0" err="1"/>
              <a:t>subResult</a:t>
            </a:r>
            <a:r>
              <a:rPr lang="en-US" b="1" i="1" dirty="0"/>
              <a:t>);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 CORE APPS-FT-JAVA 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1038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b="1" dirty="0">
                <a:solidFill>
                  <a:srgbClr val="000000"/>
                </a:solidFill>
                <a:latin typeface="Consolas" panose="020B0609020204030204" pitchFamily="49" charset="0"/>
              </a:rPr>
              <a:t>Java 8 Method 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Method reference is used to refer method of functional interface.</a:t>
            </a:r>
          </a:p>
          <a:p>
            <a:r>
              <a:rPr lang="en-US" dirty="0"/>
              <a:t>It is compact and easy form of lambda expression.</a:t>
            </a:r>
          </a:p>
          <a:p>
            <a:r>
              <a:rPr lang="en-US" dirty="0"/>
              <a:t>A method reference is shorthand to create a lambda expression using an existing method</a:t>
            </a:r>
          </a:p>
          <a:p>
            <a:r>
              <a:rPr lang="en-US" dirty="0"/>
              <a:t>Method Reference Syntax: </a:t>
            </a:r>
          </a:p>
          <a:p>
            <a:pPr marL="457200" lvl="1" indent="0">
              <a:buNone/>
            </a:pPr>
            <a:r>
              <a:rPr lang="en-US" dirty="0"/>
              <a:t>		</a:t>
            </a:r>
            <a:r>
              <a:rPr lang="en-US" dirty="0">
                <a:solidFill>
                  <a:schemeClr val="accent2"/>
                </a:solidFill>
              </a:rPr>
              <a:t>&lt;class or instance name&gt; </a:t>
            </a:r>
            <a:r>
              <a:rPr lang="en-US" b="1" dirty="0">
                <a:solidFill>
                  <a:schemeClr val="accent2"/>
                </a:solidFill>
              </a:rPr>
              <a:t>:: </a:t>
            </a:r>
            <a:r>
              <a:rPr lang="en-US" dirty="0">
                <a:solidFill>
                  <a:schemeClr val="accent2"/>
                </a:solidFill>
              </a:rPr>
              <a:t>&lt;</a:t>
            </a:r>
            <a:r>
              <a:rPr lang="en-US" dirty="0" err="1">
                <a:solidFill>
                  <a:schemeClr val="accent2"/>
                </a:solidFill>
              </a:rPr>
              <a:t>methodName</a:t>
            </a:r>
            <a:r>
              <a:rPr lang="en-US" dirty="0">
                <a:solidFill>
                  <a:schemeClr val="accent2"/>
                </a:solidFill>
              </a:rPr>
              <a:t>&gt;</a:t>
            </a:r>
          </a:p>
          <a:p>
            <a:r>
              <a:rPr lang="en-US" dirty="0"/>
              <a:t>Types of Method References</a:t>
            </a:r>
          </a:p>
          <a:p>
            <a:pPr lvl="1"/>
            <a:r>
              <a:rPr lang="en-US" dirty="0"/>
              <a:t>Reference to a static method.</a:t>
            </a:r>
          </a:p>
          <a:p>
            <a:pPr lvl="1"/>
            <a:r>
              <a:rPr lang="en-US" dirty="0"/>
              <a:t>Reference to an instance method.</a:t>
            </a:r>
          </a:p>
          <a:p>
            <a:pPr lvl="1"/>
            <a:r>
              <a:rPr lang="en-US" dirty="0"/>
              <a:t>Reference to a constructor.</a:t>
            </a:r>
          </a:p>
          <a:p>
            <a:pPr marL="457200" lvl="1" indent="0">
              <a:buNone/>
            </a:pP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 CORE APPS-FT-JAVA 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2535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6525"/>
            <a:ext cx="12052092" cy="705875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Step 1 :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en-US" dirty="0" err="1">
                <a:solidFill>
                  <a:srgbClr val="646464"/>
                </a:solidFill>
                <a:latin typeface="Consolas" panose="020B0609020204030204" pitchFamily="49" charset="0"/>
              </a:rPr>
              <a:t>FunctionalInterface</a:t>
            </a:r>
            <a:endParaRPr lang="en-US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	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interface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MyInterface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	 	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someMethod</a:t>
            </a:r>
            <a:r>
              <a:rPr lang="en-US" b="1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(String </a:t>
            </a:r>
            <a:r>
              <a:rPr lang="en-US" b="1" dirty="0">
                <a:solidFill>
                  <a:srgbClr val="6A3E3E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name</a:t>
            </a:r>
            <a:r>
              <a:rPr lang="en-US" b="1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Step 2: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MyInterfaceMain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457200" lvl="1" indent="0">
              <a:buNone/>
            </a:pP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		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457200" lvl="1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	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MyInterface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myInterface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(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-&gt; {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i="1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);};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		   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myInterface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.someMethod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"HCL"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457200" lvl="1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	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MyInterface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u="sng" dirty="0">
                <a:solidFill>
                  <a:srgbClr val="6A3E3E"/>
                </a:solidFill>
                <a:latin typeface="Consolas" panose="020B0609020204030204" pitchFamily="49" charset="0"/>
              </a:rPr>
              <a:t>myInterface1</a:t>
            </a:r>
            <a:r>
              <a:rPr lang="en-US" u="sng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b="1" i="1" u="sng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b="1" i="1" u="sng" dirty="0">
                <a:solidFill>
                  <a:srgbClr val="000000"/>
                </a:solidFill>
                <a:latin typeface="Consolas" panose="020B0609020204030204" pitchFamily="49" charset="0"/>
              </a:rPr>
              <a:t> :: </a:t>
            </a:r>
            <a:r>
              <a:rPr lang="en-US" b="1" i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println</a:t>
            </a:r>
            <a:r>
              <a:rPr lang="en-US" b="1" i="1" u="sng" dirty="0">
                <a:solidFill>
                  <a:srgbClr val="000000"/>
                </a:solidFill>
                <a:latin typeface="Consolas" panose="020B0609020204030204" pitchFamily="49" charset="0"/>
              </a:rPr>
              <a:t>;    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		  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myInterface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.someMethod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“Java </a:t>
            </a:r>
            <a:r>
              <a:rPr lang="en-US" dirty="0" err="1">
                <a:solidFill>
                  <a:srgbClr val="2A00FF"/>
                </a:solidFill>
                <a:latin typeface="Consolas" panose="020B0609020204030204" pitchFamily="49" charset="0"/>
              </a:rPr>
              <a:t>CoE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1828800" lvl="4" indent="0">
              <a:buNone/>
            </a:pPr>
            <a:endParaRPr lang="sv-SE" sz="2400" dirty="0">
              <a:solidFill>
                <a:srgbClr val="6A3E3E"/>
              </a:solidFill>
              <a:latin typeface="Consolas" panose="020B0609020204030204" pitchFamily="49" charset="0"/>
            </a:endParaRPr>
          </a:p>
          <a:p>
            <a:pPr marL="1828800" lvl="4" indent="0">
              <a:buNone/>
            </a:pPr>
            <a:r>
              <a:rPr lang="sv-SE" sz="2400" dirty="0">
                <a:solidFill>
                  <a:srgbClr val="6A3E3E"/>
                </a:solidFill>
                <a:latin typeface="Consolas" panose="020B0609020204030204" pitchFamily="49" charset="0"/>
              </a:rPr>
              <a:t>   Consumer&lt;String&gt; consumer = System.out::println;</a:t>
            </a:r>
          </a:p>
          <a:p>
            <a:pPr marL="1828800" lvl="4" indent="0">
              <a:buNone/>
            </a:pPr>
            <a:r>
              <a:rPr lang="en-US" sz="2400" dirty="0">
                <a:solidFill>
                  <a:srgbClr val="6A3E3E"/>
                </a:solidFill>
                <a:latin typeface="Consolas" panose="020B0609020204030204" pitchFamily="49" charset="0"/>
              </a:rPr>
              <a:t>   </a:t>
            </a:r>
            <a:r>
              <a:rPr lang="en-US" sz="2400" dirty="0" err="1">
                <a:solidFill>
                  <a:srgbClr val="6A3E3E"/>
                </a:solidFill>
                <a:latin typeface="Consolas" panose="020B0609020204030204" pitchFamily="49" charset="0"/>
              </a:rPr>
              <a:t>consumer.accept</a:t>
            </a:r>
            <a:r>
              <a:rPr lang="en-US" sz="2400" dirty="0">
                <a:solidFill>
                  <a:srgbClr val="6A3E3E"/>
                </a:solidFill>
                <a:latin typeface="Consolas" panose="020B0609020204030204" pitchFamily="49" charset="0"/>
              </a:rPr>
              <a:t>("Bye");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 CORE APPS-FT-JAVA OS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5C06D70-C3D8-4F8B-93BF-706AF117E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8495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8269"/>
          </a:xfrm>
        </p:spPr>
        <p:txBody>
          <a:bodyPr>
            <a:normAutofit fontScale="90000"/>
          </a:bodyPr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73394"/>
            <a:ext cx="10515600" cy="5309419"/>
          </a:xfrm>
        </p:spPr>
        <p:txBody>
          <a:bodyPr/>
          <a:lstStyle/>
          <a:p>
            <a:r>
              <a:rPr lang="en-US" dirty="0" err="1"/>
              <a:t>Nashorn</a:t>
            </a:r>
            <a:r>
              <a:rPr lang="en-US" dirty="0"/>
              <a:t> JavaScript </a:t>
            </a:r>
          </a:p>
          <a:p>
            <a:r>
              <a:rPr lang="en-US" dirty="0"/>
              <a:t>Parallel Array Sorting </a:t>
            </a:r>
          </a:p>
          <a:p>
            <a:r>
              <a:rPr lang="en-US" dirty="0"/>
              <a:t>Type Inference </a:t>
            </a:r>
          </a:p>
          <a:p>
            <a:r>
              <a:rPr lang="en-US" dirty="0"/>
              <a:t>Method Parameter Reflection </a:t>
            </a:r>
          </a:p>
          <a:p>
            <a:r>
              <a:rPr lang="en-US" dirty="0"/>
              <a:t>Type annotations and repeating annotations </a:t>
            </a:r>
          </a:p>
          <a:p>
            <a:r>
              <a:rPr lang="en-US" dirty="0"/>
              <a:t>Java JDBC Improvements </a:t>
            </a:r>
          </a:p>
          <a:p>
            <a:r>
              <a:rPr lang="en-US" dirty="0"/>
              <a:t>Java IO Improvement </a:t>
            </a:r>
          </a:p>
          <a:p>
            <a:r>
              <a:rPr lang="en-US" dirty="0"/>
              <a:t>Java Concurrency Improvement 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 CORE APPS-FT-JAVA 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01389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7473" y="6281429"/>
            <a:ext cx="10515600" cy="57657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Reference to a static method</a:t>
            </a:r>
            <a:r>
              <a:rPr lang="en-US" dirty="0"/>
              <a:t>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1"/>
            <a:ext cx="11932170" cy="74501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tep 1 :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US" sz="2400" dirty="0" err="1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FunctionalInterface</a:t>
            </a:r>
            <a:endParaRPr lang="en-US" sz="2400" dirty="0">
              <a:solidFill>
                <a:srgbClr val="646464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interface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MethodReferenceStatic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marL="457200" lvl="1" indent="0">
              <a:buNone/>
            </a:pP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String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sayHello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(Integer 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457200" lvl="1" indent="0">
              <a:buNone/>
            </a:pP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String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someMethod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(Integer 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457200" lvl="1" indent="0">
              <a:buNone/>
            </a:pP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"Welcome static :"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   }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Step 2 : </a:t>
            </a: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MethodReferenceStaticMain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457200" lvl="1" indent="0">
              <a:buNone/>
            </a:pP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457200" lvl="1" indent="0">
              <a:buNone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MethodReferenceStatic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static1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(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-&gt; {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2A00FF"/>
                </a:solidFill>
                <a:latin typeface="Consolas" panose="020B0609020204030204" pitchFamily="49" charset="0"/>
              </a:rPr>
              <a:t>"Welcome"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;};</a:t>
            </a:r>
          </a:p>
          <a:p>
            <a:pPr marL="457200" lvl="1" indent="0">
              <a:buNone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i="1" dirty="0">
                <a:solidFill>
                  <a:srgbClr val="6A3E3E"/>
                </a:solidFill>
                <a:latin typeface="Consolas" panose="020B0609020204030204" pitchFamily="49" charset="0"/>
              </a:rPr>
              <a:t>static1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.sayHello(22));</a:t>
            </a:r>
          </a:p>
          <a:p>
            <a:pPr marL="457200" lvl="1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MethodReferenceStatic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static2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MethodReferenceStatic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someMethod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i="1" dirty="0">
                <a:solidFill>
                  <a:srgbClr val="6A3E3E"/>
                </a:solidFill>
                <a:latin typeface="Consolas" panose="020B0609020204030204" pitchFamily="49" charset="0"/>
              </a:rPr>
              <a:t>static2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.sayHello(44));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 CORE APPS-FT-JAVA 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9652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b="1" dirty="0">
                <a:solidFill>
                  <a:srgbClr val="000000"/>
                </a:solidFill>
                <a:latin typeface="Consolas" panose="020B0609020204030204" pitchFamily="49" charset="0"/>
              </a:rPr>
              <a:t>Reference to an Instance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310185"/>
            <a:ext cx="11021291" cy="486677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Step 1 : </a:t>
            </a:r>
          </a:p>
          <a:p>
            <a:pPr marL="457200" lvl="1" indent="0">
              <a:buNone/>
            </a:pP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interface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InstanceInterface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457200" lvl="1" indent="0">
              <a:buNone/>
            </a:pP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	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myInterface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en-US"/>
          </a:p>
          <a:p>
            <a:pPr marL="457200" lvl="1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/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Step 2</a:t>
            </a:r>
          </a:p>
          <a:p>
            <a:pPr marL="457200" lvl="1" indent="0">
              <a:buNone/>
            </a:pP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InstanceMethodReference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457200" lvl="1" indent="0">
              <a:buNone/>
            </a:pP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saySomething</a:t>
            </a:r>
            <a:r>
              <a:rPr lang="en-US" b="1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() {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i="1" dirty="0">
                <a:solidFill>
                  <a:srgbClr val="2A00FF"/>
                </a:solidFill>
                <a:latin typeface="Consolas" panose="020B0609020204030204" pitchFamily="49" charset="0"/>
              </a:rPr>
              <a:t>"Hello, this is non-static method."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 CORE APPS-FT-JAVA 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10542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b="1" dirty="0">
                <a:solidFill>
                  <a:srgbClr val="000000"/>
                </a:solidFill>
                <a:latin typeface="Consolas" panose="020B0609020204030204" pitchFamily="49" charset="0"/>
              </a:rPr>
              <a:t>Reference to an Instance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InstanceMethodReferenceMain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InstanceInterface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instanceInterface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() -&gt;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i="1" dirty="0">
                <a:solidFill>
                  <a:srgbClr val="2A00FF"/>
                </a:solidFill>
                <a:latin typeface="Consolas" panose="020B0609020204030204" pitchFamily="49" charset="0"/>
              </a:rPr>
              <a:t>"Welcome"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};</a:t>
            </a:r>
          </a:p>
          <a:p>
            <a:pPr marL="0" indent="0">
              <a:buNone/>
            </a:pP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instanceInterface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.myInterface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914400" lvl="2" indent="0">
              <a:buNone/>
            </a:pPr>
            <a:endParaRPr 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914400" lvl="2" indent="0">
              <a:buNone/>
            </a:pP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InstanceMethodReference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instanceMethodReference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= new 							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InstanceMethodReference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914400" lvl="2" indent="0">
              <a:buNone/>
            </a:pP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InstanceInterface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instanceInterfac2 = 									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instanceMethodReference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saySomething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914400" lvl="2" indent="0">
              <a:buNone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instanceInterfac2.myInterface();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 CORE APPS-FT-JAVA 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91672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 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Reference to a Constructor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Refer a constructor by using the </a:t>
            </a:r>
            <a:r>
              <a:rPr lang="en-US" b="1" dirty="0"/>
              <a:t>new</a:t>
            </a:r>
            <a:r>
              <a:rPr lang="en-US" dirty="0"/>
              <a:t> keyword</a:t>
            </a:r>
          </a:p>
          <a:p>
            <a:r>
              <a:rPr lang="en-US" dirty="0"/>
              <a:t>Referring constructor with the help of functional interface.</a:t>
            </a:r>
          </a:p>
          <a:p>
            <a:pPr marL="0" indent="0">
              <a:buNone/>
            </a:pPr>
            <a:r>
              <a:rPr lang="en-US" sz="4000" b="1" dirty="0">
                <a:solidFill>
                  <a:srgbClr val="000000"/>
                </a:solidFill>
                <a:latin typeface="Consolas" panose="020B0609020204030204" pitchFamily="49" charset="0"/>
                <a:ea typeface="+mj-ea"/>
                <a:cs typeface="+mj-cs"/>
              </a:rPr>
              <a:t>    </a:t>
            </a:r>
            <a:r>
              <a:rPr lang="en-US" dirty="0"/>
              <a:t>Syntax : </a:t>
            </a:r>
            <a:r>
              <a:rPr lang="en-US" dirty="0" err="1"/>
              <a:t>ClassName</a:t>
            </a:r>
            <a:r>
              <a:rPr lang="en-US" dirty="0"/>
              <a:t>::</a:t>
            </a:r>
            <a:r>
              <a:rPr lang="en-US" b="1" dirty="0"/>
              <a:t>new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 CORE APPS-FT-JAVA 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06385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b="1" dirty="0">
                <a:solidFill>
                  <a:srgbClr val="000000"/>
                </a:solidFill>
                <a:latin typeface="Consolas" panose="020B0609020204030204" pitchFamily="49" charset="0"/>
              </a:rPr>
              <a:t>Reference to a Constructor  Demo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Step 1 : </a:t>
            </a:r>
          </a:p>
          <a:p>
            <a:pPr marL="457200" lvl="1" indent="0">
              <a:buNone/>
            </a:pP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Employee {</a:t>
            </a:r>
          </a:p>
          <a:p>
            <a:pPr marL="914400" lvl="2" indent="0">
              <a:buNone/>
            </a:pP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empNo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914400" lvl="2" indent="0">
              <a:buNone/>
            </a:pP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empName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914400" lvl="2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914400" lvl="2" indent="0">
              <a:buNone/>
            </a:pP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Employee() {</a:t>
            </a:r>
          </a:p>
          <a:p>
            <a:pPr marL="914400" lvl="2" indent="0">
              <a:buNone/>
            </a:pP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super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914400" lvl="2" indent="0">
              <a:buNone/>
            </a:pPr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en-US" b="1" dirty="0">
                <a:solidFill>
                  <a:srgbClr val="7F9FBF"/>
                </a:solidFill>
                <a:latin typeface="Consolas" panose="020B0609020204030204" pitchFamily="49" charset="0"/>
              </a:rPr>
              <a:t>TODO</a:t>
            </a:r>
            <a:r>
              <a:rPr lang="en-US" b="1" dirty="0">
                <a:solidFill>
                  <a:srgbClr val="3F7F5F"/>
                </a:solidFill>
                <a:latin typeface="Consolas" panose="020B0609020204030204" pitchFamily="49" charset="0"/>
              </a:rPr>
              <a:t> Auto-generated constructor stub</a:t>
            </a:r>
          </a:p>
          <a:p>
            <a:pPr marL="914400" lvl="2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914400" lvl="2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914400" lvl="2" indent="0">
              <a:buNone/>
            </a:pP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Employee(</a:t>
            </a: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empNo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 String 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empName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914400" lvl="2" indent="0">
              <a:buNone/>
            </a:pP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super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914400" lvl="2" indent="0">
              <a:buNone/>
            </a:pP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empNo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empNo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914400" lvl="2" indent="0">
              <a:buNone/>
            </a:pP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empName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empName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//generate getter and setter 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 CORE APPS-FT-JAVA 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56013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dirty="0">
                <a:solidFill>
                  <a:srgbClr val="000000"/>
                </a:solidFill>
                <a:latin typeface="Consolas" panose="020B0609020204030204" pitchFamily="49" charset="0"/>
              </a:rPr>
              <a:t>Reference to a Constructor  Demo 1    </a:t>
            </a:r>
            <a:r>
              <a:rPr lang="en-US" sz="3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cont</a:t>
            </a:r>
            <a:r>
              <a:rPr lang="en-US" dirty="0"/>
              <a:t>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310185"/>
            <a:ext cx="10813473" cy="486677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Step 2 :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en-US" dirty="0" err="1">
                <a:solidFill>
                  <a:srgbClr val="646464"/>
                </a:solidFill>
                <a:latin typeface="Consolas" panose="020B0609020204030204" pitchFamily="49" charset="0"/>
              </a:rPr>
              <a:t>FunctionalInterface</a:t>
            </a:r>
            <a:endParaRPr lang="en-US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interface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EmployeeInterface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457200" lvl="1" indent="0">
              <a:buNone/>
            </a:pP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Employee </a:t>
            </a:r>
            <a:r>
              <a:rPr lang="en-US" b="1" dirty="0" err="1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getEmployee</a:t>
            </a:r>
            <a:r>
              <a:rPr lang="en-US" b="1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7F0055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6A3E3E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intVar</a:t>
            </a:r>
            <a:r>
              <a:rPr lang="en-US" b="1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 , String </a:t>
            </a:r>
            <a:r>
              <a:rPr lang="en-US" b="1" dirty="0" err="1">
                <a:solidFill>
                  <a:srgbClr val="6A3E3E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strVar</a:t>
            </a:r>
            <a:r>
              <a:rPr lang="en-US" b="1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);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 CORE APPS-FT-JAVA 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020797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Reference to a Constructor  Demo 1    </a:t>
            </a:r>
            <a:r>
              <a:rPr lang="en-US" sz="3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cont</a:t>
            </a:r>
            <a:r>
              <a:rPr lang="en-US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310185"/>
            <a:ext cx="11076709" cy="4866778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EmployeeConstructorMain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457200" lvl="1" indent="0">
              <a:buNone/>
            </a:pP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457200" lvl="1" indent="0">
              <a:buNone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EmployeeInterface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employeeInterface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Employee::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Employee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employee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employeeInterface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.getEmployee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(20, 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"HCL 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457200" lvl="1" indent="0">
              <a:buNone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employee</a:t>
            </a:r>
            <a:r>
              <a:rPr lang="en-US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.getEmpNo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marL="457200" lvl="1" indent="0">
              <a:buNone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employee</a:t>
            </a:r>
            <a:r>
              <a:rPr lang="en-US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.getEmpName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 CORE APPS-FT-JAVA 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61540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When to use what in Method reference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10185"/>
            <a:ext cx="10515600" cy="2118815"/>
          </a:xfrm>
        </p:spPr>
        <p:txBody>
          <a:bodyPr/>
          <a:lstStyle/>
          <a:p>
            <a:r>
              <a:rPr lang="en-US" dirty="0"/>
              <a:t>But you may be thinking:</a:t>
            </a:r>
          </a:p>
          <a:p>
            <a:pPr lvl="1"/>
            <a:r>
              <a:rPr lang="en-US" dirty="0"/>
              <a:t>How is this clearer?</a:t>
            </a:r>
          </a:p>
          <a:p>
            <a:pPr lvl="1"/>
            <a:r>
              <a:rPr lang="en-US" dirty="0"/>
              <a:t>What will happen to the arguments?</a:t>
            </a:r>
          </a:p>
          <a:p>
            <a:pPr lvl="1"/>
            <a:r>
              <a:rPr lang="en-US" dirty="0"/>
              <a:t>How can this be a valid expression?</a:t>
            </a:r>
          </a:p>
          <a:p>
            <a:pPr lvl="1"/>
            <a:r>
              <a:rPr lang="en-US" dirty="0"/>
              <a:t>I don't understand how to construct a valid method reference...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 CORE APPS-FT-JAVA OS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74B70BA-381B-4B56-937A-1CE882CAC6F2}"/>
              </a:ext>
            </a:extLst>
          </p:cNvPr>
          <p:cNvSpPr txBox="1">
            <a:spLocks/>
          </p:cNvSpPr>
          <p:nvPr/>
        </p:nvSpPr>
        <p:spPr>
          <a:xfrm>
            <a:off x="838200" y="3560090"/>
            <a:ext cx="10515600" cy="211881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First of all, a method reference can't be used for any method. </a:t>
            </a:r>
            <a:r>
              <a:rPr lang="en-US" b="1" dirty="0"/>
              <a:t>They can only be used to replace a single-method lambda expression.</a:t>
            </a:r>
            <a:endParaRPr lang="en-US" dirty="0"/>
          </a:p>
          <a:p>
            <a:r>
              <a:rPr lang="en-US" dirty="0"/>
              <a:t>So to use a method reference, you first need a lambda expression with one method. And to use a lambda expression, you first need a functional interface, an interface with just one abstract method.</a:t>
            </a:r>
          </a:p>
        </p:txBody>
      </p:sp>
    </p:spTree>
    <p:extLst>
      <p:ext uri="{BB962C8B-B14F-4D97-AF65-F5344CB8AC3E}">
        <p14:creationId xmlns:p14="http://schemas.microsoft.com/office/powerpoint/2010/main" val="225724265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When to use what in Method reference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10185"/>
            <a:ext cx="10515600" cy="2118815"/>
          </a:xfrm>
        </p:spPr>
        <p:txBody>
          <a:bodyPr/>
          <a:lstStyle/>
          <a:p>
            <a:r>
              <a:rPr lang="en-US" dirty="0"/>
              <a:t>But you may be thinking:</a:t>
            </a:r>
          </a:p>
          <a:p>
            <a:pPr lvl="1"/>
            <a:r>
              <a:rPr lang="en-US" dirty="0"/>
              <a:t>How is this clearer?</a:t>
            </a:r>
          </a:p>
          <a:p>
            <a:pPr lvl="1"/>
            <a:r>
              <a:rPr lang="en-US" dirty="0"/>
              <a:t>What will happen to the arguments?</a:t>
            </a:r>
          </a:p>
          <a:p>
            <a:pPr lvl="1"/>
            <a:r>
              <a:rPr lang="en-US" dirty="0"/>
              <a:t>How can this be a valid expression?</a:t>
            </a:r>
          </a:p>
          <a:p>
            <a:pPr lvl="1"/>
            <a:r>
              <a:rPr lang="en-US" dirty="0"/>
              <a:t>I don't understand how to construct a valid method reference...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 CORE APPS-FT-JAVA OS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74B70BA-381B-4B56-937A-1CE882CAC6F2}"/>
              </a:ext>
            </a:extLst>
          </p:cNvPr>
          <p:cNvSpPr txBox="1">
            <a:spLocks/>
          </p:cNvSpPr>
          <p:nvPr/>
        </p:nvSpPr>
        <p:spPr>
          <a:xfrm>
            <a:off x="838200" y="3560090"/>
            <a:ext cx="10515600" cy="211881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 other words:</a:t>
            </a:r>
          </a:p>
          <a:p>
            <a:pPr marL="0" indent="0">
              <a:buNone/>
            </a:pPr>
            <a:r>
              <a:rPr lang="en-US" i="1" dirty="0"/>
              <a:t>Instead of using</a:t>
            </a:r>
            <a:br>
              <a:rPr lang="en-US" dirty="0"/>
            </a:br>
            <a:r>
              <a:rPr lang="en-US" b="1" dirty="0"/>
              <a:t>AN ANONYMOUS CLASS</a:t>
            </a:r>
            <a:br>
              <a:rPr lang="en-US" dirty="0"/>
            </a:br>
            <a:r>
              <a:rPr lang="en-US" i="1" dirty="0"/>
              <a:t>you can use</a:t>
            </a:r>
            <a:br>
              <a:rPr lang="en-US" dirty="0"/>
            </a:br>
            <a:r>
              <a:rPr lang="en-US" b="1" dirty="0"/>
              <a:t>A LAMBDA EXPRESSION</a:t>
            </a:r>
            <a:br>
              <a:rPr lang="en-US" dirty="0"/>
            </a:br>
            <a:r>
              <a:rPr lang="en-US" i="1" dirty="0"/>
              <a:t>And if this just calls one method, you can use</a:t>
            </a:r>
            <a:br>
              <a:rPr lang="en-US" dirty="0"/>
            </a:br>
            <a:r>
              <a:rPr lang="en-US" b="1" dirty="0"/>
              <a:t>A METHOD REFERENCE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040813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When to use what in Method reference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10185"/>
            <a:ext cx="10515600" cy="4922173"/>
          </a:xfrm>
        </p:spPr>
        <p:txBody>
          <a:bodyPr>
            <a:normAutofit/>
          </a:bodyPr>
          <a:lstStyle/>
          <a:p>
            <a:r>
              <a:rPr lang="en-US" b="1" dirty="0"/>
              <a:t>Conclusion</a:t>
            </a:r>
          </a:p>
          <a:p>
            <a:pPr lvl="1"/>
            <a:r>
              <a:rPr lang="en-US" dirty="0"/>
              <a:t>Many of the examples presented here are very simple and they probably don't justify the use of lambda expressions or method references.</a:t>
            </a:r>
          </a:p>
          <a:p>
            <a:pPr lvl="1"/>
            <a:r>
              <a:rPr lang="en-US" dirty="0"/>
              <a:t>As mentioned at the beginning, use method references if they make your code </a:t>
            </a:r>
            <a:r>
              <a:rPr lang="en-US" b="1" dirty="0"/>
              <a:t>CLEARER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For example, you can avoid the one method restriction by grouping all your code in a static method, and create a reference to that method instead of using a class or a lambda expression with many lines.</a:t>
            </a:r>
          </a:p>
          <a:p>
            <a:pPr lvl="1"/>
            <a:r>
              <a:rPr lang="en-US" dirty="0"/>
              <a:t>But the real power of lambda expressions and method references comes when they are combined with another new feature of Java 8; streams.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 CORE APPS-FT-JAVA 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4492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Java 8 -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Oracle released a new version of Java as Java 8 in March 18, 2014</a:t>
            </a:r>
          </a:p>
          <a:p>
            <a:r>
              <a:rPr lang="en-US" dirty="0"/>
              <a:t>It includes various upgrades to the Java programming, JVM, Tools and libraries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 CORE APPS-FT-JAVA 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76867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b="1" dirty="0">
                <a:solidFill>
                  <a:srgbClr val="000000"/>
                </a:solidFill>
                <a:latin typeface="Consolas" panose="020B0609020204030204" pitchFamily="49" charset="0"/>
              </a:rPr>
              <a:t>Java 8 - 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Stream?</a:t>
            </a:r>
          </a:p>
          <a:p>
            <a:pPr lvl="1"/>
            <a:r>
              <a:rPr lang="en-US" dirty="0"/>
              <a:t>Stream represents a sequence of objects from a source, which supports aggregate operations</a:t>
            </a:r>
          </a:p>
          <a:p>
            <a:pPr lvl="1"/>
            <a:r>
              <a:rPr lang="en-US" b="1" dirty="0"/>
              <a:t>Source</a:t>
            </a:r>
            <a:r>
              <a:rPr lang="en-US" dirty="0"/>
              <a:t> − Stream takes Collections, Arrays, or I/O resources as input source.</a:t>
            </a:r>
          </a:p>
          <a:p>
            <a:pPr lvl="1"/>
            <a:r>
              <a:rPr lang="en-US" dirty="0"/>
              <a:t>Aggregate operations − Stream supports aggregate operations like filter, map, limit, reduce, find, match, and so on.</a:t>
            </a:r>
          </a:p>
          <a:p>
            <a:pPr lvl="1"/>
            <a:r>
              <a:rPr lang="en-US" dirty="0"/>
              <a:t>Pipelining − Most of the stream operations return stream itself so that their result can be pipelined. These operations are called </a:t>
            </a:r>
            <a:r>
              <a:rPr lang="en-US" b="1" dirty="0">
                <a:solidFill>
                  <a:schemeClr val="accent2"/>
                </a:solidFill>
              </a:rPr>
              <a:t>intermediate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b="1" dirty="0">
                <a:solidFill>
                  <a:schemeClr val="accent2"/>
                </a:solidFill>
              </a:rPr>
              <a:t>operations </a:t>
            </a:r>
            <a:r>
              <a:rPr lang="en-US" dirty="0"/>
              <a:t>and their function is to take input, process them, and return output to the target. collect() method is a </a:t>
            </a:r>
            <a:r>
              <a:rPr lang="en-US" b="1" dirty="0">
                <a:solidFill>
                  <a:schemeClr val="accent2"/>
                </a:solidFill>
              </a:rPr>
              <a:t>terminal operation </a:t>
            </a:r>
            <a:r>
              <a:rPr lang="en-US" dirty="0"/>
              <a:t>which is normally present at the end of the pipelining operation to mark the end of the stream</a:t>
            </a:r>
          </a:p>
          <a:p>
            <a:pPr lvl="1"/>
            <a:r>
              <a:rPr lang="en-US"/>
              <a:t>Additional </a:t>
            </a:r>
            <a:r>
              <a:rPr lang="en-US" dirty="0"/>
              <a:t>package in Java 8 called </a:t>
            </a:r>
            <a:r>
              <a:rPr lang="en-US" dirty="0" err="1"/>
              <a:t>java.util.stream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 CORE APPS-FT-JAVA 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49366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b="1" dirty="0">
                <a:solidFill>
                  <a:srgbClr val="000000"/>
                </a:solidFill>
                <a:latin typeface="Consolas" panose="020B0609020204030204" pitchFamily="49" charset="0"/>
              </a:rPr>
              <a:t>Generating 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Java 8, Collection interface has two methods to generate a Stream.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b="1" dirty="0">
                <a:solidFill>
                  <a:srgbClr val="000000"/>
                </a:solidFill>
                <a:latin typeface="Verdana" panose="020B0604030504040204" pitchFamily="34" charset="0"/>
              </a:rPr>
              <a:t>stream()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− Returns a sequential stream  considering collection as its source.</a:t>
            </a:r>
          </a:p>
          <a:p>
            <a:pPr marL="0" indent="0" algn="just">
              <a:buNone/>
            </a:pPr>
            <a:r>
              <a:rPr lang="en-US" b="1" dirty="0">
                <a:solidFill>
                  <a:srgbClr val="000000"/>
                </a:solidFill>
                <a:latin typeface="Verdana" panose="020B0604030504040204" pitchFamily="34" charset="0"/>
              </a:rPr>
              <a:t>2.parallelStream()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− Returns a parallel Stream considering collection as its source.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 CORE APPS-FT-JAVA 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05428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>
                <a:solidFill>
                  <a:srgbClr val="000000"/>
                </a:solidFill>
                <a:latin typeface="Consolas" panose="020B0609020204030204" pitchFamily="49" charset="0"/>
              </a:rPr>
              <a:t>Structure of Java 8 Stream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Any operation involving the use of Java 8 Streams API has to have </a:t>
            </a:r>
            <a:r>
              <a:rPr lang="en-US" b="1" dirty="0"/>
              <a:t>three</a:t>
            </a:r>
            <a:r>
              <a:rPr lang="en-US" dirty="0"/>
              <a:t> important components to make it work. </a:t>
            </a:r>
          </a:p>
          <a:p>
            <a:r>
              <a:rPr lang="en-US" dirty="0"/>
              <a:t>These are – a source, one or more intermediate operations and a terminal operation. </a:t>
            </a:r>
          </a:p>
          <a:p>
            <a:r>
              <a:rPr lang="en-US" dirty="0"/>
              <a:t>These three types of components are </a:t>
            </a:r>
            <a:r>
              <a:rPr lang="en-US" b="1" dirty="0"/>
              <a:t>pipelined</a:t>
            </a:r>
            <a:r>
              <a:rPr lang="en-US" dirty="0"/>
              <a:t> in a sequence to make a stream work.</a:t>
            </a:r>
          </a:p>
          <a:p>
            <a:endParaRPr 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7858" y="4054159"/>
            <a:ext cx="8509819" cy="1581371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 CORE APPS-FT-JAVA 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44616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Intermediate operations</a:t>
            </a:r>
            <a:r>
              <a:rPr lang="en-US" dirty="0"/>
              <a:t>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filter</a:t>
            </a:r>
          </a:p>
          <a:p>
            <a:r>
              <a:rPr lang="en-US" dirty="0"/>
              <a:t>map</a:t>
            </a:r>
          </a:p>
          <a:p>
            <a:r>
              <a:rPr lang="en-US" dirty="0" err="1"/>
              <a:t>flatmap</a:t>
            </a:r>
            <a:endParaRPr lang="en-US" dirty="0"/>
          </a:p>
          <a:p>
            <a:r>
              <a:rPr lang="en-US" dirty="0"/>
              <a:t>peek</a:t>
            </a:r>
          </a:p>
          <a:p>
            <a:r>
              <a:rPr lang="en-US" dirty="0"/>
              <a:t>distinct</a:t>
            </a:r>
          </a:p>
          <a:p>
            <a:r>
              <a:rPr lang="en-US" dirty="0"/>
              <a:t>sorted</a:t>
            </a:r>
          </a:p>
          <a:p>
            <a:r>
              <a:rPr lang="en-US" dirty="0"/>
              <a:t>limit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 CORE APPS-FT-JAVA 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999747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b="1" dirty="0">
                <a:solidFill>
                  <a:srgbClr val="000000"/>
                </a:solidFill>
                <a:latin typeface="Consolas" panose="020B0609020204030204" pitchFamily="49" charset="0"/>
              </a:rPr>
              <a:t>Terminal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/>
              <a:t>forEach</a:t>
            </a:r>
            <a:r>
              <a:rPr lang="en-US" dirty="0"/>
              <a:t> - </a:t>
            </a:r>
            <a:r>
              <a:rPr lang="en-US" dirty="0" err="1"/>
              <a:t>Stream.forEach</a:t>
            </a:r>
            <a:r>
              <a:rPr lang="en-US" dirty="0"/>
              <a:t> method will perform an action for each element in the stream</a:t>
            </a:r>
          </a:p>
          <a:p>
            <a:r>
              <a:rPr lang="en-US" dirty="0" err="1"/>
              <a:t>toArray</a:t>
            </a:r>
            <a:endParaRPr lang="en-US" dirty="0"/>
          </a:p>
          <a:p>
            <a:r>
              <a:rPr lang="en-US" dirty="0"/>
              <a:t>reduce</a:t>
            </a:r>
          </a:p>
          <a:p>
            <a:r>
              <a:rPr lang="en-US" dirty="0"/>
              <a:t>collect</a:t>
            </a:r>
          </a:p>
          <a:p>
            <a:r>
              <a:rPr lang="en-US" dirty="0"/>
              <a:t>min</a:t>
            </a:r>
          </a:p>
          <a:p>
            <a:r>
              <a:rPr lang="en-US" dirty="0"/>
              <a:t>max</a:t>
            </a:r>
          </a:p>
          <a:p>
            <a:r>
              <a:rPr lang="en-US" dirty="0"/>
              <a:t>count</a:t>
            </a:r>
          </a:p>
          <a:p>
            <a:r>
              <a:rPr lang="en-US" dirty="0" err="1"/>
              <a:t>anymatch</a:t>
            </a:r>
            <a:endParaRPr lang="en-US" dirty="0"/>
          </a:p>
          <a:p>
            <a:r>
              <a:rPr lang="en-US" dirty="0" err="1"/>
              <a:t>allMatch</a:t>
            </a:r>
            <a:endParaRPr lang="en-US" dirty="0"/>
          </a:p>
          <a:p>
            <a:r>
              <a:rPr lang="en-US" dirty="0" err="1"/>
              <a:t>noneMatch</a:t>
            </a:r>
            <a:endParaRPr lang="en-US" dirty="0"/>
          </a:p>
          <a:p>
            <a:r>
              <a:rPr lang="en-US" dirty="0" err="1"/>
              <a:t>findFirst</a:t>
            </a:r>
            <a:endParaRPr lang="en-US" dirty="0"/>
          </a:p>
          <a:p>
            <a:r>
              <a:rPr lang="en-US" dirty="0" err="1"/>
              <a:t>findAny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 CORE APPS-FT-JAVA 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30996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/>
              <a:t>forEach</a:t>
            </a:r>
            <a:r>
              <a:rPr lang="en-US" dirty="0"/>
              <a:t> :  To iterate each element of the stream.</a:t>
            </a:r>
          </a:p>
          <a:p>
            <a:pPr marL="0" indent="0">
              <a:buNone/>
            </a:pPr>
            <a:r>
              <a:rPr lang="en-US" dirty="0"/>
              <a:t>map       :  map each element to its corresponding result   </a:t>
            </a:r>
          </a:p>
          <a:p>
            <a:pPr marL="0" indent="0">
              <a:buNone/>
            </a:pPr>
            <a:r>
              <a:rPr lang="en-US" dirty="0"/>
              <a:t>filter       :  To eliminate elements based on a criteria </a:t>
            </a:r>
          </a:p>
          <a:p>
            <a:pPr marL="0" indent="0">
              <a:buNone/>
            </a:pPr>
            <a:r>
              <a:rPr lang="en-US" dirty="0"/>
              <a:t>limit       :  To reduce the size of the stream</a:t>
            </a:r>
          </a:p>
          <a:p>
            <a:pPr marL="0" indent="0">
              <a:buNone/>
            </a:pPr>
            <a:r>
              <a:rPr lang="en-US" dirty="0"/>
              <a:t>Sorted   :  To sort the stream</a:t>
            </a:r>
          </a:p>
          <a:p>
            <a:pPr marL="0" indent="0">
              <a:buNone/>
            </a:pPr>
            <a:r>
              <a:rPr lang="en-US" dirty="0"/>
              <a:t>Collectors : To combine the result of processing on the elements of a stream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Terminal operations are typically preceded by </a:t>
            </a:r>
            <a:r>
              <a:rPr lang="en-US" b="1" dirty="0"/>
              <a:t>intermediate operations</a:t>
            </a:r>
            <a:r>
              <a:rPr lang="en-US" dirty="0"/>
              <a:t> which return another Stream which allows operations to be connected in a form of a query.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 CORE APPS-FT-JAVA 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793036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5800" y="6250626"/>
            <a:ext cx="10515600" cy="576571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rgbClr val="000000"/>
                </a:solidFill>
                <a:latin typeface="Consolas" panose="020B0609020204030204" pitchFamily="49" charset="0"/>
              </a:rPr>
              <a:t>Demo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6525"/>
            <a:ext cx="11353800" cy="689386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Step 1 :  Create a bean Employee</a:t>
            </a:r>
          </a:p>
          <a:p>
            <a:pPr marL="0" indent="0">
              <a:buNone/>
            </a:pPr>
            <a:r>
              <a:rPr lang="en-US" dirty="0"/>
              <a:t>public class Employee {</a:t>
            </a:r>
          </a:p>
          <a:p>
            <a:pPr marL="0" indent="0">
              <a:buNone/>
            </a:pPr>
            <a:r>
              <a:rPr lang="en-US" dirty="0"/>
              <a:t>	private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empNo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	private String </a:t>
            </a:r>
            <a:r>
              <a:rPr lang="en-US" dirty="0" err="1"/>
              <a:t>empName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	private float salary;</a:t>
            </a:r>
          </a:p>
          <a:p>
            <a:pPr marL="0" indent="0">
              <a:buNone/>
            </a:pPr>
            <a:r>
              <a:rPr lang="en-US" dirty="0"/>
              <a:t>	private char band;</a:t>
            </a:r>
          </a:p>
          <a:p>
            <a:pPr marL="0" indent="0">
              <a:buNone/>
            </a:pPr>
            <a:r>
              <a:rPr lang="en-US" dirty="0"/>
              <a:t>	public Employee() {</a:t>
            </a:r>
          </a:p>
          <a:p>
            <a:pPr marL="0" indent="0">
              <a:buNone/>
            </a:pPr>
            <a:r>
              <a:rPr lang="en-US" dirty="0"/>
              <a:t>		super();</a:t>
            </a:r>
          </a:p>
          <a:p>
            <a:pPr marL="0" indent="0">
              <a:buNone/>
            </a:pPr>
            <a:r>
              <a:rPr lang="en-US" dirty="0"/>
              <a:t>	}</a:t>
            </a:r>
          </a:p>
          <a:p>
            <a:pPr marL="0" indent="0">
              <a:buNone/>
            </a:pPr>
            <a:r>
              <a:rPr lang="en-US" dirty="0"/>
              <a:t>	public Employee(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empNo</a:t>
            </a:r>
            <a:r>
              <a:rPr lang="en-US" dirty="0"/>
              <a:t>, String </a:t>
            </a:r>
            <a:r>
              <a:rPr lang="en-US" dirty="0" err="1"/>
              <a:t>empName</a:t>
            </a:r>
            <a:r>
              <a:rPr lang="en-US" dirty="0"/>
              <a:t>, float salary, char band) {</a:t>
            </a:r>
          </a:p>
          <a:p>
            <a:pPr marL="0" indent="0">
              <a:buNone/>
            </a:pPr>
            <a:r>
              <a:rPr lang="en-US" dirty="0"/>
              <a:t>		super();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this.empNo</a:t>
            </a:r>
            <a:r>
              <a:rPr lang="en-US" dirty="0"/>
              <a:t> = </a:t>
            </a:r>
            <a:r>
              <a:rPr lang="en-US" dirty="0" err="1"/>
              <a:t>empNo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this.empName</a:t>
            </a:r>
            <a:r>
              <a:rPr lang="en-US" dirty="0"/>
              <a:t> = </a:t>
            </a:r>
            <a:r>
              <a:rPr lang="en-US" dirty="0" err="1"/>
              <a:t>empName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this.salary</a:t>
            </a:r>
            <a:r>
              <a:rPr lang="en-US" dirty="0"/>
              <a:t> = salary;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this.band</a:t>
            </a:r>
            <a:r>
              <a:rPr lang="en-US" dirty="0"/>
              <a:t> = band;</a:t>
            </a:r>
          </a:p>
          <a:p>
            <a:pPr marL="0" indent="0">
              <a:buNone/>
            </a:pPr>
            <a:r>
              <a:rPr lang="en-US" dirty="0"/>
              <a:t>	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 CORE APPS-FT-JAVA 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91283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6176963"/>
            <a:ext cx="10515600" cy="576571"/>
          </a:xfrm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rgbClr val="000000"/>
                </a:solidFill>
                <a:latin typeface="Consolas" panose="020B0609020204030204" pitchFamily="49" charset="0"/>
              </a:rPr>
              <a:t>Demo 1 	 :</a:t>
            </a:r>
            <a:r>
              <a:rPr lang="en-US" sz="3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forEach</a:t>
            </a:r>
            <a:r>
              <a:rPr lang="en-US" sz="3600" b="1" dirty="0">
                <a:solidFill>
                  <a:srgbClr val="000000"/>
                </a:solidFill>
                <a:latin typeface="Consolas" panose="020B0609020204030204" pitchFamily="49" charset="0"/>
              </a:rPr>
              <a:t>				cont..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1901948" cy="68580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public class ForEachDemo1 {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public static void 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</a:p>
          <a:p>
            <a:pPr marL="0" indent="0">
              <a:buNone/>
            </a:pPr>
            <a:r>
              <a:rPr lang="en-US" dirty="0"/>
              <a:t>		List&lt;Employee&gt; list = new </a:t>
            </a:r>
            <a:r>
              <a:rPr lang="en-US" dirty="0" err="1"/>
              <a:t>ArrayList</a:t>
            </a:r>
            <a:r>
              <a:rPr lang="en-US" dirty="0"/>
              <a:t>&lt;Employee&gt;();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list.add</a:t>
            </a:r>
            <a:r>
              <a:rPr lang="en-US" dirty="0"/>
              <a:t>(new Employee(10, “Arun", 1010f, 'E'));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list.add</a:t>
            </a:r>
            <a:r>
              <a:rPr lang="en-US" dirty="0"/>
              <a:t>(new Employee(20, "Babu", 2020f, 'M'));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list.add</a:t>
            </a:r>
            <a:r>
              <a:rPr lang="en-US" dirty="0"/>
              <a:t>(new Employee(30, "Carol", 3030f, 'M'));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list.add</a:t>
            </a:r>
            <a:r>
              <a:rPr lang="en-US" dirty="0"/>
              <a:t>(new Employee(40, "Danny", 4040f, 'C'));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list.add</a:t>
            </a:r>
            <a:r>
              <a:rPr lang="en-US" dirty="0"/>
              <a:t>(new Employee(50, "Anthony", 5050f, 'M'));</a:t>
            </a:r>
          </a:p>
          <a:p>
            <a:pPr marL="0" indent="0">
              <a:buNone/>
            </a:pPr>
            <a:r>
              <a:rPr lang="en-US" dirty="0"/>
              <a:t>		// The Consumer Interface accepts a single argument and does not return any result.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list.stream</a:t>
            </a:r>
            <a:r>
              <a:rPr lang="en-US" dirty="0"/>
              <a:t>().</a:t>
            </a:r>
            <a:r>
              <a:rPr lang="en-US" dirty="0" err="1"/>
              <a:t>forEach</a:t>
            </a:r>
            <a:r>
              <a:rPr lang="en-US" dirty="0"/>
              <a:t>( (</a:t>
            </a:r>
            <a:r>
              <a:rPr lang="en-US" dirty="0" err="1"/>
              <a:t>var</a:t>
            </a:r>
            <a:r>
              <a:rPr lang="en-US" dirty="0"/>
              <a:t>) -&gt; </a:t>
            </a:r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var.getEmpNo</a:t>
            </a:r>
            <a:r>
              <a:rPr lang="en-US" dirty="0"/>
              <a:t>() + " " + 							</a:t>
            </a:r>
            <a:r>
              <a:rPr lang="en-US" dirty="0" err="1"/>
              <a:t>var.getEmpName</a:t>
            </a:r>
            <a:r>
              <a:rPr lang="en-US" dirty="0"/>
              <a:t>() + "  " + </a:t>
            </a:r>
            <a:r>
              <a:rPr lang="en-US" dirty="0" err="1"/>
              <a:t>var.getSalary</a:t>
            </a:r>
            <a:r>
              <a:rPr lang="en-US" dirty="0"/>
              <a:t>()));</a:t>
            </a:r>
          </a:p>
          <a:p>
            <a:pPr marL="0" indent="0">
              <a:buNone/>
            </a:pPr>
            <a:r>
              <a:rPr lang="en-US" dirty="0"/>
              <a:t>	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 CORE APPS-FT-JAVA 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06918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576571"/>
            <a:ext cx="10515600" cy="576571"/>
          </a:xfrm>
        </p:spPr>
        <p:txBody>
          <a:bodyPr>
            <a:normAutofit fontScale="90000"/>
          </a:bodyPr>
          <a:lstStyle/>
          <a:p>
            <a:r>
              <a:rPr lang="en-US" dirty="0"/>
              <a:t>Demo 2  : filter , </a:t>
            </a:r>
            <a:r>
              <a:rPr lang="en-US" dirty="0" err="1"/>
              <a:t>forEach</a:t>
            </a:r>
            <a:r>
              <a:rPr lang="en-US" dirty="0"/>
              <a:t>				</a:t>
            </a:r>
            <a:r>
              <a:rPr lang="en-US" dirty="0" err="1"/>
              <a:t>Cont</a:t>
            </a:r>
            <a:r>
              <a:rPr lang="en-US" dirty="0"/>
              <a:t> 2..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921" y="0"/>
            <a:ext cx="11233879" cy="7135317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//Filter by name starting with alphabet 'C'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FilterDemo2 {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List&lt;Employee&gt;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list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ArrayList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&lt;Employee&gt;();</a:t>
            </a:r>
          </a:p>
          <a:p>
            <a:pPr marL="0" indent="0">
              <a:buNone/>
            </a:pP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	</a:t>
            </a:r>
            <a:r>
              <a:rPr lang="en-US" dirty="0" err="1"/>
              <a:t>list.add</a:t>
            </a:r>
            <a:r>
              <a:rPr lang="en-US" dirty="0"/>
              <a:t>(new Employee(10, “Arun", 1010f, 'E'));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list.add</a:t>
            </a:r>
            <a:r>
              <a:rPr lang="en-US" dirty="0"/>
              <a:t>(new Employee(20, "Babu", 2020f, 'M'));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list.add</a:t>
            </a:r>
            <a:r>
              <a:rPr lang="en-US" dirty="0"/>
              <a:t>(new Employee(30, "Carol", 3030f, 'M'));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list.add</a:t>
            </a:r>
            <a:r>
              <a:rPr lang="en-US" dirty="0"/>
              <a:t>(new Employee(40, "Danny", 4040f, 'C'));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list.add</a:t>
            </a:r>
            <a:r>
              <a:rPr lang="en-US" dirty="0"/>
              <a:t>(new Employee(50, "Anthony", 5050f, 'M'));</a:t>
            </a:r>
          </a:p>
          <a:p>
            <a:pPr marL="0" indent="0">
              <a:buNone/>
            </a:pP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list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.stream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().filter((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emp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-&gt;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emp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.getEmpName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startsWith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"A"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	    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forEach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((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arg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-&gt; {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</a:t>
            </a:r>
            <a:r>
              <a:rPr lang="en-US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.getEmpName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 CORE APPS-FT-JAVA 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98490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8279" y="-440046"/>
            <a:ext cx="10515600" cy="576571"/>
          </a:xfrm>
        </p:spPr>
        <p:txBody>
          <a:bodyPr>
            <a:normAutofit fontScale="90000"/>
          </a:bodyPr>
          <a:lstStyle/>
          <a:p>
            <a:r>
              <a:rPr lang="en-US" dirty="0"/>
              <a:t>Demo 3						</a:t>
            </a:r>
            <a:r>
              <a:rPr lang="en-US" dirty="0" err="1"/>
              <a:t>cont</a:t>
            </a:r>
            <a:r>
              <a:rPr lang="en-US" dirty="0"/>
              <a:t> 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931" y="136524"/>
            <a:ext cx="11248869" cy="6721475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// Stream with filter and count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CountDemo3 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List&lt;Employee&gt;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list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ArrayList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&lt;Employee&gt;();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list.add</a:t>
            </a:r>
            <a:r>
              <a:rPr lang="en-US" dirty="0"/>
              <a:t>(new Employee(10, “Arun", 1010f, 'E'));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list.add</a:t>
            </a:r>
            <a:r>
              <a:rPr lang="en-US" dirty="0"/>
              <a:t>(new Employee(20, "Babu", 2020f, 'M'));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list.add</a:t>
            </a:r>
            <a:r>
              <a:rPr lang="en-US" dirty="0"/>
              <a:t>(new Employee(30, "Carol", 3030f, 'M'));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list.add</a:t>
            </a:r>
            <a:r>
              <a:rPr lang="en-US" dirty="0"/>
              <a:t>(new Employee(40, "Danny", 4040f, 'C'));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list.add</a:t>
            </a:r>
            <a:r>
              <a:rPr lang="en-US" dirty="0"/>
              <a:t>(new Employee(50, "Anthony", 5050f, 'M'));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Long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noOfRecords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list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.stream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().count();</a:t>
            </a:r>
          </a:p>
          <a:p>
            <a:pPr marL="457200" lvl="1" indent="0">
              <a:buNone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noOfRecords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457200" lvl="1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Long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empSalGt3000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list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.stream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().filter((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-&gt;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var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.getSalary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 &gt; 3000).count();</a:t>
            </a:r>
          </a:p>
          <a:p>
            <a:pPr marL="457200" lvl="1" indent="0">
              <a:buNone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i="1" dirty="0">
                <a:solidFill>
                  <a:srgbClr val="6A3E3E"/>
                </a:solidFill>
                <a:latin typeface="Consolas" panose="020B0609020204030204" pitchFamily="49" charset="0"/>
              </a:rPr>
              <a:t>empSalGt3000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 CORE APPS-FT-JAVA 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399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Functional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Functional programming is a style of programming which models computations as the evaluation of expressions.</a:t>
            </a:r>
          </a:p>
          <a:p>
            <a:r>
              <a:rPr lang="en-US" dirty="0"/>
              <a:t>Functional programming requires that functions are </a:t>
            </a:r>
            <a:r>
              <a:rPr lang="en-US" i="1" dirty="0"/>
              <a:t>first-class</a:t>
            </a:r>
            <a:r>
              <a:rPr lang="en-US" dirty="0"/>
              <a:t>, which means that they are treated like any other values and can be passed as arguments to other functions or be returned as a result of a function. </a:t>
            </a:r>
          </a:p>
          <a:p>
            <a:r>
              <a:rPr lang="en-US" dirty="0"/>
              <a:t>First-class functions, means that the language treats functions as values – that you can assign a function into a variable, pass it around </a:t>
            </a:r>
          </a:p>
          <a:p>
            <a:r>
              <a:rPr lang="en-US" dirty="0"/>
              <a:t>Higher-order functions are functions that work on other functions, meaning that they take one or more functions as an argument and can also return a function.. 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 CORE APPS-FT-JAVA 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9442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E6F91-5541-4944-B2A2-F03E0E1F5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3593C-B0A9-44E7-B959-6B461C2C63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75BB92-346E-4F4D-8DD0-CF9565317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SL CORE APPS-FT-JAVA OS</a:t>
            </a:r>
          </a:p>
        </p:txBody>
      </p:sp>
    </p:spTree>
    <p:extLst>
      <p:ext uri="{BB962C8B-B14F-4D97-AF65-F5344CB8AC3E}">
        <p14:creationId xmlns:p14="http://schemas.microsoft.com/office/powerpoint/2010/main" val="17160996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Lambda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Lambda expression helps us to write our code in functional style.</a:t>
            </a:r>
          </a:p>
          <a:p>
            <a:r>
              <a:rPr lang="en-US" dirty="0"/>
              <a:t>Provides a clear way to implement SAM interface(Single Abstract Method) by using an expression.</a:t>
            </a:r>
          </a:p>
          <a:p>
            <a:r>
              <a:rPr lang="en-US" dirty="0"/>
              <a:t>The Lambda expression is used to provide the implementation of an interface which has functional interface</a:t>
            </a:r>
          </a:p>
          <a:p>
            <a:r>
              <a:rPr lang="en-US" dirty="0"/>
              <a:t>Java lambda expression is treated as a function, so compiler does not create </a:t>
            </a:r>
            <a:r>
              <a:rPr lang="en-US" b="1" dirty="0"/>
              <a:t>.class </a:t>
            </a:r>
            <a:r>
              <a:rPr lang="en-US" dirty="0"/>
              <a:t>file.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 CORE APPS-FT-JAVA 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7466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Functional 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interface which has only </a:t>
            </a:r>
            <a:r>
              <a:rPr lang="en-US" b="1" dirty="0"/>
              <a:t>one abstract method </a:t>
            </a:r>
            <a:r>
              <a:rPr lang="en-US" dirty="0"/>
              <a:t>is called functional interface.</a:t>
            </a:r>
          </a:p>
          <a:p>
            <a:r>
              <a:rPr lang="en-US" dirty="0"/>
              <a:t>Java provides an annotation </a:t>
            </a:r>
            <a:r>
              <a:rPr lang="en-US" b="1" dirty="0"/>
              <a:t>@</a:t>
            </a:r>
            <a:r>
              <a:rPr lang="en-US" b="1" i="1" dirty="0" err="1"/>
              <a:t>FunctionalInterface</a:t>
            </a:r>
            <a:r>
              <a:rPr lang="en-US" dirty="0"/>
              <a:t>, which is used to declare an interface as functional interface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	@</a:t>
            </a:r>
            <a:r>
              <a:rPr lang="en-US" b="1" i="1" dirty="0" err="1"/>
              <a:t>FunctionalInterface</a:t>
            </a:r>
            <a:r>
              <a:rPr lang="en-US" b="1" i="1" dirty="0"/>
              <a:t>	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public interface Foo {</a:t>
            </a:r>
          </a:p>
          <a:p>
            <a:pPr marL="0" indent="0">
              <a:buNone/>
            </a:pPr>
            <a:r>
              <a:rPr lang="en-US" dirty="0"/>
              <a:t> 		 public void </a:t>
            </a:r>
            <a:r>
              <a:rPr lang="en-US" dirty="0" err="1"/>
              <a:t>doSomeMethod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	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 CORE APPS-FT-JAVA 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2396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Why use Lambda Expression?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 provide the implementation of Functional interface.</a:t>
            </a:r>
          </a:p>
          <a:p>
            <a:r>
              <a:rPr lang="en-US" dirty="0"/>
              <a:t>Less coding.</a:t>
            </a:r>
          </a:p>
          <a:p>
            <a:r>
              <a:rPr lang="en-US" dirty="0"/>
              <a:t>Java Lambda Expression Syntax</a:t>
            </a:r>
          </a:p>
          <a:p>
            <a:pPr marL="0" indent="0">
              <a:buNone/>
            </a:pPr>
            <a:r>
              <a:rPr lang="en-US" dirty="0"/>
              <a:t>	 (argument-list) -&gt; { body } ;</a:t>
            </a:r>
          </a:p>
          <a:p>
            <a:r>
              <a:rPr lang="en-US" dirty="0"/>
              <a:t>Java lambda expression is consisted of three components.</a:t>
            </a:r>
          </a:p>
          <a:p>
            <a:pPr marL="971550" lvl="1" indent="-514350">
              <a:buAutoNum type="arabicPeriod"/>
            </a:pPr>
            <a:r>
              <a:rPr lang="en-US" b="1" dirty="0"/>
              <a:t>Argument-list:</a:t>
            </a:r>
            <a:r>
              <a:rPr lang="en-US" dirty="0"/>
              <a:t> It can be empty or non-empty as well.</a:t>
            </a:r>
          </a:p>
          <a:p>
            <a:pPr marL="971550" lvl="1" indent="-514350">
              <a:buAutoNum type="arabicPeriod"/>
            </a:pPr>
            <a:r>
              <a:rPr lang="en-US" b="1" dirty="0"/>
              <a:t>Arrow-token:</a:t>
            </a:r>
            <a:r>
              <a:rPr lang="en-US" dirty="0"/>
              <a:t> It is used to link arguments-list and body of expression.</a:t>
            </a:r>
          </a:p>
          <a:p>
            <a:pPr marL="971550" lvl="1" indent="-514350">
              <a:buAutoNum type="arabicPeriod"/>
            </a:pPr>
            <a:r>
              <a:rPr lang="en-US" b="1" dirty="0"/>
              <a:t>Body:</a:t>
            </a:r>
            <a:r>
              <a:rPr lang="en-US" dirty="0"/>
              <a:t> It contains expressions and statements for lambda expression.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 CORE APPS-FT-JAVA 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0384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Lambda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310185"/>
            <a:ext cx="11353801" cy="486677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lambda expression is an unnamed block of code (or an unnamed function) with a list of formal parameters and a  body </a:t>
            </a:r>
          </a:p>
          <a:p>
            <a:pPr marL="0" indent="0">
              <a:buNone/>
            </a:pPr>
            <a:r>
              <a:rPr lang="en-US" dirty="0"/>
              <a:t>   // </a:t>
            </a:r>
            <a:r>
              <a:rPr lang="en-US" sz="2400" dirty="0"/>
              <a:t>Takes an </a:t>
            </a:r>
            <a:r>
              <a:rPr lang="en-US" sz="2400" dirty="0" err="1"/>
              <a:t>int</a:t>
            </a:r>
            <a:r>
              <a:rPr lang="en-US" sz="2400" dirty="0"/>
              <a:t> parameter and returns the parameter value incremented by 1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(</a:t>
            </a:r>
            <a:r>
              <a:rPr lang="en-US" dirty="0" err="1"/>
              <a:t>int</a:t>
            </a:r>
            <a:r>
              <a:rPr lang="en-US" dirty="0"/>
              <a:t> x) -&gt; x + 1</a:t>
            </a:r>
          </a:p>
          <a:p>
            <a:pPr marL="0" indent="0">
              <a:buNone/>
            </a:pPr>
            <a:r>
              <a:rPr lang="en-US" dirty="0"/>
              <a:t>   // Takes two </a:t>
            </a:r>
            <a:r>
              <a:rPr lang="en-US" dirty="0" err="1"/>
              <a:t>int</a:t>
            </a:r>
            <a:r>
              <a:rPr lang="en-US" dirty="0"/>
              <a:t> parameters and returns their sum</a:t>
            </a:r>
          </a:p>
          <a:p>
            <a:pPr marL="0" indent="0">
              <a:buNone/>
            </a:pPr>
            <a:r>
              <a:rPr lang="en-US" dirty="0"/>
              <a:t>	(</a:t>
            </a:r>
            <a:r>
              <a:rPr lang="en-US" dirty="0" err="1"/>
              <a:t>int</a:t>
            </a:r>
            <a:r>
              <a:rPr lang="en-US" dirty="0"/>
              <a:t> x, </a:t>
            </a:r>
            <a:r>
              <a:rPr lang="en-US" dirty="0" err="1"/>
              <a:t>int</a:t>
            </a:r>
            <a:r>
              <a:rPr lang="en-US" dirty="0"/>
              <a:t> y) -&gt; x + y</a:t>
            </a:r>
          </a:p>
          <a:p>
            <a:pPr marL="0" indent="0">
              <a:buNone/>
            </a:pPr>
            <a:r>
              <a:rPr lang="en-US" dirty="0"/>
              <a:t>  // Takes two </a:t>
            </a:r>
            <a:r>
              <a:rPr lang="en-US" dirty="0" err="1"/>
              <a:t>int</a:t>
            </a:r>
            <a:r>
              <a:rPr lang="en-US" dirty="0"/>
              <a:t> parameters and returns the maximum of the two</a:t>
            </a:r>
          </a:p>
          <a:p>
            <a:pPr marL="0" indent="0">
              <a:buNone/>
            </a:pPr>
            <a:r>
              <a:rPr lang="fr-FR" dirty="0"/>
              <a:t>	(</a:t>
            </a:r>
            <a:r>
              <a:rPr lang="fr-FR" dirty="0" err="1"/>
              <a:t>int</a:t>
            </a:r>
            <a:r>
              <a:rPr lang="fr-FR" dirty="0"/>
              <a:t> x, </a:t>
            </a:r>
            <a:r>
              <a:rPr lang="fr-FR" dirty="0" err="1"/>
              <a:t>int</a:t>
            </a:r>
            <a:r>
              <a:rPr lang="fr-FR" dirty="0"/>
              <a:t> y) -&gt; { </a:t>
            </a:r>
            <a:r>
              <a:rPr lang="fr-FR" dirty="0" err="1"/>
              <a:t>int</a:t>
            </a:r>
            <a:r>
              <a:rPr lang="fr-FR" dirty="0"/>
              <a:t> max = x &gt; y ? x : y; </a:t>
            </a:r>
            <a:r>
              <a:rPr lang="en-US" dirty="0"/>
              <a:t>return max; }</a:t>
            </a:r>
          </a:p>
          <a:p>
            <a:pPr marL="0" indent="0">
              <a:buNone/>
            </a:pPr>
            <a:r>
              <a:rPr lang="en-US" dirty="0"/>
              <a:t>   // Takes no parameters and returns void</a:t>
            </a:r>
          </a:p>
          <a:p>
            <a:pPr marL="0" indent="0">
              <a:buNone/>
            </a:pPr>
            <a:r>
              <a:rPr lang="en-US" dirty="0"/>
              <a:t>	() -&gt; { 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 CORE APPS-FT-JAVA 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2490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674AF93BD0EC84EA6A549CA4A6EC283" ma:contentTypeVersion="12" ma:contentTypeDescription="Create a new document." ma:contentTypeScope="" ma:versionID="f012ded5c781ca77b273f68ca946d603">
  <xsd:schema xmlns:xsd="http://www.w3.org/2001/XMLSchema" xmlns:xs="http://www.w3.org/2001/XMLSchema" xmlns:p="http://schemas.microsoft.com/office/2006/metadata/properties" xmlns:ns2="6907db24-4a3f-4aee-b534-c563ad9e0bb0" xmlns:ns3="1db86307-c299-4550-8338-a812d441b939" targetNamespace="http://schemas.microsoft.com/office/2006/metadata/properties" ma:root="true" ma:fieldsID="c5d87be03bae3a908752ae828339be65" ns2:_="" ns3:_="">
    <xsd:import namespace="6907db24-4a3f-4aee-b534-c563ad9e0bb0"/>
    <xsd:import namespace="1db86307-c299-4550-8338-a812d441b93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907db24-4a3f-4aee-b534-c563ad9e0bb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db86307-c299-4550-8338-a812d441b939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1BD7A0C-A1EA-4D9D-9D02-A7C8AA5ABEAC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F2CC6884-5F58-4215-BDB0-F60C3BB209F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907db24-4a3f-4aee-b534-c563ad9e0bb0"/>
    <ds:schemaRef ds:uri="1db86307-c299-4550-8338-a812d441b93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972DB13-E47F-42C0-9191-15CFEBE3B66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8210</TotalTime>
  <Words>4388</Words>
  <Application>Microsoft Office PowerPoint</Application>
  <PresentationFormat>Widescreen</PresentationFormat>
  <Paragraphs>613</Paragraphs>
  <Slides>50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1" baseType="lpstr">
      <vt:lpstr>Office Theme</vt:lpstr>
      <vt:lpstr>Java Standard Edition 8 JSE - 8  </vt:lpstr>
      <vt:lpstr>Agenda</vt:lpstr>
      <vt:lpstr>Agenda</vt:lpstr>
      <vt:lpstr>Java 8 - Introduction</vt:lpstr>
      <vt:lpstr>Functional programming</vt:lpstr>
      <vt:lpstr>Lambda Expressions</vt:lpstr>
      <vt:lpstr>Functional Interface</vt:lpstr>
      <vt:lpstr>Why use Lambda Expression?</vt:lpstr>
      <vt:lpstr>Lambda Expressions</vt:lpstr>
      <vt:lpstr>Lambda Expressions</vt:lpstr>
      <vt:lpstr>Demo1 :  Without Lambda Expression</vt:lpstr>
      <vt:lpstr>Demo2 : With Lambda Expression</vt:lpstr>
      <vt:lpstr>PowerPoint Presentation</vt:lpstr>
      <vt:lpstr>forEach Loop</vt:lpstr>
      <vt:lpstr>Why Do We Need Lambda Expressions?</vt:lpstr>
      <vt:lpstr>PowerPoint Presentation</vt:lpstr>
      <vt:lpstr>Omitting Parameter Types</vt:lpstr>
      <vt:lpstr>Default Methods in Java 8</vt:lpstr>
      <vt:lpstr>PowerPoint Presentation</vt:lpstr>
      <vt:lpstr>Functional Interfaces</vt:lpstr>
      <vt:lpstr>Functional Interfaces</vt:lpstr>
      <vt:lpstr>PowerPoint Presentation</vt:lpstr>
      <vt:lpstr>Commonly Used Functional Interfaces</vt:lpstr>
      <vt:lpstr>Commonly Used Functional Interfaces</vt:lpstr>
      <vt:lpstr>Using the Function&lt;T,R&gt; Interface</vt:lpstr>
      <vt:lpstr>BiFunction demo</vt:lpstr>
      <vt:lpstr>BiFunction demo    cont..</vt:lpstr>
      <vt:lpstr>Java 8 Method References</vt:lpstr>
      <vt:lpstr>PowerPoint Presentation</vt:lpstr>
      <vt:lpstr>Reference to a static method.</vt:lpstr>
      <vt:lpstr>Reference to an Instance Method</vt:lpstr>
      <vt:lpstr>Reference to an Instance Method</vt:lpstr>
      <vt:lpstr> Reference to a Constructor</vt:lpstr>
      <vt:lpstr>Reference to a Constructor  Demo 1</vt:lpstr>
      <vt:lpstr>Reference to a Constructor  Demo 1    cont…</vt:lpstr>
      <vt:lpstr>Reference to a Constructor  Demo 1    cont…</vt:lpstr>
      <vt:lpstr>When to use what in Method reference </vt:lpstr>
      <vt:lpstr>When to use what in Method reference </vt:lpstr>
      <vt:lpstr>When to use what in Method reference </vt:lpstr>
      <vt:lpstr>Java 8 - Streams</vt:lpstr>
      <vt:lpstr>Generating Streams</vt:lpstr>
      <vt:lpstr>Structure of Java 8 Stream Operations</vt:lpstr>
      <vt:lpstr>Intermediate operations </vt:lpstr>
      <vt:lpstr>Terminal operations</vt:lpstr>
      <vt:lpstr>PowerPoint Presentation</vt:lpstr>
      <vt:lpstr>Demo 1</vt:lpstr>
      <vt:lpstr>Demo 1   :forEach    cont..</vt:lpstr>
      <vt:lpstr>Demo 2  : filter , forEach    Cont 2.. </vt:lpstr>
      <vt:lpstr>Demo 3      cont …</vt:lpstr>
      <vt:lpstr>PowerPoint Presentation</vt:lpstr>
    </vt:vector>
  </TitlesOfParts>
  <Company>HCL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Standard Edition 8  </dc:title>
  <dc:creator>Jason Daniel</dc:creator>
  <cp:lastModifiedBy>Anbarasu Venkatachalam</cp:lastModifiedBy>
  <cp:revision>94</cp:revision>
  <dcterms:created xsi:type="dcterms:W3CDTF">2017-11-23T07:00:07Z</dcterms:created>
  <dcterms:modified xsi:type="dcterms:W3CDTF">2021-05-07T22:09:58Z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a2df33a9-12d2-4443-a327-9d235652313e</vt:lpwstr>
  </property>
  <property fmtid="{D5CDD505-2E9C-101B-9397-08002B2CF9AE}" pid="3" name="HCLClassification">
    <vt:lpwstr>HCL_Cla5s_1nt3rnal</vt:lpwstr>
  </property>
  <property fmtid="{D5CDD505-2E9C-101B-9397-08002B2CF9AE}" pid="4" name="HCL_Cla5s_D6">
    <vt:lpwstr>False</vt:lpwstr>
  </property>
  <property fmtid="{D5CDD505-2E9C-101B-9397-08002B2CF9AE}" pid="5" name="HCLClassD6">
    <vt:lpwstr>False</vt:lpwstr>
  </property>
  <property fmtid="{D5CDD505-2E9C-101B-9397-08002B2CF9AE}" pid="6" name="ContentTypeId">
    <vt:lpwstr>0x0101008674AF93BD0EC84EA6A549CA4A6EC283</vt:lpwstr>
  </property>
</Properties>
</file>