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561" r:id="rId5"/>
    <p:sldId id="560" r:id="rId6"/>
    <p:sldId id="555" r:id="rId7"/>
    <p:sldId id="562" r:id="rId8"/>
    <p:sldId id="563" r:id="rId9"/>
    <p:sldId id="566" r:id="rId10"/>
    <p:sldId id="564" r:id="rId11"/>
    <p:sldId id="565" r:id="rId12"/>
    <p:sldId id="568" r:id="rId13"/>
    <p:sldId id="567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99"/>
    <a:srgbClr val="FF9933"/>
    <a:srgbClr val="CCFFCC"/>
    <a:srgbClr val="CCECFF"/>
    <a:srgbClr val="FFFFCC"/>
    <a:srgbClr val="FFCCFF"/>
    <a:srgbClr val="FF6600"/>
    <a:srgbClr val="CCFF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F9FC0-CEEE-4165-8B95-5FAA511EB681}" v="4" dt="2021-04-21T18:06:32.532"/>
    <p1510:client id="{7329775A-B279-443E-93A8-50E650779D4E}" v="1" dt="2021-05-06T19:39:56.460"/>
    <p1510:client id="{9C59C7F9-3FE7-46F3-B7E8-4C7E6DF384FF}" v="3" dt="2021-04-20T17:09:55.164"/>
    <p1510:client id="{BC362F31-29D3-4284-827B-822CD48797BE}" v="3" dt="2021-04-20T17:10:44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Aronson" userId="S::thomas.aronson@hcl.com::57ad80aa-d415-4194-a058-ebb550ea9756" providerId="AD" clId="Web-{9C59C7F9-3FE7-46F3-B7E8-4C7E6DF384FF}"/>
    <pc:docChg chg="addSld">
      <pc:chgData name="Thomas Aronson" userId="S::thomas.aronson@hcl.com::57ad80aa-d415-4194-a058-ebb550ea9756" providerId="AD" clId="Web-{9C59C7F9-3FE7-46F3-B7E8-4C7E6DF384FF}" dt="2021-04-20T17:09:55.164" v="2"/>
      <pc:docMkLst>
        <pc:docMk/>
      </pc:docMkLst>
      <pc:sldChg chg="new">
        <pc:chgData name="Thomas Aronson" userId="S::thomas.aronson@hcl.com::57ad80aa-d415-4194-a058-ebb550ea9756" providerId="AD" clId="Web-{9C59C7F9-3FE7-46F3-B7E8-4C7E6DF384FF}" dt="2021-04-20T17:09:47.758" v="0"/>
        <pc:sldMkLst>
          <pc:docMk/>
          <pc:sldMk cId="3078579690" sldId="596"/>
        </pc:sldMkLst>
      </pc:sldChg>
      <pc:sldChg chg="new">
        <pc:chgData name="Thomas Aronson" userId="S::thomas.aronson@hcl.com::57ad80aa-d415-4194-a058-ebb550ea9756" providerId="AD" clId="Web-{9C59C7F9-3FE7-46F3-B7E8-4C7E6DF384FF}" dt="2021-04-20T17:09:50.836" v="1"/>
        <pc:sldMkLst>
          <pc:docMk/>
          <pc:sldMk cId="4276993751" sldId="597"/>
        </pc:sldMkLst>
      </pc:sldChg>
      <pc:sldChg chg="new">
        <pc:chgData name="Thomas Aronson" userId="S::thomas.aronson@hcl.com::57ad80aa-d415-4194-a058-ebb550ea9756" providerId="AD" clId="Web-{9C59C7F9-3FE7-46F3-B7E8-4C7E6DF384FF}" dt="2021-04-20T17:09:55.164" v="2"/>
        <pc:sldMkLst>
          <pc:docMk/>
          <pc:sldMk cId="978391072" sldId="598"/>
        </pc:sldMkLst>
      </pc:sldChg>
    </pc:docChg>
  </pc:docChgLst>
  <pc:docChgLst>
    <pc:chgData name="Thomas Aronson" userId="S::thomas.aronson@hcl.com::57ad80aa-d415-4194-a058-ebb550ea9756" providerId="AD" clId="Web-{BC362F31-29D3-4284-827B-822CD48797BE}"/>
    <pc:docChg chg="delSld">
      <pc:chgData name="Thomas Aronson" userId="S::thomas.aronson@hcl.com::57ad80aa-d415-4194-a058-ebb550ea9756" providerId="AD" clId="Web-{BC362F31-29D3-4284-827B-822CD48797BE}" dt="2021-04-20T17:10:44.245" v="2"/>
      <pc:docMkLst>
        <pc:docMk/>
      </pc:docMkLst>
      <pc:sldChg chg="del">
        <pc:chgData name="Thomas Aronson" userId="S::thomas.aronson@hcl.com::57ad80aa-d415-4194-a058-ebb550ea9756" providerId="AD" clId="Web-{BC362F31-29D3-4284-827B-822CD48797BE}" dt="2021-04-20T17:10:37.604" v="0"/>
        <pc:sldMkLst>
          <pc:docMk/>
          <pc:sldMk cId="3078579690" sldId="596"/>
        </pc:sldMkLst>
      </pc:sldChg>
      <pc:sldChg chg="del">
        <pc:chgData name="Thomas Aronson" userId="S::thomas.aronson@hcl.com::57ad80aa-d415-4194-a058-ebb550ea9756" providerId="AD" clId="Web-{BC362F31-29D3-4284-827B-822CD48797BE}" dt="2021-04-20T17:10:42.010" v="1"/>
        <pc:sldMkLst>
          <pc:docMk/>
          <pc:sldMk cId="4276993751" sldId="597"/>
        </pc:sldMkLst>
      </pc:sldChg>
      <pc:sldChg chg="del">
        <pc:chgData name="Thomas Aronson" userId="S::thomas.aronson@hcl.com::57ad80aa-d415-4194-a058-ebb550ea9756" providerId="AD" clId="Web-{BC362F31-29D3-4284-827B-822CD48797BE}" dt="2021-04-20T17:10:44.245" v="2"/>
        <pc:sldMkLst>
          <pc:docMk/>
          <pc:sldMk cId="978391072" sldId="598"/>
        </pc:sldMkLst>
      </pc:sldChg>
    </pc:docChg>
  </pc:docChgLst>
  <pc:docChgLst>
    <pc:chgData name="Alexander Alibrandi" userId="S::alexander_alibrandi@hcl.com::3c3e72c6-968a-44f3-bcbb-83a958ff6ffe" providerId="AD" clId="Web-{156F9FC0-CEEE-4165-8B95-5FAA511EB681}"/>
    <pc:docChg chg="modSld">
      <pc:chgData name="Alexander Alibrandi" userId="S::alexander_alibrandi@hcl.com::3c3e72c6-968a-44f3-bcbb-83a958ff6ffe" providerId="AD" clId="Web-{156F9FC0-CEEE-4165-8B95-5FAA511EB681}" dt="2021-04-21T18:06:32.532" v="3" actId="20577"/>
      <pc:docMkLst>
        <pc:docMk/>
      </pc:docMkLst>
      <pc:sldChg chg="modSp">
        <pc:chgData name="Alexander Alibrandi" userId="S::alexander_alibrandi@hcl.com::3c3e72c6-968a-44f3-bcbb-83a958ff6ffe" providerId="AD" clId="Web-{156F9FC0-CEEE-4165-8B95-5FAA511EB681}" dt="2021-04-21T18:06:32.532" v="3" actId="20577"/>
        <pc:sldMkLst>
          <pc:docMk/>
          <pc:sldMk cId="0" sldId="569"/>
        </pc:sldMkLst>
        <pc:spChg chg="mod">
          <ac:chgData name="Alexander Alibrandi" userId="S::alexander_alibrandi@hcl.com::3c3e72c6-968a-44f3-bcbb-83a958ff6ffe" providerId="AD" clId="Web-{156F9FC0-CEEE-4165-8B95-5FAA511EB681}" dt="2021-04-21T18:06:32.532" v="3" actId="20577"/>
          <ac:spMkLst>
            <pc:docMk/>
            <pc:sldMk cId="0" sldId="569"/>
            <ac:spMk id="3" creationId="{00000000-0000-0000-0000-000000000000}"/>
          </ac:spMkLst>
        </pc:spChg>
      </pc:sldChg>
    </pc:docChg>
  </pc:docChgLst>
  <pc:docChgLst>
    <pc:chgData name="Maday Moya" userId="S::maday_moya@hcl.com::2351781b-e1f2-4105-9e20-2521891e4df0" providerId="AD" clId="Web-{7329775A-B279-443E-93A8-50E650779D4E}"/>
    <pc:docChg chg="modSld">
      <pc:chgData name="Maday Moya" userId="S::maday_moya@hcl.com::2351781b-e1f2-4105-9e20-2521891e4df0" providerId="AD" clId="Web-{7329775A-B279-443E-93A8-50E650779D4E}" dt="2021-05-06T19:39:56.460" v="0"/>
      <pc:docMkLst>
        <pc:docMk/>
      </pc:docMkLst>
      <pc:sldChg chg="modSp">
        <pc:chgData name="Maday Moya" userId="S::maday_moya@hcl.com::2351781b-e1f2-4105-9e20-2521891e4df0" providerId="AD" clId="Web-{7329775A-B279-443E-93A8-50E650779D4E}" dt="2021-05-06T19:39:56.460" v="0"/>
        <pc:sldMkLst>
          <pc:docMk/>
          <pc:sldMk cId="0" sldId="570"/>
        </pc:sldMkLst>
        <pc:graphicFrameChg chg="modGraphic">
          <ac:chgData name="Maday Moya" userId="S::maday_moya@hcl.com::2351781b-e1f2-4105-9e20-2521891e4df0" providerId="AD" clId="Web-{7329775A-B279-443E-93A8-50E650779D4E}" dt="2021-05-06T19:39:56.460" v="0"/>
          <ac:graphicFrameMkLst>
            <pc:docMk/>
            <pc:sldMk cId="0" sldId="570"/>
            <ac:graphicFrameMk id="5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379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838" y="0"/>
            <a:ext cx="4028971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926"/>
            <a:ext cx="4027379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838" y="6658926"/>
            <a:ext cx="4028971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75BF3CF-BA4B-42D9-83CE-7CA9021F9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379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38" y="0"/>
            <a:ext cx="4028971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330259"/>
            <a:ext cx="7437120" cy="315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926"/>
            <a:ext cx="4027379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38" y="6658926"/>
            <a:ext cx="4028971" cy="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5DC970E-4EDC-41D7-87AA-D53EF9540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73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b="2217"/>
          <a:stretch>
            <a:fillRect/>
          </a:stretch>
        </p:blipFill>
        <p:spPr bwMode="auto">
          <a:xfrm>
            <a:off x="0" y="-76200"/>
            <a:ext cx="9124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31598-62E1-4438-AE89-585B40FA2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051A-CBD5-4A23-8175-AD4FC95F5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4375A-2212-4890-B322-F8557B0E0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E2E1-81DA-4EBE-A53C-D44202F54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3A7DC-50B5-49C8-8F37-E2C2CF72D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C999-F527-49A9-AE9D-150054164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91F47-50FF-403E-9E2F-6E415D544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1A80C-8656-4C9B-B214-FB0286F37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EE5E6-A292-43B4-9F85-E05C8B578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23416-D3EB-4800-8DD7-84CF9E3BC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6E8EF-0E1C-4772-AB0E-5E98DFD44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0C2DA-511E-44ED-94A5-4DD76FFEE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5" cstate="print"/>
          <a:srcRect t="71330" b="-49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426392C0-894C-4B29-96BF-0D2DA5C2C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61" r:id="rId13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Shell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696200" cy="1752600"/>
          </a:xfrm>
        </p:spPr>
        <p:txBody>
          <a:bodyPr/>
          <a:lstStyle/>
          <a:p>
            <a:r>
              <a:rPr lang="en-US"/>
              <a:t>Shell Script ,Unix Environment , Variables, Control flow, Functions </a:t>
            </a:r>
          </a:p>
        </p:txBody>
      </p:sp>
    </p:spTree>
    <p:extLst>
      <p:ext uri="{BB962C8B-B14F-4D97-AF65-F5344CB8AC3E}">
        <p14:creationId xmlns:p14="http://schemas.microsoft.com/office/powerpoint/2010/main" val="347757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6"/>
            <a:ext cx="8229600" cy="838200"/>
          </a:xfrm>
        </p:spPr>
        <p:txBody>
          <a:bodyPr/>
          <a:lstStyle/>
          <a:p>
            <a:r>
              <a:rPr lang="en-US"/>
              <a:t>Unix Profile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321040" cy="5212080"/>
          </a:xfrm>
        </p:spPr>
        <p:txBody>
          <a:bodyPr/>
          <a:lstStyle/>
          <a:p>
            <a:pPr marL="0" indent="0">
              <a:buNone/>
            </a:pPr>
            <a:endParaRPr lang="en-US" sz="1600"/>
          </a:p>
          <a:p>
            <a:r>
              <a:rPr lang="en-US" sz="1600" u="sng"/>
              <a:t>.</a:t>
            </a:r>
            <a:r>
              <a:rPr lang="en-US" sz="1600" b="1" u="sng" err="1">
                <a:solidFill>
                  <a:srgbClr val="FF0000"/>
                </a:solidFill>
              </a:rPr>
              <a:t>bash_profile</a:t>
            </a:r>
            <a:r>
              <a:rPr lang="en-US" sz="1600" u="sng"/>
              <a:t> </a:t>
            </a:r>
            <a:r>
              <a:rPr lang="en-US" sz="1600"/>
              <a:t>- This file is executed only once at startup. It is used when a specific user wants to have the personalized settings and want to override default settings.</a:t>
            </a:r>
          </a:p>
          <a:p>
            <a:endParaRPr lang="en-US" sz="1600"/>
          </a:p>
          <a:p>
            <a:r>
              <a:rPr lang="en-US" sz="1600" u="sng"/>
              <a:t>.</a:t>
            </a:r>
            <a:r>
              <a:rPr lang="en-US" sz="1600" b="1" u="sng">
                <a:solidFill>
                  <a:srgbClr val="FF0000"/>
                </a:solidFill>
              </a:rPr>
              <a:t>profile</a:t>
            </a:r>
            <a:r>
              <a:rPr lang="en-US" sz="1600" u="sng"/>
              <a:t> </a:t>
            </a:r>
            <a:r>
              <a:rPr lang="en-US" sz="1600"/>
              <a:t>- is executed when .</a:t>
            </a:r>
            <a:r>
              <a:rPr lang="en-US" sz="1600" err="1"/>
              <a:t>bash_profile</a:t>
            </a:r>
            <a:r>
              <a:rPr lang="en-US" sz="1600"/>
              <a:t> is not present. Settings in this file override the default settings in /etc/profile. This is usually located in /</a:t>
            </a:r>
            <a:r>
              <a:rPr lang="en-US" sz="1600" err="1"/>
              <a:t>etc</a:t>
            </a:r>
            <a:r>
              <a:rPr lang="en-US" sz="1600"/>
              <a:t> directory. It stores the common environment variable for all users. This is used as the login script</a:t>
            </a:r>
          </a:p>
          <a:p>
            <a:endParaRPr lang="en-US" sz="1600"/>
          </a:p>
          <a:p>
            <a:r>
              <a:rPr lang="en-US" sz="1600"/>
              <a:t>.</a:t>
            </a:r>
            <a:r>
              <a:rPr lang="en-US" sz="1600" b="1" u="sng" err="1">
                <a:solidFill>
                  <a:srgbClr val="FF0000"/>
                </a:solidFill>
              </a:rPr>
              <a:t>bash_login</a:t>
            </a:r>
            <a:r>
              <a:rPr lang="en-US" sz="1600" b="1">
                <a:solidFill>
                  <a:srgbClr val="FF0000"/>
                </a:solidFill>
              </a:rPr>
              <a:t> </a:t>
            </a:r>
            <a:r>
              <a:rPr lang="en-US" sz="1600" b="1"/>
              <a:t>-</a:t>
            </a:r>
            <a:r>
              <a:rPr lang="en-US" sz="1600"/>
              <a:t> This is used when both of the above two are not present.</a:t>
            </a:r>
          </a:p>
          <a:p>
            <a:endParaRPr lang="en-US" sz="1600"/>
          </a:p>
          <a:p>
            <a:r>
              <a:rPr lang="en-US" sz="1600"/>
              <a:t>.</a:t>
            </a:r>
            <a:r>
              <a:rPr lang="en-US" sz="1600" b="1" err="1">
                <a:solidFill>
                  <a:srgbClr val="FF0000"/>
                </a:solidFill>
              </a:rPr>
              <a:t>bashrc</a:t>
            </a:r>
            <a:r>
              <a:rPr lang="en-US" sz="1600"/>
              <a:t> -  This file is executed for non login shells. There is no </a:t>
            </a:r>
            <a:r>
              <a:rPr lang="en-US" sz="1600" err="1"/>
              <a:t>rc</a:t>
            </a:r>
            <a:r>
              <a:rPr lang="en-US" sz="1600"/>
              <a:t> file in </a:t>
            </a:r>
            <a:r>
              <a:rPr lang="en-US" sz="1600" err="1"/>
              <a:t>bourne</a:t>
            </a:r>
            <a:r>
              <a:rPr lang="en-US" sz="1600"/>
              <a:t> but bash and </a:t>
            </a:r>
            <a:r>
              <a:rPr lang="en-US" sz="1600" err="1"/>
              <a:t>korn</a:t>
            </a:r>
            <a:r>
              <a:rPr lang="en-US" sz="1600"/>
              <a:t> use it. It is defined by environment variable (</a:t>
            </a:r>
            <a:r>
              <a:rPr lang="en-US" sz="1600" b="1"/>
              <a:t>BASH_ENV in bash and ENV in </a:t>
            </a:r>
            <a:r>
              <a:rPr lang="en-US" sz="1600" b="1" err="1"/>
              <a:t>korn</a:t>
            </a:r>
            <a:r>
              <a:rPr lang="en-US" sz="1600"/>
              <a:t>). The </a:t>
            </a:r>
            <a:r>
              <a:rPr lang="en-US" sz="1600" err="1"/>
              <a:t>rc</a:t>
            </a:r>
            <a:r>
              <a:rPr lang="en-US" sz="1600"/>
              <a:t> file will be executed after the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6"/>
            <a:ext cx="8229600" cy="838200"/>
          </a:xfrm>
        </p:spPr>
        <p:txBody>
          <a:bodyPr/>
          <a:lstStyle/>
          <a:p>
            <a:r>
              <a:rPr lang="en-US"/>
              <a:t>Variables Type in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321040" cy="5844382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     Following variables are defined in shell :</a:t>
            </a:r>
          </a:p>
          <a:p>
            <a:r>
              <a:rPr lang="en-US" sz="1600" b="1" u="sng">
                <a:solidFill>
                  <a:srgbClr val="FF0000"/>
                </a:solidFill>
              </a:rPr>
              <a:t>Local variables</a:t>
            </a:r>
            <a:r>
              <a:rPr lang="en-US" sz="1600" u="sng">
                <a:solidFill>
                  <a:srgbClr val="FF0000"/>
                </a:solidFill>
              </a:rPr>
              <a:t> </a:t>
            </a:r>
            <a:r>
              <a:rPr lang="en-US" sz="1600"/>
              <a:t>- The scope of the local variables is only within the function they are defined.</a:t>
            </a:r>
          </a:p>
          <a:p>
            <a:pPr lvl="2">
              <a:buNone/>
            </a:pPr>
            <a:r>
              <a:rPr lang="en-US" b="1"/>
              <a:t>beta</a:t>
            </a:r>
            <a:r>
              <a:rPr lang="en-US"/>
              <a:t>()</a:t>
            </a:r>
          </a:p>
          <a:p>
            <a:pPr lvl="2">
              <a:buNone/>
            </a:pPr>
            <a:r>
              <a:rPr lang="en-US"/>
              <a:t>{</a:t>
            </a:r>
          </a:p>
          <a:p>
            <a:pPr lvl="2">
              <a:buNone/>
            </a:pPr>
            <a:r>
              <a:rPr lang="en-US" b="1">
                <a:solidFill>
                  <a:srgbClr val="FF0000"/>
                </a:solidFill>
              </a:rPr>
              <a:t>local NUM=11</a:t>
            </a:r>
          </a:p>
          <a:p>
            <a:pPr lvl="2">
              <a:buNone/>
            </a:pPr>
            <a:r>
              <a:rPr lang="en-US"/>
              <a:t>echo $</a:t>
            </a:r>
            <a:r>
              <a:rPr lang="en-US" err="1"/>
              <a:t>NUMloc</a:t>
            </a:r>
            <a:endParaRPr lang="en-US" err="1">
              <a:cs typeface="Arial"/>
            </a:endParaRPr>
          </a:p>
          <a:p>
            <a:pPr lvl="2">
              <a:buNone/>
            </a:pPr>
            <a:r>
              <a:rPr lang="en-US"/>
              <a:t>}</a:t>
            </a:r>
          </a:p>
          <a:p>
            <a:r>
              <a:rPr lang="en-US" sz="1600" b="1" u="sng">
                <a:solidFill>
                  <a:srgbClr val="FF0000"/>
                </a:solidFill>
              </a:rPr>
              <a:t>Shell variables</a:t>
            </a:r>
            <a:r>
              <a:rPr lang="en-US" sz="1600" u="sng">
                <a:solidFill>
                  <a:srgbClr val="FF0000"/>
                </a:solidFill>
              </a:rPr>
              <a:t> </a:t>
            </a:r>
            <a:r>
              <a:rPr lang="en-US" sz="1600"/>
              <a:t>- are those which retain there value in the current shell session </a:t>
            </a:r>
            <a:r>
              <a:rPr lang="en-US" sz="1600" err="1"/>
              <a:t>i.e</a:t>
            </a:r>
            <a:r>
              <a:rPr lang="en-US" sz="1600"/>
              <a:t> from the time when the user login to the shell until the point user exits.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NUMBER=11</a:t>
            </a:r>
            <a:r>
              <a:rPr lang="en-US" sz="1600"/>
              <a:t> - sets value of shell variable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echo $NUMBER, ${NUMBER},$[NUMBER] </a:t>
            </a:r>
            <a:r>
              <a:rPr lang="en-US" sz="1600"/>
              <a:t>-  used to display the value of shell variable.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set</a:t>
            </a:r>
            <a:r>
              <a:rPr lang="en-US" sz="1600"/>
              <a:t> - display all the shell variables, including environment variables.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unset</a:t>
            </a:r>
            <a:r>
              <a:rPr lang="en-US" sz="1600"/>
              <a:t> </a:t>
            </a:r>
            <a:r>
              <a:rPr lang="en-US" sz="1600" b="1">
                <a:solidFill>
                  <a:srgbClr val="FF0000"/>
                </a:solidFill>
              </a:rPr>
              <a:t>NUMBER</a:t>
            </a:r>
            <a:r>
              <a:rPr lang="en-US" sz="1600"/>
              <a:t> -  to unset the value of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/>
          <a:lstStyle/>
          <a:p>
            <a:r>
              <a:rPr lang="en-US"/>
              <a:t>Variables Type in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321040" cy="5212080"/>
          </a:xfrm>
        </p:spPr>
        <p:txBody>
          <a:bodyPr/>
          <a:lstStyle/>
          <a:p>
            <a:r>
              <a:rPr lang="en-US" sz="1600" b="1">
                <a:solidFill>
                  <a:srgbClr val="FF0000"/>
                </a:solidFill>
              </a:rPr>
              <a:t>Environment variables.</a:t>
            </a:r>
            <a:r>
              <a:rPr lang="en-US" sz="1600"/>
              <a:t>-- these are those variables which are visible in users total environment including sub-shells, all processes created by parent shell etc.</a:t>
            </a:r>
          </a:p>
          <a:p>
            <a:pPr lvl="1"/>
            <a:r>
              <a:rPr lang="en-US" sz="1600" b="1" err="1">
                <a:solidFill>
                  <a:srgbClr val="FF0000"/>
                </a:solidFill>
              </a:rPr>
              <a:t>env</a:t>
            </a:r>
            <a:r>
              <a:rPr lang="en-US" sz="1600"/>
              <a:t> - command is used to display on the environment variables.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export</a:t>
            </a:r>
            <a:r>
              <a:rPr lang="en-US" sz="1600"/>
              <a:t> - is used to set or update the environment variables.</a:t>
            </a:r>
          </a:p>
          <a:p>
            <a:pPr lvl="1"/>
            <a:r>
              <a:rPr lang="en-US" sz="1600"/>
              <a:t>Environment variables do not propagate to the parent shell which creates the sub-shell.</a:t>
            </a:r>
          </a:p>
          <a:p>
            <a:pPr marL="457200" lvl="1" indent="0">
              <a:buNone/>
            </a:pPr>
            <a:r>
              <a:rPr lang="en-US" sz="1600"/>
              <a:t>A list of common Environment variable is shown below.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95416"/>
              </p:ext>
            </p:extLst>
          </p:nvPr>
        </p:nvGraphicFramePr>
        <p:xfrm>
          <a:off x="1066800" y="3853522"/>
          <a:ext cx="6781800" cy="27791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93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r>
                        <a:rPr lang="en-US" sz="1200"/>
                        <a:t>PS1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Your default (first) shell prompt(Primary Prompt)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11">
                <a:tc>
                  <a:txBody>
                    <a:bodyPr/>
                    <a:lstStyle/>
                    <a:p>
                      <a:r>
                        <a:rPr lang="en-US" sz="1200"/>
                        <a:t>USER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Current logged in user's name.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36">
                <a:tc>
                  <a:txBody>
                    <a:bodyPr/>
                    <a:lstStyle/>
                    <a:p>
                      <a:r>
                        <a:rPr lang="en-US" sz="1200"/>
                        <a:t>PATH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Colon separated list of directories to search for binaries.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36">
                <a:tc>
                  <a:txBody>
                    <a:bodyPr/>
                    <a:lstStyle/>
                    <a:p>
                      <a:r>
                        <a:rPr lang="en-US" sz="1200"/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Network name of the X11 display to connect to, if available.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r>
                        <a:rPr lang="en-US" sz="1200"/>
                        <a:t>HISTFILESIZE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maximum number of lines contained in the history file(used with history command)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r>
                        <a:rPr lang="en-US" sz="1200"/>
                        <a:t>HOSTNAME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system's host 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r>
                        <a:rPr lang="en-US" sz="1200"/>
                        <a:t>LD_LIBRARY_PATH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It is a colon-separated set of directories where libraries should be searched for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80160"/>
          </a:xfrm>
        </p:spPr>
        <p:txBody>
          <a:bodyPr/>
          <a:lstStyle/>
          <a:p>
            <a:r>
              <a:rPr lang="en-US"/>
              <a:t>Shell Prompt – PS1 and PS2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792480"/>
            <a:ext cx="8321040" cy="5212080"/>
          </a:xfrm>
        </p:spPr>
        <p:txBody>
          <a:bodyPr/>
          <a:lstStyle/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PS1</a:t>
            </a:r>
            <a:r>
              <a:rPr lang="en-US" sz="1600"/>
              <a:t>- is the default prompt provided to user immediately after login. In this prompt user can interact with shell and provide shell commands. Default interaction prompt for root is #.</a:t>
            </a:r>
          </a:p>
          <a:p>
            <a:r>
              <a:rPr lang="en-US" sz="1600" b="1">
                <a:solidFill>
                  <a:srgbClr val="FF0000"/>
                </a:solidFill>
              </a:rPr>
              <a:t>PS2</a:t>
            </a:r>
            <a:r>
              <a:rPr lang="en-US" sz="1600"/>
              <a:t> - is the secondary prompt or continuation prompt. Default value of PS2 is "&gt;".</a:t>
            </a:r>
          </a:p>
          <a:p>
            <a:r>
              <a:rPr lang="en-US" sz="1600"/>
              <a:t>We can customize the value of </a:t>
            </a:r>
            <a:r>
              <a:rPr lang="en-US" sz="1600" b="1"/>
              <a:t>PS1 /PS2 </a:t>
            </a:r>
            <a:r>
              <a:rPr lang="en-US" sz="1600"/>
              <a:t>prompts according to your needs.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PS1='[$PWD]'</a:t>
            </a:r>
          </a:p>
          <a:p>
            <a:pPr lvl="1">
              <a:buNone/>
            </a:pPr>
            <a:r>
              <a:rPr lang="en-US" sz="1600"/>
              <a:t>		[/home/</a:t>
            </a:r>
            <a:r>
              <a:rPr lang="en-US" sz="1600" err="1"/>
              <a:t>hcl</a:t>
            </a:r>
            <a:r>
              <a:rPr lang="en-US" sz="1600"/>
              <a:t>]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PS1="\h \u \w"</a:t>
            </a:r>
          </a:p>
          <a:p>
            <a:pPr lvl="1">
              <a:buNone/>
            </a:pPr>
            <a:r>
              <a:rPr lang="en-US" sz="1600"/>
              <a:t>		</a:t>
            </a:r>
            <a:r>
              <a:rPr lang="en-US" sz="1600">
                <a:solidFill>
                  <a:srgbClr val="FF0000"/>
                </a:solidFill>
              </a:rPr>
              <a:t>\h</a:t>
            </a:r>
            <a:r>
              <a:rPr lang="en-US" sz="1600"/>
              <a:t>- hostname of computer</a:t>
            </a:r>
          </a:p>
          <a:p>
            <a:pPr lvl="1">
              <a:buNone/>
            </a:pPr>
            <a:r>
              <a:rPr lang="en-US" sz="1600"/>
              <a:t>		</a:t>
            </a:r>
            <a:r>
              <a:rPr lang="en-US" sz="1600">
                <a:solidFill>
                  <a:srgbClr val="FF0000"/>
                </a:solidFill>
              </a:rPr>
              <a:t>\u</a:t>
            </a:r>
            <a:r>
              <a:rPr lang="en-US" sz="1600"/>
              <a:t>- username</a:t>
            </a:r>
          </a:p>
          <a:p>
            <a:pPr lvl="1">
              <a:buNone/>
            </a:pPr>
            <a:r>
              <a:rPr lang="en-US" sz="1600"/>
              <a:t>		</a:t>
            </a:r>
            <a:r>
              <a:rPr lang="en-US" sz="1600">
                <a:solidFill>
                  <a:srgbClr val="FF0000"/>
                </a:solidFill>
              </a:rPr>
              <a:t>\w </a:t>
            </a:r>
            <a:r>
              <a:rPr lang="en-US" sz="1600"/>
              <a:t>-Full path of current directory</a:t>
            </a:r>
            <a:r>
              <a:rPr lang="en-US" sz="240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79"/>
            <a:ext cx="8229600" cy="1005840"/>
          </a:xfrm>
        </p:spPr>
        <p:txBody>
          <a:bodyPr/>
          <a:lstStyle/>
          <a:p>
            <a:r>
              <a:rPr lang="en-US"/>
              <a:t>Positional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2080"/>
          </a:xfrm>
        </p:spPr>
        <p:txBody>
          <a:bodyPr/>
          <a:lstStyle/>
          <a:p>
            <a:r>
              <a:rPr lang="en-US" sz="1600"/>
              <a:t>The parameters which are passed to the script from the command line. Following are some of the most commonly used positional parameters.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67337"/>
              </p:ext>
            </p:extLst>
          </p:nvPr>
        </p:nvGraphicFramePr>
        <p:xfrm>
          <a:off x="914400" y="2133600"/>
          <a:ext cx="73914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number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 of the script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$1,$2,$3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First, </a:t>
                      </a:r>
                      <a:r>
                        <a:rPr lang="en-US" err="1"/>
                        <a:t>Second,Third</a:t>
                      </a:r>
                      <a:r>
                        <a:rPr lang="en-US" baseline="0"/>
                        <a:t> argument specifically.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Retuns</a:t>
                      </a:r>
                      <a:r>
                        <a:rPr lang="en-US" baseline="0"/>
                        <a:t> a single string comprising of all positional parameters*”$1 $2 ..$n”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</a:t>
                      </a:r>
                      <a:r>
                        <a:rPr lang="en-US" baseline="0"/>
                        <a:t> a sequence </a:t>
                      </a:r>
                      <a:r>
                        <a:rPr lang="en-US" baseline="0" err="1"/>
                        <a:t>os</a:t>
                      </a:r>
                      <a:r>
                        <a:rPr lang="en-US" baseline="0"/>
                        <a:t> string of positional parameters(“$1”,”$2”,…”$n”)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12F601-0C45-4B8D-85AF-BAE4EE1FF9FC}"/>
              </a:ext>
            </a:extLst>
          </p:cNvPr>
          <p:cNvSpPr/>
          <p:nvPr/>
        </p:nvSpPr>
        <p:spPr>
          <a:xfrm>
            <a:off x="1676400" y="4191000"/>
            <a:ext cx="6172200" cy="1828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6"/>
            <a:ext cx="8229600" cy="838200"/>
          </a:xfrm>
        </p:spPr>
        <p:txBody>
          <a:bodyPr/>
          <a:lstStyle/>
          <a:p>
            <a:r>
              <a:rPr lang="en-US"/>
              <a:t>Positional Parameters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2080"/>
          </a:xfrm>
        </p:spPr>
        <p:txBody>
          <a:bodyPr/>
          <a:lstStyle/>
          <a:p>
            <a:r>
              <a:rPr lang="en-US" sz="1600"/>
              <a:t>cat </a:t>
            </a:r>
            <a:r>
              <a:rPr lang="en-US" sz="1600" b="1" err="1">
                <a:solidFill>
                  <a:srgbClr val="FF0000"/>
                </a:solidFill>
              </a:rPr>
              <a:t>PositionalArgument.bash</a:t>
            </a:r>
            <a:endParaRPr lang="en-US" sz="1600" b="1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1600"/>
              <a:t>#!/</a:t>
            </a:r>
            <a:r>
              <a:rPr lang="en-US" sz="1600" err="1"/>
              <a:t>usr</a:t>
            </a:r>
            <a:r>
              <a:rPr lang="en-US" sz="1600"/>
              <a:t>/bin/bash </a:t>
            </a:r>
          </a:p>
          <a:p>
            <a:pPr marL="400050" lvl="1" indent="0">
              <a:buNone/>
            </a:pPr>
            <a:r>
              <a:rPr lang="en-US" sz="1600"/>
              <a:t>echo "The total no of </a:t>
            </a:r>
            <a:r>
              <a:rPr lang="en-US" sz="1600" err="1"/>
              <a:t>args</a:t>
            </a:r>
            <a:r>
              <a:rPr lang="en-US" sz="1600"/>
              <a:t> are: </a:t>
            </a:r>
            <a:r>
              <a:rPr lang="en-US" sz="1600">
                <a:solidFill>
                  <a:srgbClr val="FF0000"/>
                </a:solidFill>
              </a:rPr>
              <a:t>$#</a:t>
            </a:r>
            <a:r>
              <a:rPr lang="en-US" sz="1600"/>
              <a:t>" </a:t>
            </a:r>
          </a:p>
          <a:p>
            <a:pPr marL="400050" lvl="1" indent="0">
              <a:buNone/>
            </a:pPr>
            <a:r>
              <a:rPr lang="en-US" sz="1600"/>
              <a:t>echo "The script name is : </a:t>
            </a:r>
            <a:r>
              <a:rPr lang="en-US" sz="1600">
                <a:solidFill>
                  <a:srgbClr val="FF0000"/>
                </a:solidFill>
              </a:rPr>
              <a:t>$0</a:t>
            </a:r>
            <a:r>
              <a:rPr lang="en-US" sz="1600"/>
              <a:t>" </a:t>
            </a:r>
          </a:p>
          <a:p>
            <a:pPr marL="400050" lvl="1" indent="0">
              <a:buNone/>
            </a:pPr>
            <a:r>
              <a:rPr lang="en-US" sz="1600"/>
              <a:t>echo "The first argument is : </a:t>
            </a:r>
            <a:r>
              <a:rPr lang="en-US" sz="1600">
                <a:solidFill>
                  <a:srgbClr val="FF0000"/>
                </a:solidFill>
              </a:rPr>
              <a:t>$1</a:t>
            </a:r>
            <a:r>
              <a:rPr lang="en-US" sz="1600"/>
              <a:t>" </a:t>
            </a:r>
          </a:p>
          <a:p>
            <a:pPr marL="400050" lvl="1" indent="0">
              <a:buNone/>
            </a:pPr>
            <a:r>
              <a:rPr lang="en-US" sz="1600"/>
              <a:t>echo "The second argument is: </a:t>
            </a:r>
            <a:r>
              <a:rPr lang="en-US" sz="1600">
                <a:solidFill>
                  <a:srgbClr val="FF0000"/>
                </a:solidFill>
              </a:rPr>
              <a:t>$2</a:t>
            </a:r>
            <a:r>
              <a:rPr lang="en-US" sz="1600"/>
              <a:t>“</a:t>
            </a:r>
          </a:p>
          <a:p>
            <a:pPr marL="400050" lvl="1" indent="0">
              <a:buNone/>
            </a:pPr>
            <a:r>
              <a:rPr lang="en-US" sz="1600"/>
              <a:t> echo "The total argument list is: </a:t>
            </a:r>
            <a:r>
              <a:rPr lang="en-US" sz="1600">
                <a:solidFill>
                  <a:srgbClr val="FF0000"/>
                </a:solidFill>
              </a:rPr>
              <a:t>$*</a:t>
            </a:r>
            <a:r>
              <a:rPr lang="en-US" sz="1600"/>
              <a:t>“</a:t>
            </a:r>
          </a:p>
          <a:p>
            <a:pPr marL="0" indent="0">
              <a:buNone/>
            </a:pPr>
            <a:br>
              <a:rPr lang="en-US" sz="1600"/>
            </a:b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5EF64-D4FD-4B20-BD81-241740E8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384803"/>
            <a:ext cx="5738357" cy="1371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AEEB8-62BD-4CD6-A456-0A6A2BE76668}"/>
              </a:ext>
            </a:extLst>
          </p:cNvPr>
          <p:cNvSpPr/>
          <p:nvPr/>
        </p:nvSpPr>
        <p:spPr>
          <a:xfrm>
            <a:off x="685800" y="5029200"/>
            <a:ext cx="7010400" cy="1447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6"/>
            <a:ext cx="8229600" cy="838200"/>
          </a:xfrm>
        </p:spPr>
        <p:txBody>
          <a:bodyPr/>
          <a:lstStyle/>
          <a:p>
            <a:r>
              <a:rPr lang="en-US"/>
              <a:t>Aliases and Command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2080"/>
          </a:xfrm>
        </p:spPr>
        <p:txBody>
          <a:bodyPr/>
          <a:lstStyle/>
          <a:p>
            <a:r>
              <a:rPr lang="en-US" sz="1600" b="1" u="sng">
                <a:solidFill>
                  <a:srgbClr val="FF0000"/>
                </a:solidFill>
              </a:rPr>
              <a:t>Alias</a:t>
            </a:r>
            <a:r>
              <a:rPr lang="en-US" sz="1600"/>
              <a:t>  - allows user to assign shorthand names to frequently used commands .Alias is created with the help of alias keyword.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alias list='</a:t>
            </a:r>
            <a:r>
              <a:rPr lang="en-US" sz="1600" b="1" err="1">
                <a:solidFill>
                  <a:srgbClr val="FF0000"/>
                </a:solidFill>
              </a:rPr>
              <a:t>ls</a:t>
            </a:r>
            <a:r>
              <a:rPr lang="en-US" sz="1600" b="1">
                <a:solidFill>
                  <a:srgbClr val="FF0000"/>
                </a:solidFill>
              </a:rPr>
              <a:t> -</a:t>
            </a:r>
            <a:r>
              <a:rPr lang="en-US" sz="1600" b="1" err="1">
                <a:solidFill>
                  <a:srgbClr val="FF0000"/>
                </a:solidFill>
              </a:rPr>
              <a:t>lrt</a:t>
            </a:r>
            <a:r>
              <a:rPr lang="en-US" sz="1600" b="1">
                <a:solidFill>
                  <a:srgbClr val="FF0000"/>
                </a:solidFill>
              </a:rPr>
              <a:t>'</a:t>
            </a:r>
          </a:p>
          <a:p>
            <a:pPr lvl="1">
              <a:buNone/>
            </a:pPr>
            <a:r>
              <a:rPr lang="en-US" sz="1600"/>
              <a:t>		</a:t>
            </a:r>
            <a:r>
              <a:rPr lang="en-US" sz="1600" b="1"/>
              <a:t>list </a:t>
            </a:r>
          </a:p>
          <a:p>
            <a:pPr lvl="1"/>
            <a:r>
              <a:rPr lang="en-US" sz="1600" b="1">
                <a:solidFill>
                  <a:srgbClr val="FF0000"/>
                </a:solidFill>
              </a:rPr>
              <a:t>alias rim="</a:t>
            </a:r>
            <a:r>
              <a:rPr lang="en-US" sz="1600" b="1" err="1">
                <a:solidFill>
                  <a:srgbClr val="FF0000"/>
                </a:solidFill>
              </a:rPr>
              <a:t>rm</a:t>
            </a:r>
            <a:r>
              <a:rPr lang="en-US" sz="1600" b="1">
                <a:solidFill>
                  <a:srgbClr val="FF0000"/>
                </a:solidFill>
              </a:rPr>
              <a:t> *"</a:t>
            </a:r>
          </a:p>
          <a:p>
            <a:pPr lvl="1">
              <a:buNone/>
            </a:pPr>
            <a:r>
              <a:rPr lang="en-US" sz="1600"/>
              <a:t> 		</a:t>
            </a:r>
            <a:r>
              <a:rPr lang="en-US" sz="1600" b="1"/>
              <a:t>rim</a:t>
            </a:r>
          </a:p>
          <a:p>
            <a:r>
              <a:rPr lang="en-US" sz="1600" b="1" u="sng">
                <a:solidFill>
                  <a:srgbClr val="FF0000"/>
                </a:solidFill>
              </a:rPr>
              <a:t>History</a:t>
            </a:r>
            <a:r>
              <a:rPr lang="en-US" sz="1600"/>
              <a:t> - Bash and </a:t>
            </a:r>
            <a:r>
              <a:rPr lang="en-US" sz="1600" err="1"/>
              <a:t>korn</a:t>
            </a:r>
            <a:r>
              <a:rPr lang="en-US" sz="1600"/>
              <a:t> shell provides a feature called history which treats the previous command as event and associates the event number with it. Using this number we can re-execute these commands.</a:t>
            </a:r>
          </a:p>
          <a:p>
            <a:pPr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FF0000"/>
                </a:solidFill>
              </a:rPr>
              <a:t>history</a:t>
            </a:r>
            <a:r>
              <a:rPr lang="en-US" sz="1600"/>
              <a:t>  will display a list of previously executed commands </a:t>
            </a:r>
          </a:p>
          <a:p>
            <a:pPr>
              <a:buNone/>
            </a:pPr>
            <a:r>
              <a:rPr lang="en-US" sz="160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2A864-0E87-405B-A13D-2672B0AB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32521"/>
            <a:ext cx="6493238" cy="1219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3" y="152400"/>
            <a:ext cx="8229600" cy="1280160"/>
          </a:xfrm>
        </p:spPr>
        <p:txBody>
          <a:bodyPr/>
          <a:lstStyle/>
          <a:p>
            <a:r>
              <a:rPr lang="en-US"/>
              <a:t>Escaping and Quotation in Shell Scripts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/>
              <a:t>Below are some of the examples highlighting the use of “’’, ``(quotes) in shell scripts.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</a:t>
            </a:r>
            <a:r>
              <a:rPr lang="en-US" sz="1600">
                <a:solidFill>
                  <a:srgbClr val="FF0000"/>
                </a:solidFill>
              </a:rPr>
              <a:t>"I am a student of Unix Shell Scripting"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 </a:t>
            </a:r>
            <a:r>
              <a:rPr lang="en-US" sz="1600">
                <a:solidFill>
                  <a:srgbClr val="FF0000"/>
                </a:solidFill>
              </a:rPr>
              <a:t>'I am a student of Unix Shell Scripting'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</a:t>
            </a:r>
            <a:r>
              <a:rPr lang="en-US" sz="1600">
                <a:solidFill>
                  <a:srgbClr val="FF0000"/>
                </a:solidFill>
              </a:rPr>
              <a:t>-n</a:t>
            </a:r>
            <a:r>
              <a:rPr lang="en-US" sz="1600"/>
              <a:t> </a:t>
            </a:r>
            <a:r>
              <a:rPr lang="en-US" sz="1600">
                <a:solidFill>
                  <a:srgbClr val="FF0000"/>
                </a:solidFill>
              </a:rPr>
              <a:t>"Hello Shell!</a:t>
            </a:r>
            <a:r>
              <a:rPr lang="en-US" sz="1600"/>
              <a:t>"  </a:t>
            </a:r>
            <a:r>
              <a:rPr lang="en-US" sz="1600">
                <a:solidFill>
                  <a:srgbClr val="00B050"/>
                </a:solidFill>
              </a:rPr>
              <a:t>#hides new line 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"$HOME“  </a:t>
            </a:r>
            <a:r>
              <a:rPr lang="en-US" sz="1600">
                <a:solidFill>
                  <a:srgbClr val="00B050"/>
                </a:solidFill>
              </a:rPr>
              <a:t>#To print environment  variables</a:t>
            </a:r>
            <a:r>
              <a:rPr lang="en-US" sz="1600" b="1">
                <a:solidFill>
                  <a:srgbClr val="00B050"/>
                </a:solidFill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'$HOME’  </a:t>
            </a:r>
            <a:r>
              <a:rPr lang="en-US" sz="1600">
                <a:solidFill>
                  <a:srgbClr val="00B050"/>
                </a:solidFill>
              </a:rPr>
              <a:t>#displays only HOME , no expansion of variables.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$HOME 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"Displaying the \$HOME directory" -</a:t>
            </a:r>
            <a:r>
              <a:rPr lang="en-US" sz="1600">
                <a:solidFill>
                  <a:srgbClr val="00B050"/>
                </a:solidFill>
              </a:rPr>
              <a:t>#no expansion used here as \ is used</a:t>
            </a:r>
            <a:r>
              <a:rPr lang="en-US" sz="1600" b="1">
                <a:solidFill>
                  <a:srgbClr val="00B050"/>
                </a:solidFill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1600"/>
              <a:t>echo "Expansion using embedded `$PATH`“ – </a:t>
            </a:r>
            <a:r>
              <a:rPr lang="en-US" sz="1600">
                <a:solidFill>
                  <a:srgbClr val="00B050"/>
                </a:solidFill>
              </a:rPr>
              <a:t>#use of `` for shell commands in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9" y="152716"/>
            <a:ext cx="8229600" cy="838200"/>
          </a:xfrm>
        </p:spPr>
        <p:txBody>
          <a:bodyPr/>
          <a:lstStyle/>
          <a:p>
            <a:r>
              <a:rPr lang="en-US"/>
              <a:t>Control flow in 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r>
              <a:rPr lang="en-US" sz="1600"/>
              <a:t>The basic logical structures needed for program development are :</a:t>
            </a:r>
          </a:p>
          <a:p>
            <a:pPr>
              <a:buNone/>
            </a:pPr>
            <a:endParaRPr lang="en-US" sz="1600"/>
          </a:p>
          <a:p>
            <a:pPr marL="857250" lvl="1" indent="-457200">
              <a:buFont typeface="+mj-lt"/>
              <a:buAutoNum type="arabicPeriod"/>
            </a:pPr>
            <a:r>
              <a:rPr lang="en-US" sz="1600"/>
              <a:t>	</a:t>
            </a:r>
            <a:r>
              <a:rPr lang="en-US" sz="1600" b="1">
                <a:solidFill>
                  <a:srgbClr val="FF0000"/>
                </a:solidFill>
              </a:rPr>
              <a:t>Sequential logic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- To execute the commands in order which they appear.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/>
              <a:t>	</a:t>
            </a:r>
            <a:r>
              <a:rPr lang="en-US" sz="1600" b="1">
                <a:solidFill>
                  <a:srgbClr val="FF0000"/>
                </a:solidFill>
              </a:rPr>
              <a:t>Decision logic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-To execute the commands only if the condition is true.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/>
              <a:t>	</a:t>
            </a:r>
            <a:r>
              <a:rPr lang="en-US" sz="1600" b="1">
                <a:solidFill>
                  <a:srgbClr val="FF0000"/>
                </a:solidFill>
              </a:rPr>
              <a:t>Looping logic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- To repeat a series of command for a given number of times.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/>
              <a:t>	</a:t>
            </a:r>
            <a:r>
              <a:rPr lang="en-US" sz="1600" b="1">
                <a:solidFill>
                  <a:srgbClr val="FF0000"/>
                </a:solidFill>
              </a:rPr>
              <a:t>Case logic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- It can be used as an alternative to multiple if/else/</a:t>
            </a:r>
            <a:r>
              <a:rPr lang="en-US" sz="1600" err="1"/>
              <a:t>elif</a:t>
            </a:r>
            <a:r>
              <a:rPr lang="en-US" sz="1600"/>
              <a:t> block.</a:t>
            </a:r>
          </a:p>
          <a:p>
            <a:pPr marL="857250" lvl="1" indent="-457200">
              <a:buFont typeface="+mj-lt"/>
              <a:buAutoNum type="arabicPeriod"/>
            </a:pPr>
            <a:endParaRPr lang="en-US" sz="1600"/>
          </a:p>
          <a:p>
            <a:pPr marL="857250" lvl="1" indent="-457200">
              <a:buNone/>
            </a:pPr>
            <a:r>
              <a:rPr lang="en-US" sz="1600"/>
              <a:t>A shell script can be made flexible by including a series of flexible statements which include :</a:t>
            </a:r>
          </a:p>
          <a:p>
            <a:pPr marL="857250" lvl="1" indent="-457200">
              <a:buNone/>
            </a:pPr>
            <a:endParaRPr lang="en-US" sz="1600"/>
          </a:p>
          <a:p>
            <a:pPr marL="857250" lvl="1" indent="-4572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if/else/</a:t>
            </a:r>
            <a:r>
              <a:rPr lang="en-US" sz="1600" b="1" err="1">
                <a:solidFill>
                  <a:srgbClr val="FF0000"/>
                </a:solidFill>
              </a:rPr>
              <a:t>elif</a:t>
            </a:r>
            <a:endParaRPr lang="en-US" sz="1600" b="1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break/continue/switch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while/</a:t>
            </a:r>
            <a:r>
              <a:rPr lang="en-US" sz="1600" b="1" err="1">
                <a:solidFill>
                  <a:srgbClr val="FF0000"/>
                </a:solidFill>
              </a:rPr>
              <a:t>foreach</a:t>
            </a:r>
            <a:r>
              <a:rPr lang="en-US" sz="1600" b="1">
                <a:solidFill>
                  <a:srgbClr val="FF0000"/>
                </a:solidFill>
              </a:rPr>
              <a:t>/until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77E73-A975-4CB8-B6DE-5031DCE980FD}"/>
              </a:ext>
            </a:extLst>
          </p:cNvPr>
          <p:cNvSpPr/>
          <p:nvPr/>
        </p:nvSpPr>
        <p:spPr>
          <a:xfrm>
            <a:off x="685800" y="3090862"/>
            <a:ext cx="3124200" cy="3581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E7AFB7-892A-45A8-B8CB-6CDD67F5BE12}"/>
              </a:ext>
            </a:extLst>
          </p:cNvPr>
          <p:cNvSpPr/>
          <p:nvPr/>
        </p:nvSpPr>
        <p:spPr>
          <a:xfrm>
            <a:off x="838200" y="1905000"/>
            <a:ext cx="30480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/>
              <a:t>Control flow in shell scripts – Decision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r>
              <a:rPr lang="en-US" sz="1600"/>
              <a:t>The logical flow in the shell script is provided by if/else/</a:t>
            </a:r>
            <a:r>
              <a:rPr lang="en-US" sz="1600" err="1"/>
              <a:t>elif</a:t>
            </a:r>
            <a:r>
              <a:rPr lang="en-US" sz="1600"/>
              <a:t> statements.</a:t>
            </a:r>
          </a:p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if (</a:t>
            </a:r>
            <a:r>
              <a:rPr lang="en-US" sz="1600" b="1" err="1">
                <a:solidFill>
                  <a:srgbClr val="FF0000"/>
                </a:solidFill>
              </a:rPr>
              <a:t>expr</a:t>
            </a:r>
            <a:r>
              <a:rPr lang="en-US" sz="1600" b="1">
                <a:solidFill>
                  <a:srgbClr val="FF0000"/>
                </a:solidFill>
              </a:rPr>
              <a:t>)</a:t>
            </a:r>
            <a:r>
              <a:rPr lang="en-US" sz="1600"/>
              <a:t>  </a:t>
            </a:r>
            <a:r>
              <a:rPr lang="en-US" sz="1600" b="1">
                <a:solidFill>
                  <a:srgbClr val="FF0000"/>
                </a:solidFill>
              </a:rPr>
              <a:t>then</a:t>
            </a:r>
            <a:r>
              <a:rPr lang="en-US" sz="1600"/>
              <a:t> list-of-commands</a:t>
            </a:r>
          </a:p>
          <a:p>
            <a:pPr marL="0" indent="0">
              <a:buNone/>
            </a:pPr>
            <a:r>
              <a:rPr lang="en-US" sz="1600" b="1">
                <a:solidFill>
                  <a:srgbClr val="FF0000"/>
                </a:solidFill>
              </a:rPr>
              <a:t>      fi</a:t>
            </a:r>
          </a:p>
          <a:p>
            <a:pPr>
              <a:buNone/>
            </a:pPr>
            <a:r>
              <a:rPr lang="en-US" sz="1600"/>
              <a:t>			or</a:t>
            </a:r>
          </a:p>
          <a:p>
            <a:r>
              <a:rPr lang="en-US" sz="1600" b="1">
                <a:solidFill>
                  <a:srgbClr val="FF0000"/>
                </a:solidFill>
              </a:rPr>
              <a:t>if(</a:t>
            </a:r>
            <a:r>
              <a:rPr lang="en-US" sz="1600" b="1" err="1">
                <a:solidFill>
                  <a:srgbClr val="FF0000"/>
                </a:solidFill>
              </a:rPr>
              <a:t>expr</a:t>
            </a:r>
            <a:r>
              <a:rPr lang="en-US" sz="1600" b="1">
                <a:solidFill>
                  <a:srgbClr val="FF0000"/>
                </a:solidFill>
              </a:rPr>
              <a:t>) </a:t>
            </a: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	then				</a:t>
            </a:r>
          </a:p>
          <a:p>
            <a:pPr>
              <a:buNone/>
            </a:pPr>
            <a:r>
              <a:rPr lang="en-US" sz="1600"/>
              <a:t>		list-of-commands</a:t>
            </a:r>
          </a:p>
          <a:p>
            <a:pPr>
              <a:buNone/>
            </a:pPr>
            <a:r>
              <a:rPr lang="en-US" sz="1600"/>
              <a:t>	</a:t>
            </a:r>
            <a:r>
              <a:rPr lang="en-US" sz="1600" b="1" err="1">
                <a:solidFill>
                  <a:srgbClr val="FF0000"/>
                </a:solidFill>
              </a:rPr>
              <a:t>elif</a:t>
            </a:r>
            <a:r>
              <a:rPr lang="en-US" sz="1600" b="1">
                <a:solidFill>
                  <a:srgbClr val="FF0000"/>
                </a:solidFill>
              </a:rPr>
              <a:t>(</a:t>
            </a:r>
            <a:r>
              <a:rPr lang="en-US" sz="1600" b="1" err="1">
                <a:solidFill>
                  <a:srgbClr val="FF0000"/>
                </a:solidFill>
              </a:rPr>
              <a:t>expr</a:t>
            </a:r>
            <a:r>
              <a:rPr lang="en-US" sz="1600" b="1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	then</a:t>
            </a:r>
          </a:p>
          <a:p>
            <a:pPr>
              <a:buNone/>
            </a:pPr>
            <a:r>
              <a:rPr lang="en-US" sz="1600"/>
              <a:t>		list-of-commands</a:t>
            </a:r>
          </a:p>
          <a:p>
            <a:pPr>
              <a:buNone/>
            </a:pPr>
            <a:r>
              <a:rPr lang="en-US" sz="1600"/>
              <a:t>	</a:t>
            </a:r>
            <a:r>
              <a:rPr lang="en-US" sz="1600" b="1">
                <a:solidFill>
                  <a:srgbClr val="FF0000"/>
                </a:solidFill>
              </a:rPr>
              <a:t>else</a:t>
            </a:r>
            <a:r>
              <a:rPr lang="en-US" sz="1600"/>
              <a:t> </a:t>
            </a:r>
          </a:p>
          <a:p>
            <a:pPr>
              <a:buNone/>
            </a:pPr>
            <a:r>
              <a:rPr lang="en-US" sz="1600"/>
              <a:t>		list-of-commands</a:t>
            </a:r>
          </a:p>
          <a:p>
            <a:pPr>
              <a:buNone/>
            </a:pPr>
            <a:r>
              <a:rPr lang="en-US" sz="1600"/>
              <a:t>	</a:t>
            </a:r>
            <a:r>
              <a:rPr lang="en-US" sz="1600" b="1" err="1">
                <a:solidFill>
                  <a:srgbClr val="FF0000"/>
                </a:solidFill>
              </a:rPr>
              <a:t>fi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754" y="114300"/>
            <a:ext cx="8229600" cy="838200"/>
          </a:xfrm>
        </p:spPr>
        <p:txBody>
          <a:bodyPr/>
          <a:lstStyle/>
          <a:p>
            <a:r>
              <a:rPr lang="en-US"/>
              <a:t>Course 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1560"/>
            <a:ext cx="8229600" cy="5303520"/>
          </a:xfrm>
        </p:spPr>
        <p:txBody>
          <a:bodyPr/>
          <a:lstStyle/>
          <a:p>
            <a:r>
              <a:rPr lang="en-US" sz="1600" b="1"/>
              <a:t>What is Shell ?</a:t>
            </a:r>
          </a:p>
          <a:p>
            <a:r>
              <a:rPr lang="en-US" sz="1600" b="1"/>
              <a:t>Introduction to Shell Script </a:t>
            </a:r>
          </a:p>
          <a:p>
            <a:r>
              <a:rPr lang="en-US" sz="1600" b="1"/>
              <a:t>Shell Offerings</a:t>
            </a:r>
          </a:p>
          <a:p>
            <a:r>
              <a:rPr lang="en-US" sz="1600" b="1"/>
              <a:t>Invoking Shell Script</a:t>
            </a:r>
          </a:p>
          <a:p>
            <a:r>
              <a:rPr lang="en-US" sz="1600" b="1"/>
              <a:t>Unix Profile files </a:t>
            </a:r>
          </a:p>
          <a:p>
            <a:r>
              <a:rPr lang="en-US" sz="1600" b="1"/>
              <a:t>Variables Type in Shell</a:t>
            </a:r>
          </a:p>
          <a:p>
            <a:r>
              <a:rPr lang="en-US" sz="1600" b="1"/>
              <a:t>Shell Prompt – PS1 and PS2</a:t>
            </a:r>
          </a:p>
          <a:p>
            <a:r>
              <a:rPr lang="en-US" sz="1600" b="1"/>
              <a:t>Positional Parameters</a:t>
            </a:r>
          </a:p>
          <a:p>
            <a:r>
              <a:rPr lang="en-US" sz="1600" b="1"/>
              <a:t>Aliases and Command History</a:t>
            </a:r>
          </a:p>
          <a:p>
            <a:r>
              <a:rPr lang="en-US" sz="1600" b="1"/>
              <a:t>Escaping and Quotation in Shell Scripts</a:t>
            </a:r>
          </a:p>
          <a:p>
            <a:r>
              <a:rPr lang="en-US" sz="1600" b="1"/>
              <a:t>Control flow in shell scripts</a:t>
            </a:r>
          </a:p>
          <a:p>
            <a:r>
              <a:rPr lang="en-US" sz="1600" b="1"/>
              <a:t>Operators in Shell Script</a:t>
            </a:r>
          </a:p>
          <a:p>
            <a:r>
              <a:rPr lang="en-US" sz="1600" b="1"/>
              <a:t>Functions in Shell Script</a:t>
            </a:r>
          </a:p>
          <a:p>
            <a:r>
              <a:rPr lang="en-US" sz="1600" b="1"/>
              <a:t>File status Operators in Shell 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23416-D3EB-4800-8DD7-84CF9E3BC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5728986"/>
            <a:ext cx="1649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Team TEX</a:t>
            </a:r>
          </a:p>
        </p:txBody>
      </p:sp>
    </p:spTree>
    <p:extLst>
      <p:ext uri="{BB962C8B-B14F-4D97-AF65-F5344CB8AC3E}">
        <p14:creationId xmlns:p14="http://schemas.microsoft.com/office/powerpoint/2010/main" val="301333874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34800-30AA-40F1-94C8-F9C1B9AA0AC3}"/>
              </a:ext>
            </a:extLst>
          </p:cNvPr>
          <p:cNvSpPr/>
          <p:nvPr/>
        </p:nvSpPr>
        <p:spPr>
          <a:xfrm>
            <a:off x="838200" y="1524000"/>
            <a:ext cx="6705600" cy="49302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Decision statements(Example)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232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Simple program to show usage of If/else block:</a:t>
            </a:r>
          </a:p>
          <a:p>
            <a:pPr>
              <a:buNone/>
            </a:pP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F298B-FC8D-4128-8598-58B314BB1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5791702" cy="46181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4A41E6-5B05-413C-A5C4-D692660AF30C}"/>
              </a:ext>
            </a:extLst>
          </p:cNvPr>
          <p:cNvSpPr/>
          <p:nvPr/>
        </p:nvSpPr>
        <p:spPr>
          <a:xfrm>
            <a:off x="609600" y="2324100"/>
            <a:ext cx="4572000" cy="4267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Switch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Switch -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A switch block can be used as an alternative to multiple if/else block .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It allows you to perform one of many actions depending upon the value of variable.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Below is the syntax of switch block in  Shell Script.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case pattern in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pattern1)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 Statement(s) to be executed if pattern1 matches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 ;;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pattern2)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 Statement(s) to be executed if pattern2 matches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 ;;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pattern3)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 Statement(s) to be executed if pattern3 matches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 ;;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*)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Default condition to be executed</a:t>
            </a:r>
          </a:p>
          <a:p>
            <a:pPr lvl="1">
              <a:buNone/>
            </a:pP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     ;;</a:t>
            </a:r>
          </a:p>
          <a:p>
            <a:pPr lvl="1">
              <a:buNone/>
            </a:pPr>
            <a:r>
              <a:rPr lang="en-US" sz="1200" err="1">
                <a:solidFill>
                  <a:schemeClr val="tx1">
                    <a:lumMod val="95000"/>
                    <a:lumOff val="5000"/>
                  </a:schemeClr>
                </a:solidFill>
              </a:rPr>
              <a:t>esac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4AEB7-2545-47FB-8A8C-1B8A4E8AC541}"/>
              </a:ext>
            </a:extLst>
          </p:cNvPr>
          <p:cNvSpPr/>
          <p:nvPr/>
        </p:nvSpPr>
        <p:spPr>
          <a:xfrm>
            <a:off x="1371600" y="1447800"/>
            <a:ext cx="6400800" cy="502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Switch Block(Example)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084"/>
            <a:ext cx="8412480" cy="5234782"/>
          </a:xfrm>
        </p:spPr>
        <p:txBody>
          <a:bodyPr/>
          <a:lstStyle/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Simple program to show usage of If/else block:</a:t>
            </a:r>
          </a:p>
          <a:p>
            <a:pPr>
              <a:buNone/>
            </a:pP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B3E0C-1662-4D5B-AC51-E76B8EAA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5791200" cy="459525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    A loop is a programming mechanism which is used when we want to repeat a task. A loop allows a set of instructions to be executed repeatedly. Loops are broadly classified into following categories :</a:t>
            </a:r>
          </a:p>
          <a:p>
            <a:pPr>
              <a:buNone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b="1" u="sng">
                <a:solidFill>
                  <a:srgbClr val="FF0000"/>
                </a:solidFill>
              </a:rPr>
              <a:t>For loop</a:t>
            </a:r>
            <a:r>
              <a:rPr lang="en-US" sz="1600" u="sng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- for loops iterate through a set of values until the list is exhausted.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b="1" u="sng">
                <a:solidFill>
                  <a:srgbClr val="FF0000"/>
                </a:solidFill>
              </a:rPr>
              <a:t>While loop</a:t>
            </a:r>
            <a:r>
              <a:rPr lang="en-US" sz="1600" u="sng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- The while command executes a series of command until the condition is true.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b="1" u="sng">
                <a:solidFill>
                  <a:srgbClr val="FF0000"/>
                </a:solidFill>
              </a:rPr>
              <a:t>Until loop</a:t>
            </a:r>
            <a:r>
              <a:rPr lang="en-US" sz="1600" u="sng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- It is opposite to that of while loop. The loop is executed as long as the condition is false.</a:t>
            </a:r>
          </a:p>
          <a:p>
            <a:pPr>
              <a:buNone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8CA81D-8E92-427F-816D-8FFDCE378002}"/>
              </a:ext>
            </a:extLst>
          </p:cNvPr>
          <p:cNvSpPr/>
          <p:nvPr/>
        </p:nvSpPr>
        <p:spPr>
          <a:xfrm>
            <a:off x="3733800" y="3657600"/>
            <a:ext cx="5029200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Looping(Examples)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Syntax :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for (iterate a list)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/>
              <a:t>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Statement(s) to be executed until condition is true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</a:p>
          <a:p>
            <a:pPr>
              <a:buNone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Example :</a:t>
            </a:r>
          </a:p>
          <a:p>
            <a:pPr>
              <a:buNone/>
            </a:pPr>
            <a:endParaRPr lang="en-US" sz="1600" b="1" u="sng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#!/bin/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sh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					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in 1 2 3 4 5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echo "Looping ... number $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  <a:br>
              <a:rPr lang="en-US" sz="1600"/>
            </a:b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1288-8A8B-4731-B8A6-072A452D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962400"/>
            <a:ext cx="4267570" cy="1219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2215C3-C9CB-47B6-A5EF-4362F0EE264F}"/>
              </a:ext>
            </a:extLst>
          </p:cNvPr>
          <p:cNvSpPr/>
          <p:nvPr/>
        </p:nvSpPr>
        <p:spPr>
          <a:xfrm>
            <a:off x="3048000" y="1371600"/>
            <a:ext cx="5638800" cy="289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Looping(Examples)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Syntax :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while(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expr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command-list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end </a:t>
            </a:r>
          </a:p>
          <a:p>
            <a:pPr>
              <a:buNone/>
            </a:pPr>
            <a:endParaRPr lang="en-US" sz="1600" b="1" u="sng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Example :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#!/bin/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sh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while :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 echo "Please type something in (^C to quit)"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 read INPUT_STRING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 echo "You typed: $INPUT_STRING"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  <a:br>
              <a:rPr lang="en-US" sz="1600"/>
            </a:br>
            <a:r>
              <a:rPr lang="en-US" sz="1600"/>
              <a:t> </a:t>
            </a:r>
            <a:br>
              <a:rPr lang="en-US" sz="1600"/>
            </a:b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2762A-793B-4CD5-B251-E5F5AE7E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76400"/>
            <a:ext cx="4953000" cy="229381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314856-C47A-47B9-83EC-F19CF07A7B93}"/>
              </a:ext>
            </a:extLst>
          </p:cNvPr>
          <p:cNvSpPr/>
          <p:nvPr/>
        </p:nvSpPr>
        <p:spPr>
          <a:xfrm>
            <a:off x="3276600" y="3124200"/>
            <a:ext cx="5486400" cy="2133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Looping(Examples)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Syntax :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until [ condition ]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 command1 command2 ... ....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commandN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done </a:t>
            </a:r>
            <a:endParaRPr lang="en-US" sz="1600" b="1" u="sng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Example :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#!/bin/bash			</a:t>
            </a:r>
          </a:p>
          <a:p>
            <a:pPr>
              <a:buNone/>
            </a:pP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=1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until [ $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-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gt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6 ]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echo "Welcome $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times."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=$(( i+1 ))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done </a:t>
            </a:r>
            <a:br>
              <a:rPr lang="en-US" sz="1600"/>
            </a:br>
            <a:r>
              <a:rPr lang="en-US" sz="1600"/>
              <a:t> </a:t>
            </a:r>
            <a:br>
              <a:rPr lang="en-US" sz="1600"/>
            </a:b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CAB48-4CE5-49BE-A2B7-566D8D1A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352800"/>
            <a:ext cx="5006774" cy="163082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F2EA9-BBFF-4F54-9645-5C926BD7004B}"/>
              </a:ext>
            </a:extLst>
          </p:cNvPr>
          <p:cNvSpPr/>
          <p:nvPr/>
        </p:nvSpPr>
        <p:spPr>
          <a:xfrm>
            <a:off x="1752600" y="3962400"/>
            <a:ext cx="5562600" cy="24156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 shell scripts – Looping(Examples)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break and continue are built-in shell functions and they are used to escape from or advance within a while, for, 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foreach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 or until loop .</a:t>
            </a:r>
            <a:endParaRPr lang="en-US" sz="1600" u="sng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Syntax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break [n]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continue [n]    </a:t>
            </a:r>
          </a:p>
          <a:p>
            <a:pPr marL="457200" lvl="1" indent="0">
              <a:buNone/>
            </a:pPr>
            <a:r>
              <a:rPr lang="en-US" sz="1600" b="1">
                <a:solidFill>
                  <a:srgbClr val="FF0000"/>
                </a:solidFill>
              </a:rPr>
              <a:t>n -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The number of nested loops to 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break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. The default number is 1.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 b="1" u="sng">
                <a:solidFill>
                  <a:srgbClr val="FF0000"/>
                </a:solidFill>
              </a:rPr>
              <a:t>Example :</a:t>
            </a:r>
          </a:p>
          <a:p>
            <a:pPr lvl="1">
              <a:buNone/>
            </a:pP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3AE97-A055-4C51-B7A1-98E9486DD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0"/>
            <a:ext cx="5113463" cy="1981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72664"/>
            <a:ext cx="8229600" cy="914400"/>
          </a:xfrm>
        </p:spPr>
        <p:txBody>
          <a:bodyPr/>
          <a:lstStyle/>
          <a:p>
            <a:r>
              <a:rPr lang="en-US"/>
              <a:t>Operators in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34782"/>
          </a:xfrm>
        </p:spPr>
        <p:txBody>
          <a:bodyPr/>
          <a:lstStyle/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Below are some of the commonly used operators in Shell Scripting :</a:t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4802"/>
              </p:ext>
            </p:extLst>
          </p:nvPr>
        </p:nvGraphicFramePr>
        <p:xfrm>
          <a:off x="609600" y="1752600"/>
          <a:ext cx="7924800" cy="39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844">
                <a:tc>
                  <a:txBody>
                    <a:bodyPr/>
                    <a:lstStyle/>
                    <a:p>
                      <a:r>
                        <a:rPr lang="en-US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11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911">
                <a:tc>
                  <a:txBody>
                    <a:bodyPr/>
                    <a:lstStyle/>
                    <a:p>
                      <a:r>
                        <a:rPr lang="en-US"/>
                        <a:t>, -, *, /,**,%,+=,*=,%=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Arithmetic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911">
                <a:tc>
                  <a:txBody>
                    <a:bodyPr/>
                    <a:lstStyle/>
                    <a:p>
                      <a:r>
                        <a:rPr lang="en-US"/>
                        <a:t>&lt;&lt;,&lt;&lt;=,&gt;&gt;,&gt;&gt;=,&amp;&amp;,&amp;=,|,|=,~,!,^,^=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911">
                <a:tc>
                  <a:txBody>
                    <a:bodyPr/>
                    <a:lstStyle/>
                    <a:p>
                      <a:r>
                        <a:rPr lang="en-US"/>
                        <a:t>&amp;&amp;,||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911">
                <a:tc>
                  <a:txBody>
                    <a:bodyPr/>
                    <a:lstStyle/>
                    <a:p>
                      <a:r>
                        <a:rPr lang="en-US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77" y="121917"/>
            <a:ext cx="8229600" cy="838200"/>
          </a:xfrm>
        </p:spPr>
        <p:txBody>
          <a:bodyPr/>
          <a:lstStyle/>
          <a:p>
            <a:r>
              <a:rPr lang="en-US"/>
              <a:t>Operators in Shell Script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97913"/>
              </p:ext>
            </p:extLst>
          </p:nvPr>
        </p:nvGraphicFramePr>
        <p:xfrm>
          <a:off x="838200" y="1371600"/>
          <a:ext cx="7467600" cy="48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928">
                <a:tc>
                  <a:txBody>
                    <a:bodyPr/>
                    <a:lstStyle/>
                    <a:p>
                      <a:r>
                        <a:rPr lang="en-US" sz="120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echo $(( 20 + 5 ))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echo $(( 20 - 5 ))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r>
                        <a:rPr lang="en-US" sz="120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echo $(( 20 / 5 ))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r>
                        <a:rPr lang="en-US" sz="120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echo $(( 20 * 5 ))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r>
                        <a:rPr lang="en-US" sz="1200"/>
                        <a:t> 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echo $(( 20 % 3 ))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734">
                <a:tc>
                  <a:txBody>
                    <a:bodyPr/>
                    <a:lstStyle/>
                    <a:p>
                      <a:r>
                        <a:rPr lang="en-US" sz="120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post-increment (add variable value by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x=5</a:t>
                      </a:r>
                      <a:br>
                        <a:rPr lang="es-ES" sz="1200"/>
                      </a:br>
                      <a:r>
                        <a:rPr lang="es-ES" sz="1200"/>
                        <a:t>echo $(( x++ ))</a:t>
                      </a:r>
                      <a:br>
                        <a:rPr lang="es-ES" sz="1200"/>
                      </a:br>
                      <a:r>
                        <a:rPr lang="es-ES" sz="1200"/>
                        <a:t>echo $(( x++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br>
                        <a:rPr lang="en-US" sz="1200"/>
                      </a:br>
                      <a:r>
                        <a:rPr lang="en-US" sz="12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734">
                <a:tc>
                  <a:txBody>
                    <a:bodyPr/>
                    <a:lstStyle/>
                    <a:p>
                      <a:r>
                        <a:rPr lang="en-US" sz="120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post-decrement (subtract variable value by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x=5</a:t>
                      </a:r>
                      <a:br>
                        <a:rPr lang="en-US" sz="1200"/>
                      </a:br>
                      <a:r>
                        <a:rPr lang="en-US" sz="1200"/>
                        <a:t>echo $(( x--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846">
                <a:tc>
                  <a:txBody>
                    <a:bodyPr/>
                    <a:lstStyle/>
                    <a:p>
                      <a:r>
                        <a:rPr lang="en-US" sz="120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x=2</a:t>
                      </a:r>
                      <a:br>
                        <a:rPr lang="es-ES" sz="1200"/>
                      </a:br>
                      <a:r>
                        <a:rPr lang="es-ES" sz="1200"/>
                        <a:t>y=3</a:t>
                      </a:r>
                      <a:br>
                        <a:rPr lang="es-ES" sz="1200"/>
                      </a:br>
                      <a:r>
                        <a:rPr lang="es-ES" sz="1200"/>
                        <a:t>echo $(( x ** y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9382"/>
            <a:ext cx="8229600" cy="838200"/>
          </a:xfrm>
        </p:spPr>
        <p:txBody>
          <a:bodyPr/>
          <a:lstStyle/>
          <a:p>
            <a:r>
              <a:rPr lang="en-US"/>
              <a:t>Pre-</a:t>
            </a:r>
            <a:r>
              <a:rPr lang="en-US" err="1"/>
              <a:t>requistes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3754" y="1295400"/>
            <a:ext cx="8229600" cy="4525963"/>
          </a:xfrm>
        </p:spPr>
        <p:txBody>
          <a:bodyPr/>
          <a:lstStyle/>
          <a:p>
            <a:r>
              <a:rPr lang="en-US"/>
              <a:t>Basics understanding of </a:t>
            </a:r>
            <a:r>
              <a:rPr lang="en-US" b="1"/>
              <a:t>Unix OS</a:t>
            </a:r>
          </a:p>
          <a:p>
            <a:r>
              <a:rPr lang="en-US"/>
              <a:t>Unix Process system </a:t>
            </a:r>
          </a:p>
          <a:p>
            <a:r>
              <a:rPr lang="en-US"/>
              <a:t>Basic Unix commands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E3C999-F527-49A9-AE9D-1500541649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967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D87362-3D37-4C5F-A9EB-7BBC4A116297}"/>
              </a:ext>
            </a:extLst>
          </p:cNvPr>
          <p:cNvSpPr/>
          <p:nvPr/>
        </p:nvSpPr>
        <p:spPr>
          <a:xfrm>
            <a:off x="685800" y="3733800"/>
            <a:ext cx="7772400" cy="289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/>
              <a:t>Arithmetic Operations –Usage of </a:t>
            </a:r>
            <a:r>
              <a:rPr lang="en-US" err="1"/>
              <a:t>bc</a:t>
            </a:r>
            <a:r>
              <a:rPr lang="en-US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412480" cy="5212080"/>
          </a:xfrm>
        </p:spPr>
        <p:txBody>
          <a:bodyPr/>
          <a:lstStyle/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      </a:t>
            </a:r>
            <a:r>
              <a:rPr lang="en-US" sz="1600" u="sng" err="1">
                <a:solidFill>
                  <a:srgbClr val="FF0000"/>
                </a:solidFill>
              </a:rPr>
              <a:t>bc</a:t>
            </a:r>
            <a:r>
              <a:rPr lang="en-US" sz="1600" u="sng">
                <a:solidFill>
                  <a:srgbClr val="FF0000"/>
                </a:solidFill>
              </a:rPr>
              <a:t>(bench calculator)</a:t>
            </a:r>
            <a:r>
              <a:rPr lang="en-US" sz="1600"/>
              <a:t> - command is used as an alternative to expr command for performing Arithmetic Operations. </a:t>
            </a:r>
            <a:r>
              <a:rPr lang="en-US" sz="1600" err="1"/>
              <a:t>bc</a:t>
            </a:r>
            <a:r>
              <a:rPr lang="en-US" sz="1600"/>
              <a:t> can also be used in shell script for evaluating Arithmetic Operations. It can perform following operations:</a:t>
            </a:r>
          </a:p>
          <a:p>
            <a:pPr lvl="1"/>
            <a:r>
              <a:rPr lang="en-US" sz="1200">
                <a:solidFill>
                  <a:srgbClr val="FF0000"/>
                </a:solidFill>
              </a:rPr>
              <a:t>Arithmetic operators</a:t>
            </a:r>
          </a:p>
          <a:p>
            <a:pPr lvl="1"/>
            <a:r>
              <a:rPr lang="en-US" sz="1200">
                <a:solidFill>
                  <a:srgbClr val="FF0000"/>
                </a:solidFill>
              </a:rPr>
              <a:t>Increment and decrements</a:t>
            </a:r>
          </a:p>
          <a:p>
            <a:pPr lvl="1"/>
            <a:r>
              <a:rPr lang="en-US" sz="1200">
                <a:solidFill>
                  <a:srgbClr val="FF0000"/>
                </a:solidFill>
              </a:rPr>
              <a:t>Assignment</a:t>
            </a:r>
          </a:p>
          <a:p>
            <a:pPr lvl="1"/>
            <a:r>
              <a:rPr lang="en-US" sz="1200">
                <a:solidFill>
                  <a:srgbClr val="FF0000"/>
                </a:solidFill>
              </a:rPr>
              <a:t>Comparison</a:t>
            </a:r>
          </a:p>
          <a:p>
            <a:pPr lvl="1"/>
            <a:r>
              <a:rPr lang="en-US" sz="1200">
                <a:solidFill>
                  <a:srgbClr val="FF0000"/>
                </a:solidFill>
              </a:rPr>
              <a:t>Logical or Boolean operators</a:t>
            </a:r>
          </a:p>
          <a:p>
            <a:pPr lvl="1">
              <a:buNone/>
            </a:pPr>
            <a:br>
              <a:rPr lang="en-US" sz="1200">
                <a:solidFill>
                  <a:srgbClr val="FF0000"/>
                </a:solidFill>
              </a:rPr>
            </a:br>
            <a:r>
              <a:rPr lang="en-US" sz="3200"/>
              <a:t> </a:t>
            </a:r>
            <a:br>
              <a:rPr lang="en-US" sz="3200"/>
            </a:br>
            <a:endParaRPr 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AEE73-BF22-46AB-B8F6-C6C7BD28B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5" y="3874624"/>
            <a:ext cx="7491109" cy="25910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818"/>
            <a:ext cx="8229600" cy="914400"/>
          </a:xfrm>
        </p:spPr>
        <p:txBody>
          <a:bodyPr/>
          <a:lstStyle/>
          <a:p>
            <a:r>
              <a:rPr lang="en-US"/>
              <a:t>Functions in Shell Script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2080"/>
          </a:xfrm>
        </p:spPr>
        <p:txBody>
          <a:bodyPr/>
          <a:lstStyle/>
          <a:p>
            <a:r>
              <a:rPr lang="en-US" sz="1600"/>
              <a:t>Function is a way of grouping together commands, so that they can be executed later via single reference to there name.</a:t>
            </a:r>
          </a:p>
          <a:p>
            <a:r>
              <a:rPr lang="en-US" sz="1600"/>
              <a:t>To avoid large and complicated scripts use functions.</a:t>
            </a:r>
          </a:p>
          <a:p>
            <a:r>
              <a:rPr lang="en-US" sz="1600"/>
              <a:t>You can divide large scripts into a small chunks/entities called </a:t>
            </a:r>
            <a:r>
              <a:rPr lang="en-US" sz="1600" b="1">
                <a:solidFill>
                  <a:srgbClr val="FF0000"/>
                </a:solidFill>
              </a:rPr>
              <a:t>functions</a:t>
            </a:r>
            <a:r>
              <a:rPr lang="en-US" sz="1600" b="1"/>
              <a:t>.</a:t>
            </a:r>
            <a:r>
              <a:rPr lang="en-US" sz="1600"/>
              <a:t> This will save us from excess of coding and typing errors.</a:t>
            </a:r>
          </a:p>
          <a:p>
            <a:r>
              <a:rPr lang="en-US" sz="1600"/>
              <a:t>Functions makes shell script modular and easy to use and perform a specific task.</a:t>
            </a:r>
          </a:p>
          <a:p>
            <a:r>
              <a:rPr lang="en-US" sz="1600"/>
              <a:t>In other high level programming languages function is also known as procedure, method, subroutine, or routine.</a:t>
            </a:r>
          </a:p>
          <a:p>
            <a:pPr marL="0" indent="0">
              <a:buNone/>
            </a:pPr>
            <a:r>
              <a:rPr lang="en-US" sz="1600"/>
              <a:t>      </a:t>
            </a:r>
            <a:r>
              <a:rPr lang="en-US" sz="1600" b="1" u="sng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endParaRPr lang="en-US" sz="1600" b="1" u="sng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/>
              <a:t>	</a:t>
            </a:r>
            <a:r>
              <a:rPr lang="en-US" sz="1600" err="1">
                <a:solidFill>
                  <a:srgbClr val="FF0000"/>
                </a:solidFill>
              </a:rPr>
              <a:t>function_name</a:t>
            </a:r>
            <a:r>
              <a:rPr lang="en-US" sz="1600">
                <a:solidFill>
                  <a:srgbClr val="FF0000"/>
                </a:solidFill>
              </a:rPr>
              <a:t>()</a:t>
            </a:r>
            <a:r>
              <a:rPr lang="en-US" sz="1600"/>
              <a:t>{</a:t>
            </a:r>
          </a:p>
          <a:p>
            <a:pPr>
              <a:buNone/>
            </a:pPr>
            <a:r>
              <a:rPr lang="en-US" sz="1600"/>
              <a:t>		//set of commands </a:t>
            </a:r>
          </a:p>
          <a:p>
            <a:pPr>
              <a:buNone/>
            </a:pPr>
            <a:r>
              <a:rPr lang="en-US" sz="1600"/>
              <a:t>	}</a:t>
            </a:r>
            <a:br>
              <a:rPr lang="en-US" sz="2400"/>
            </a:b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80160"/>
          </a:xfrm>
        </p:spPr>
        <p:txBody>
          <a:bodyPr/>
          <a:lstStyle/>
          <a:p>
            <a:r>
              <a:rPr lang="en-US"/>
              <a:t>Invoking functions in Shell Script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2080"/>
          </a:xfrm>
        </p:spPr>
        <p:txBody>
          <a:bodyPr/>
          <a:lstStyle/>
          <a:p>
            <a:r>
              <a:rPr lang="en-US" sz="1600" u="sng">
                <a:solidFill>
                  <a:srgbClr val="FF0000"/>
                </a:solidFill>
              </a:rPr>
              <a:t>Simple hello function example:</a:t>
            </a:r>
          </a:p>
          <a:p>
            <a:pPr marL="0" indent="0">
              <a:buNone/>
            </a:pPr>
            <a:r>
              <a:rPr lang="en-US" sz="1600"/>
              <a:t>      hello()</a:t>
            </a:r>
          </a:p>
          <a:p>
            <a:pPr>
              <a:buNone/>
            </a:pPr>
            <a:r>
              <a:rPr lang="en-US" sz="1600"/>
              <a:t> 	{ </a:t>
            </a:r>
          </a:p>
          <a:p>
            <a:pPr>
              <a:buNone/>
            </a:pPr>
            <a:r>
              <a:rPr lang="en-US" sz="1600"/>
              <a:t>	echo 'Hello world!' ;</a:t>
            </a:r>
          </a:p>
          <a:p>
            <a:pPr>
              <a:buNone/>
            </a:pPr>
            <a:r>
              <a:rPr lang="en-US" sz="2400"/>
              <a:t>	 </a:t>
            </a:r>
            <a:r>
              <a:rPr lang="en-US" sz="1600"/>
              <a:t>}</a:t>
            </a:r>
            <a:r>
              <a:rPr lang="en-US" sz="2400"/>
              <a:t> </a:t>
            </a:r>
          </a:p>
          <a:p>
            <a:r>
              <a:rPr lang="en-US" sz="1600" b="1" u="sng">
                <a:solidFill>
                  <a:srgbClr val="FF0000"/>
                </a:solidFill>
              </a:rPr>
              <a:t>Function with Arguments </a:t>
            </a:r>
            <a:r>
              <a:rPr lang="en-US" sz="1600" u="sng"/>
              <a:t>:</a:t>
            </a:r>
          </a:p>
          <a:p>
            <a:pPr lvl="1">
              <a:buNone/>
            </a:pPr>
            <a:r>
              <a:rPr lang="en-US" sz="1600"/>
              <a:t>hello() { </a:t>
            </a:r>
          </a:p>
          <a:p>
            <a:pPr lvl="1">
              <a:buNone/>
            </a:pPr>
            <a:r>
              <a:rPr lang="en-US" sz="1600"/>
              <a:t>echo "Hello and Welcome to $1, Our country has diversified culture" ;</a:t>
            </a:r>
          </a:p>
          <a:p>
            <a:pPr lvl="1">
              <a:buNone/>
            </a:pPr>
            <a:r>
              <a:rPr lang="en-US" sz="1600"/>
              <a:t> }</a:t>
            </a:r>
          </a:p>
          <a:p>
            <a:r>
              <a:rPr lang="en-US" sz="1600" b="1" u="sng">
                <a:solidFill>
                  <a:srgbClr val="FF0000"/>
                </a:solidFill>
              </a:rPr>
              <a:t>Calling Function</a:t>
            </a:r>
          </a:p>
          <a:p>
            <a:pPr lvl="2">
              <a:buNone/>
            </a:pPr>
            <a:r>
              <a:rPr lang="en-US" b="1">
                <a:solidFill>
                  <a:srgbClr val="FF0000"/>
                </a:solidFill>
              </a:rPr>
              <a:t>hello India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Hello and Welcome to India, Our country has diversified culture </a:t>
            </a:r>
            <a:br>
              <a:rPr lang="en-US" sz="2000"/>
            </a:br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80160"/>
          </a:xfrm>
        </p:spPr>
        <p:txBody>
          <a:bodyPr/>
          <a:lstStyle/>
          <a:p>
            <a:r>
              <a:rPr lang="en-US"/>
              <a:t>Displaying function names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2080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To display the defined function name, user needs to use declare command.</a:t>
            </a:r>
          </a:p>
          <a:p>
            <a:r>
              <a:rPr lang="en-US" sz="1600" b="1" u="sng">
                <a:solidFill>
                  <a:srgbClr val="FF0000"/>
                </a:solidFill>
              </a:rPr>
              <a:t>declare –f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	</a:t>
            </a:r>
            <a:r>
              <a:rPr lang="en-US" sz="1600">
                <a:solidFill>
                  <a:schemeClr val="tx1"/>
                </a:solidFill>
              </a:rPr>
              <a:t>declare -f hello 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</a:rPr>
              <a:t>	declare -f </a:t>
            </a:r>
            <a:r>
              <a:rPr lang="en-US" sz="1600" err="1">
                <a:solidFill>
                  <a:schemeClr val="tx1"/>
                </a:solidFill>
              </a:rPr>
              <a:t>parse_args</a:t>
            </a:r>
            <a:r>
              <a:rPr lang="en-US" sz="160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sz="1600">
              <a:solidFill>
                <a:srgbClr val="FF0000"/>
              </a:solidFill>
            </a:endParaRPr>
          </a:p>
          <a:p>
            <a:r>
              <a:rPr lang="en-US" sz="1600" b="1" u="sng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1600"/>
              <a:t>	hello()</a:t>
            </a:r>
          </a:p>
          <a:p>
            <a:pPr>
              <a:buNone/>
            </a:pPr>
            <a:r>
              <a:rPr lang="en-US" sz="1600"/>
              <a:t> 		{ </a:t>
            </a:r>
          </a:p>
          <a:p>
            <a:pPr>
              <a:buNone/>
            </a:pPr>
            <a:r>
              <a:rPr lang="en-US" sz="1600"/>
              <a:t>			echo 'Hello world!' ;</a:t>
            </a:r>
          </a:p>
          <a:p>
            <a:pPr>
              <a:buNone/>
            </a:pPr>
            <a:r>
              <a:rPr lang="en-US" sz="1600"/>
              <a:t>	 	} </a:t>
            </a:r>
          </a:p>
          <a:p>
            <a:pPr>
              <a:buNone/>
            </a:pPr>
            <a:endParaRPr lang="en-US" sz="1600"/>
          </a:p>
          <a:p>
            <a:r>
              <a:rPr lang="en-US" sz="1600" b="1" u="sng">
                <a:solidFill>
                  <a:srgbClr val="FF0000"/>
                </a:solidFill>
              </a:rPr>
              <a:t>unset -f </a:t>
            </a:r>
            <a:r>
              <a:rPr lang="en-US" sz="1600" b="1" u="sng" err="1">
                <a:solidFill>
                  <a:srgbClr val="FF0000"/>
                </a:solidFill>
              </a:rPr>
              <a:t>functionName</a:t>
            </a:r>
            <a:r>
              <a:rPr lang="en-US" sz="1600" b="1" u="sng">
                <a:solidFill>
                  <a:srgbClr val="FF0000"/>
                </a:solidFill>
              </a:rPr>
              <a:t> </a:t>
            </a:r>
            <a:r>
              <a:rPr lang="en-US" sz="1600"/>
              <a:t>-  To Remove function name.</a:t>
            </a:r>
            <a:br>
              <a:rPr lang="en-US" sz="2400"/>
            </a:b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8" y="152400"/>
            <a:ext cx="8229600" cy="1295400"/>
          </a:xfrm>
        </p:spPr>
        <p:txBody>
          <a:bodyPr/>
          <a:lstStyle/>
          <a:p>
            <a:r>
              <a:rPr lang="en-US"/>
              <a:t>File Status Operators in Shell Script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34782"/>
          </a:xfrm>
        </p:spPr>
        <p:txBody>
          <a:bodyPr/>
          <a:lstStyle/>
          <a:p>
            <a:r>
              <a:rPr lang="en-US" sz="1600"/>
              <a:t>Testing File Permissions is one of the essential part of Shell Programming. Following are the major File test operators :</a:t>
            </a:r>
            <a:r>
              <a:rPr lang="en-US" sz="800"/>
              <a:t>	</a:t>
            </a:r>
          </a:p>
          <a:p>
            <a:pPr marL="0" indent="0">
              <a:buNone/>
            </a:pPr>
            <a:r>
              <a:rPr lang="en-US" sz="800"/>
              <a:t>	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57C4D-8EB7-4115-8314-4CE2B68BA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81221"/>
              </p:ext>
            </p:extLst>
          </p:nvPr>
        </p:nvGraphicFramePr>
        <p:xfrm>
          <a:off x="914400" y="2209800"/>
          <a:ext cx="7690338" cy="412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169">
                  <a:extLst>
                    <a:ext uri="{9D8B030D-6E8A-4147-A177-3AD203B41FA5}">
                      <a16:colId xmlns:a16="http://schemas.microsoft.com/office/drawing/2014/main" val="1826855024"/>
                    </a:ext>
                  </a:extLst>
                </a:gridCol>
                <a:gridCol w="3845169">
                  <a:extLst>
                    <a:ext uri="{9D8B030D-6E8A-4147-A177-3AD203B41FA5}">
                      <a16:colId xmlns:a16="http://schemas.microsoft.com/office/drawing/2014/main" val="3634302158"/>
                    </a:ext>
                  </a:extLst>
                </a:gridCol>
              </a:tblGrid>
              <a:tr h="2957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4790"/>
                  </a:ext>
                </a:extLst>
              </a:tr>
              <a:tr h="5298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-nt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FILE1 is newer (modification date) than FILE2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415006690"/>
                  </a:ext>
                </a:extLst>
              </a:tr>
              <a:tr h="3080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-ot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FILE1 is older than FILE2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3851757589"/>
                  </a:ext>
                </a:extLst>
              </a:tr>
              <a:tr h="3080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-b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 exists and is block special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3865812938"/>
                  </a:ext>
                </a:extLst>
              </a:tr>
              <a:tr h="3080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-c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 exists and is character special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2255985361"/>
                  </a:ext>
                </a:extLst>
              </a:tr>
              <a:tr h="3080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-d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 exists and is a directory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3582244938"/>
                  </a:ext>
                </a:extLst>
              </a:tr>
              <a:tr h="3080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-e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 exists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3173255066"/>
                  </a:ext>
                </a:extLst>
              </a:tr>
              <a:tr h="3080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-f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 exists and is a regular file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1480232819"/>
                  </a:ext>
                </a:extLst>
              </a:tr>
              <a:tr h="5298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-r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 exists and read permission is granted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1808785501"/>
                  </a:ext>
                </a:extLst>
              </a:tr>
              <a:tr h="5298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-w</a:t>
                      </a:r>
                    </a:p>
                  </a:txBody>
                  <a:tcPr marL="114300" marR="11430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inherit"/>
                        </a:rPr>
                        <a:t>FILE exists and write permission is granted</a:t>
                      </a:r>
                    </a:p>
                  </a:txBody>
                  <a:tcPr marL="114300" marR="114300" marT="53340" marB="53340" anchor="ctr"/>
                </a:tc>
                <a:extLst>
                  <a:ext uri="{0D108BD9-81ED-4DB2-BD59-A6C34878D82A}">
                    <a16:rowId xmlns:a16="http://schemas.microsoft.com/office/drawing/2014/main" val="20371298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C0DF6C-EE8C-4D36-A2AE-2DA65B56CC1B}"/>
              </a:ext>
            </a:extLst>
          </p:cNvPr>
          <p:cNvSpPr/>
          <p:nvPr/>
        </p:nvSpPr>
        <p:spPr>
          <a:xfrm>
            <a:off x="685800" y="5562600"/>
            <a:ext cx="6858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0160"/>
          </a:xfrm>
        </p:spPr>
        <p:txBody>
          <a:bodyPr/>
          <a:lstStyle/>
          <a:p>
            <a:r>
              <a:rPr lang="en-US"/>
              <a:t>File Status Operators in Shell Script - Examples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2080"/>
          </a:xfrm>
        </p:spPr>
        <p:txBody>
          <a:bodyPr/>
          <a:lstStyle/>
          <a:p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Below example highlights the file test operator usage :</a:t>
            </a:r>
          </a:p>
          <a:p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5907C-88F6-4455-929B-9F2235FB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5890770" cy="44961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59D4-A70F-4104-B354-DD07E8C5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6C96-035A-4C86-9AC6-A02F6B3A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286000" lvl="5" indent="0">
              <a:buNone/>
            </a:pPr>
            <a:r>
              <a:rPr lang="en-US" sz="2800"/>
              <a:t>	Thankyou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7F921-EC21-4D42-BB64-7E6595343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26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001"/>
            <a:ext cx="8229600" cy="914400"/>
          </a:xfrm>
        </p:spPr>
        <p:txBody>
          <a:bodyPr/>
          <a:lstStyle/>
          <a:p>
            <a:r>
              <a:rPr lang="en-US"/>
              <a:t>What is  Shell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5120640"/>
          </a:xfrm>
        </p:spPr>
        <p:txBody>
          <a:bodyPr/>
          <a:lstStyle/>
          <a:p>
            <a:r>
              <a:rPr lang="en-US" sz="1600"/>
              <a:t>Shell is basically an application which sits between </a:t>
            </a:r>
            <a:r>
              <a:rPr lang="en-US" sz="1600" b="1">
                <a:solidFill>
                  <a:srgbClr val="FF0000"/>
                </a:solidFill>
              </a:rPr>
              <a:t>user and the kernel</a:t>
            </a:r>
            <a:r>
              <a:rPr lang="en-US" sz="1600"/>
              <a:t>. Shell is a command line interpreter. A shell allows user to create new programs , call other shell scripts and run them in an interpretive mode after it is given executable permission. A shell is also a </a:t>
            </a:r>
            <a:r>
              <a:rPr lang="en-US" sz="1600">
                <a:solidFill>
                  <a:srgbClr val="FF0000"/>
                </a:solidFill>
              </a:rPr>
              <a:t>process</a:t>
            </a:r>
            <a:r>
              <a:rPr lang="en-US" sz="1600"/>
              <a:t>(program in execution).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 descr="unixshel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33800"/>
            <a:ext cx="2829674" cy="237744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D198B14-B382-4E97-B2FD-C500E2AD035C}"/>
              </a:ext>
            </a:extLst>
          </p:cNvPr>
          <p:cNvSpPr/>
          <p:nvPr/>
        </p:nvSpPr>
        <p:spPr>
          <a:xfrm>
            <a:off x="4038600" y="2819400"/>
            <a:ext cx="3200400" cy="9906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Unix Shell Interface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45920"/>
          </a:xfrm>
        </p:spPr>
        <p:txBody>
          <a:bodyPr/>
          <a:lstStyle/>
          <a:p>
            <a:r>
              <a:rPr lang="en-US"/>
              <a:t>Introduction to Shell Script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560"/>
            <a:ext cx="8321040" cy="5303520"/>
          </a:xfrm>
        </p:spPr>
        <p:txBody>
          <a:bodyPr/>
          <a:lstStyle/>
          <a:p>
            <a:r>
              <a:rPr lang="en-US" sz="1600"/>
              <a:t>A shell script  contains sequence of operations ,which are usually combination of </a:t>
            </a:r>
            <a:r>
              <a:rPr lang="en-US" sz="1600" err="1"/>
              <a:t>unix</a:t>
            </a:r>
            <a:r>
              <a:rPr lang="en-US" sz="1600"/>
              <a:t> commands, group under single window. It is possible for shell script to invoke other shell script. The shell script contains sequence of commands which needs to be executed.</a:t>
            </a:r>
          </a:p>
          <a:p>
            <a:pPr>
              <a:buNone/>
            </a:pPr>
            <a:r>
              <a:rPr lang="en-US" sz="1600"/>
              <a:t>	</a:t>
            </a:r>
            <a:r>
              <a:rPr lang="en-US" sz="1600" b="1" u="sng">
                <a:solidFill>
                  <a:srgbClr val="FF0000"/>
                </a:solidFill>
              </a:rPr>
              <a:t>Full Shell Interpretive Cycle</a:t>
            </a:r>
            <a:r>
              <a:rPr lang="en-US" sz="1600">
                <a:solidFill>
                  <a:srgbClr val="FF0000"/>
                </a:solidFill>
              </a:rPr>
              <a:t> ::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activities are usually performed by shell in a full cycle :</a:t>
            </a:r>
          </a:p>
          <a:p>
            <a:pPr lvl="1">
              <a:buFont typeface="+mj-lt"/>
              <a:buAutoNum type="arabicPeriod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The prompt is issued by shell and waits for the user to </a:t>
            </a:r>
            <a:r>
              <a:rPr lang="en-US" sz="1600">
                <a:solidFill>
                  <a:srgbClr val="FF0000"/>
                </a:solidFill>
              </a:rPr>
              <a:t>enter command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After a command has been entered, the shell scans the command line for 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metacharcters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(*, &gt;) and expand them to create a </a:t>
            </a:r>
            <a:r>
              <a:rPr lang="en-US" sz="1600" b="1">
                <a:solidFill>
                  <a:srgbClr val="FF0000"/>
                </a:solidFill>
              </a:rPr>
              <a:t>simplified command line expression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 example replacing * with all filenames in current directory when used with ls *).</a:t>
            </a:r>
          </a:p>
          <a:p>
            <a:pPr lvl="1">
              <a:buFont typeface="+mj-lt"/>
              <a:buAutoNum type="arabicPeriod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It then passes the command line to the kernel for execution.</a:t>
            </a:r>
          </a:p>
          <a:p>
            <a:pPr lvl="1">
              <a:buFont typeface="+mj-lt"/>
              <a:buAutoNum type="arabicPeriod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The shell waits for the command to complete its execution.</a:t>
            </a:r>
          </a:p>
          <a:p>
            <a:pPr lvl="1">
              <a:buFont typeface="+mj-lt"/>
              <a:buAutoNum type="arabicPeriod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After command execution is complete, the prompt re-appears and the shell again returns to its waiting role to start the new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/>
              <a:t>Introduction to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5212080"/>
          </a:xfrm>
        </p:spPr>
        <p:txBody>
          <a:bodyPr/>
          <a:lstStyle/>
          <a:p>
            <a:r>
              <a:rPr lang="en-US" sz="1600"/>
              <a:t>A shell script consists of a sequence of built-in and non-built-in commands which are generally separated by </a:t>
            </a:r>
            <a:r>
              <a:rPr lang="en-US" sz="1600">
                <a:solidFill>
                  <a:srgbClr val="FF0000"/>
                </a:solidFill>
              </a:rPr>
              <a:t>; or new line</a:t>
            </a:r>
            <a:r>
              <a:rPr lang="en-US" sz="1600"/>
              <a:t>.</a:t>
            </a:r>
          </a:p>
          <a:p>
            <a:r>
              <a:rPr lang="en-US" sz="1600">
                <a:solidFill>
                  <a:srgbClr val="FF0000"/>
                </a:solidFill>
              </a:rPr>
              <a:t>Comments</a:t>
            </a:r>
            <a:r>
              <a:rPr lang="en-US" sz="1600"/>
              <a:t> in the shell script start with # symbol. They are basically used for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To identify who wrote the code and for what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Make code easy to read.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Version control tracking.</a:t>
            </a:r>
          </a:p>
          <a:p>
            <a:pPr marL="800100" lvl="1" indent="-342900">
              <a:buNone/>
            </a:pPr>
            <a:endParaRPr lang="en-US" sz="1600"/>
          </a:p>
          <a:p>
            <a:pPr marL="400050"/>
            <a:r>
              <a:rPr lang="en-US" sz="1600"/>
              <a:t>We can know the execution status of shell script with </a:t>
            </a:r>
            <a:r>
              <a:rPr lang="en-US" sz="1600">
                <a:solidFill>
                  <a:srgbClr val="FF0000"/>
                </a:solidFill>
              </a:rPr>
              <a:t>$? Command</a:t>
            </a:r>
            <a:r>
              <a:rPr lang="en-US" sz="1600"/>
              <a:t>.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0</a:t>
            </a:r>
            <a:r>
              <a:rPr lang="en-US" sz="1600"/>
              <a:t> – success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except 0</a:t>
            </a:r>
            <a:r>
              <a:rPr lang="en-US" sz="1600"/>
              <a:t> - failure.</a:t>
            </a:r>
          </a:p>
          <a:p>
            <a:pPr marL="857250" lvl="1" indent="-342900">
              <a:buFont typeface="+mj-lt"/>
              <a:buAutoNum type="arabicPeriod"/>
            </a:pPr>
            <a:endParaRPr lang="en-US" sz="1600"/>
          </a:p>
          <a:p>
            <a:pPr marL="457200">
              <a:buNone/>
            </a:pPr>
            <a:r>
              <a:rPr lang="en-US" sz="1600" b="1" u="sng">
                <a:solidFill>
                  <a:srgbClr val="FF0000"/>
                </a:solidFill>
              </a:rPr>
              <a:t>Drawbacks of Shell Script :</a:t>
            </a:r>
          </a:p>
          <a:p>
            <a:pPr marL="457200">
              <a:buNone/>
            </a:pPr>
            <a:r>
              <a:rPr lang="en-US" sz="1600"/>
              <a:t>	Shell Programs usually </a:t>
            </a:r>
            <a:r>
              <a:rPr lang="en-US" sz="1600">
                <a:solidFill>
                  <a:srgbClr val="FF0000"/>
                </a:solidFill>
              </a:rPr>
              <a:t>run slower than complied programs</a:t>
            </a:r>
            <a:r>
              <a:rPr lang="en-US" sz="1600"/>
              <a:t>(like c),because the shell must interpret each </a:t>
            </a:r>
            <a:r>
              <a:rPr lang="en-US" sz="1600" err="1"/>
              <a:t>unix</a:t>
            </a:r>
            <a:r>
              <a:rPr lang="en-US" sz="1600"/>
              <a:t> </a:t>
            </a:r>
            <a:r>
              <a:rPr lang="en-US" sz="1600" err="1"/>
              <a:t>command,inside</a:t>
            </a:r>
            <a:r>
              <a:rPr lang="en-US" sz="1600"/>
              <a:t> the executable script file before it is executed.</a:t>
            </a:r>
          </a:p>
          <a:p>
            <a:pPr marL="457200">
              <a:buFont typeface="+mj-lt"/>
              <a:buAutoNum type="arabicPeriod"/>
            </a:pPr>
            <a:endParaRPr lang="en-US" sz="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586"/>
            <a:ext cx="8229600" cy="914400"/>
          </a:xfrm>
        </p:spPr>
        <p:txBody>
          <a:bodyPr/>
          <a:lstStyle/>
          <a:p>
            <a:r>
              <a:rPr lang="en-US"/>
              <a:t>Shell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5120640"/>
          </a:xfrm>
        </p:spPr>
        <p:txBody>
          <a:bodyPr/>
          <a:lstStyle/>
          <a:p>
            <a:r>
              <a:rPr lang="en-US" sz="1600"/>
              <a:t>Unix systems offers a variety of shells. The major family of supported shells are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err="1">
                <a:solidFill>
                  <a:srgbClr val="FF0000"/>
                </a:solidFill>
              </a:rPr>
              <a:t>sh</a:t>
            </a:r>
            <a:r>
              <a:rPr lang="en-US" sz="1600"/>
              <a:t> - Bourne shell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bash</a:t>
            </a:r>
            <a:r>
              <a:rPr lang="en-US" sz="1600"/>
              <a:t> - Bourne again shell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err="1">
                <a:solidFill>
                  <a:srgbClr val="FF0000"/>
                </a:solidFill>
              </a:rPr>
              <a:t>ksh</a:t>
            </a:r>
            <a:r>
              <a:rPr lang="en-US" sz="1600"/>
              <a:t> -  </a:t>
            </a:r>
            <a:r>
              <a:rPr lang="en-US" sz="1600" err="1"/>
              <a:t>korn</a:t>
            </a:r>
            <a:r>
              <a:rPr lang="en-US" sz="1600"/>
              <a:t> shell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err="1">
                <a:solidFill>
                  <a:srgbClr val="FF0000"/>
                </a:solidFill>
              </a:rPr>
              <a:t>csh</a:t>
            </a:r>
            <a:r>
              <a:rPr lang="en-US" sz="1600"/>
              <a:t> - c shell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err="1">
                <a:solidFill>
                  <a:srgbClr val="FF0000"/>
                </a:solidFill>
              </a:rPr>
              <a:t>zsh</a:t>
            </a:r>
            <a:r>
              <a:rPr lang="en-US" sz="1600"/>
              <a:t> -  Z shell</a:t>
            </a:r>
          </a:p>
          <a:p>
            <a:pPr marL="514350" indent="-457200">
              <a:buNone/>
            </a:pPr>
            <a:endParaRPr lang="en-US"/>
          </a:p>
          <a:p>
            <a:pPr marL="514350" indent="-457200"/>
            <a:r>
              <a:rPr lang="en-US" sz="1600"/>
              <a:t> Of, all the shells mentioned above, </a:t>
            </a:r>
            <a:r>
              <a:rPr lang="en-US" sz="1600" err="1"/>
              <a:t>bourne</a:t>
            </a:r>
            <a:r>
              <a:rPr lang="en-US" sz="1600"/>
              <a:t> shell(</a:t>
            </a:r>
            <a:r>
              <a:rPr lang="en-US" sz="1600" err="1"/>
              <a:t>sh</a:t>
            </a:r>
            <a:r>
              <a:rPr lang="en-US" sz="1600"/>
              <a:t>) is the primary and most commonly used. Usually all </a:t>
            </a:r>
            <a:r>
              <a:rPr lang="en-US" sz="1600" err="1"/>
              <a:t>unix</a:t>
            </a:r>
            <a:r>
              <a:rPr lang="en-US" sz="1600"/>
              <a:t> system have it by default. This shell generally doesn’t have the advanced interactive features which are supported by other shells. The shell scripts written within </a:t>
            </a:r>
            <a:r>
              <a:rPr lang="en-US" sz="1600" err="1"/>
              <a:t>bourne</a:t>
            </a:r>
            <a:r>
              <a:rPr lang="en-US" sz="1600"/>
              <a:t> shell are usually portable.. At the top of shell script, the path of shell is mentioned , starting with #.</a:t>
            </a:r>
          </a:p>
          <a:p>
            <a:pPr marL="514350" indent="-457200"/>
            <a:r>
              <a:rPr lang="en-US" sz="1600"/>
              <a:t>For ex: for </a:t>
            </a:r>
            <a:r>
              <a:rPr lang="en-US" sz="1600" err="1"/>
              <a:t>bourne</a:t>
            </a:r>
            <a:r>
              <a:rPr lang="en-US" sz="1600"/>
              <a:t> shell we use: </a:t>
            </a:r>
            <a:r>
              <a:rPr lang="en-US" sz="1600" b="1">
                <a:solidFill>
                  <a:srgbClr val="FF0000"/>
                </a:solidFill>
              </a:rPr>
              <a:t>#!/bin/</a:t>
            </a:r>
            <a:r>
              <a:rPr lang="en-US" sz="1600" b="1" err="1">
                <a:solidFill>
                  <a:srgbClr val="FF0000"/>
                </a:solidFill>
              </a:rPr>
              <a:t>sh</a:t>
            </a:r>
            <a:r>
              <a:rPr lang="en-US" sz="1600">
                <a:solidFill>
                  <a:srgbClr val="FF0000"/>
                </a:solidFill>
              </a:rPr>
              <a:t>,</a:t>
            </a:r>
            <a:r>
              <a:rPr lang="en-US" sz="1600"/>
              <a:t> for </a:t>
            </a:r>
            <a:r>
              <a:rPr lang="en-US" sz="1600" err="1"/>
              <a:t>ksh</a:t>
            </a:r>
            <a:r>
              <a:rPr lang="en-US" sz="1600"/>
              <a:t> we use </a:t>
            </a:r>
            <a:r>
              <a:rPr lang="en-US" sz="1600" b="1">
                <a:solidFill>
                  <a:srgbClr val="FF0000"/>
                </a:solidFill>
              </a:rPr>
              <a:t>#!/bin/</a:t>
            </a:r>
            <a:r>
              <a:rPr lang="en-US" sz="1600" b="1" err="1">
                <a:solidFill>
                  <a:srgbClr val="FF0000"/>
                </a:solidFill>
              </a:rPr>
              <a:t>ksh</a:t>
            </a:r>
            <a:r>
              <a:rPr lang="en-US" sz="16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 descr="shelltyp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828800"/>
            <a:ext cx="4191000" cy="1981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64"/>
            <a:ext cx="8229600" cy="838200"/>
          </a:xfrm>
        </p:spPr>
        <p:txBody>
          <a:bodyPr/>
          <a:lstStyle/>
          <a:p>
            <a:r>
              <a:rPr lang="en-US"/>
              <a:t>Invoking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5212080"/>
          </a:xfrm>
        </p:spPr>
        <p:txBody>
          <a:bodyPr/>
          <a:lstStyle/>
          <a:p>
            <a:r>
              <a:rPr lang="en-US" sz="1600"/>
              <a:t>It is  mandatory to give the executable permission to the shell script before execution as below :</a:t>
            </a:r>
          </a:p>
          <a:p>
            <a:pPr>
              <a:buNone/>
            </a:pPr>
            <a:r>
              <a:rPr lang="en-US" sz="1600"/>
              <a:t>	</a:t>
            </a:r>
            <a:r>
              <a:rPr lang="en-US" sz="1600" b="1" err="1">
                <a:solidFill>
                  <a:srgbClr val="FF0000"/>
                </a:solidFill>
              </a:rPr>
              <a:t>chmod</a:t>
            </a:r>
            <a:r>
              <a:rPr lang="en-US" sz="1600" b="1">
                <a:solidFill>
                  <a:srgbClr val="FF0000"/>
                </a:solidFill>
              </a:rPr>
              <a:t> +x abc.sh</a:t>
            </a:r>
          </a:p>
          <a:p>
            <a:pPr>
              <a:buNone/>
            </a:pP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 shell script can be invoked by number of ways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err="1">
                <a:solidFill>
                  <a:srgbClr val="FF0000"/>
                </a:solidFill>
              </a:rPr>
              <a:t>sh</a:t>
            </a:r>
            <a:r>
              <a:rPr lang="en-US" sz="1600" b="1">
                <a:solidFill>
                  <a:srgbClr val="FF0000"/>
                </a:solidFill>
              </a:rPr>
              <a:t> filename.sh [</a:t>
            </a:r>
            <a:r>
              <a:rPr lang="en-US" sz="1600" b="1" err="1">
                <a:solidFill>
                  <a:srgbClr val="FF0000"/>
                </a:solidFill>
              </a:rPr>
              <a:t>arg</a:t>
            </a:r>
            <a:r>
              <a:rPr lang="en-US" sz="1600" b="1">
                <a:solidFill>
                  <a:srgbClr val="FF0000"/>
                </a:solidFill>
              </a:rPr>
              <a:t>-list]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>
                <a:solidFill>
                  <a:srgbClr val="FF0000"/>
                </a:solidFill>
              </a:rPr>
              <a:t>./abc.sh [</a:t>
            </a:r>
            <a:r>
              <a:rPr lang="en-US" sz="1600" b="1" err="1">
                <a:solidFill>
                  <a:srgbClr val="FF0000"/>
                </a:solidFill>
              </a:rPr>
              <a:t>arg</a:t>
            </a:r>
            <a:r>
              <a:rPr lang="en-US" sz="1600" b="1">
                <a:solidFill>
                  <a:srgbClr val="FF0000"/>
                </a:solidFill>
              </a:rPr>
              <a:t>-list]</a:t>
            </a:r>
          </a:p>
          <a:p>
            <a:pPr marL="457200" lvl="1" indent="0">
              <a:buNone/>
            </a:pPr>
            <a:endParaRPr lang="en-US" sz="1600" b="1">
              <a:solidFill>
                <a:srgbClr val="FF0000"/>
              </a:solidFill>
            </a:endParaRPr>
          </a:p>
          <a:p>
            <a:pPr marL="400050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Thought it is not necessary but it is advisable to give the same extension to</a:t>
            </a:r>
          </a:p>
          <a:p>
            <a:pPr marL="5715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      the script file , as the interpreter name which is used to run it.</a:t>
            </a:r>
          </a:p>
          <a:p>
            <a:pPr marL="800100" lvl="1" indent="-342900">
              <a:buNone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None/>
            </a:pPr>
            <a:r>
              <a:rPr lang="en-US" sz="1600" b="1">
                <a:solidFill>
                  <a:srgbClr val="FF0000"/>
                </a:solidFill>
              </a:rPr>
              <a:t>Example :</a:t>
            </a:r>
          </a:p>
          <a:p>
            <a:pPr marL="800100" lvl="1" indent="-34290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!/</a:t>
            </a:r>
            <a:r>
              <a:rPr lang="en-US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usr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/bin/</a:t>
            </a:r>
            <a:r>
              <a:rPr lang="en-US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should have  .</a:t>
            </a:r>
            <a:r>
              <a:rPr lang="en-US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extension.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6CE21C-B999-4F78-BCE1-73861A89383B}"/>
              </a:ext>
            </a:extLst>
          </p:cNvPr>
          <p:cNvSpPr/>
          <p:nvPr/>
        </p:nvSpPr>
        <p:spPr>
          <a:xfrm>
            <a:off x="1371600" y="2499481"/>
            <a:ext cx="6172200" cy="3581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838200"/>
          </a:xfrm>
        </p:spPr>
        <p:txBody>
          <a:bodyPr/>
          <a:lstStyle/>
          <a:p>
            <a:r>
              <a:rPr lang="en-US"/>
              <a:t>Invoking Shell Script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1B5BDB-B57B-4164-B32C-798DD1003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14" y="2895600"/>
            <a:ext cx="5448772" cy="27891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3A7DC-50B5-49C8-8F37-E2C2CF72DD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6ABB826-5E0A-42F7-A47A-851F3E15734B}"/>
              </a:ext>
            </a:extLst>
          </p:cNvPr>
          <p:cNvSpPr/>
          <p:nvPr/>
        </p:nvSpPr>
        <p:spPr>
          <a:xfrm>
            <a:off x="3429000" y="1463237"/>
            <a:ext cx="3276600" cy="121920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Simple Shell Script Example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4AF93BD0EC84EA6A549CA4A6EC283" ma:contentTypeVersion="12" ma:contentTypeDescription="Create a new document." ma:contentTypeScope="" ma:versionID="f012ded5c781ca77b273f68ca946d603">
  <xsd:schema xmlns:xsd="http://www.w3.org/2001/XMLSchema" xmlns:xs="http://www.w3.org/2001/XMLSchema" xmlns:p="http://schemas.microsoft.com/office/2006/metadata/properties" xmlns:ns2="6907db24-4a3f-4aee-b534-c563ad9e0bb0" xmlns:ns3="1db86307-c299-4550-8338-a812d441b939" targetNamespace="http://schemas.microsoft.com/office/2006/metadata/properties" ma:root="true" ma:fieldsID="c5d87be03bae3a908752ae828339be65" ns2:_="" ns3:_="">
    <xsd:import namespace="6907db24-4a3f-4aee-b534-c563ad9e0bb0"/>
    <xsd:import namespace="1db86307-c299-4550-8338-a812d441b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7db24-4a3f-4aee-b534-c563ad9e0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86307-c299-4550-8338-a812d441b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116AF-7A02-49BF-A12C-F89FB44FFF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8A984A-EE3A-4A60-8004-E96265C73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7db24-4a3f-4aee-b534-c563ad9e0bb0"/>
    <ds:schemaRef ds:uri="1db86307-c299-4550-8338-a812d441b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45BC2A-18AF-4A31-95F0-50A671A26C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Introduction to Shell Scripting</vt:lpstr>
      <vt:lpstr>Course Contents</vt:lpstr>
      <vt:lpstr>Pre-requistes</vt:lpstr>
      <vt:lpstr>What is  Shell ?</vt:lpstr>
      <vt:lpstr>Introduction to Shell Script  </vt:lpstr>
      <vt:lpstr>Introduction to Shell Script</vt:lpstr>
      <vt:lpstr>Shell Offerings</vt:lpstr>
      <vt:lpstr>Invoking Shell Script</vt:lpstr>
      <vt:lpstr>Invoking Shell Script - Example</vt:lpstr>
      <vt:lpstr>Unix Profile files</vt:lpstr>
      <vt:lpstr>Variables Type in Shell</vt:lpstr>
      <vt:lpstr>Variables Type in Shell</vt:lpstr>
      <vt:lpstr>Shell Prompt – PS1 and PS2 </vt:lpstr>
      <vt:lpstr>Positional Parameters</vt:lpstr>
      <vt:lpstr>Positional Parameters - Example</vt:lpstr>
      <vt:lpstr>Aliases and Command History</vt:lpstr>
      <vt:lpstr>Escaping and Quotation in Shell Scripts </vt:lpstr>
      <vt:lpstr>Control flow in Shell Scripts</vt:lpstr>
      <vt:lpstr>Control flow in shell scripts – Decision statements</vt:lpstr>
      <vt:lpstr>Control flow in shell scripts – Decision statements(Example)</vt:lpstr>
      <vt:lpstr>Control flow in shell scripts – Switch Block</vt:lpstr>
      <vt:lpstr>Control flow in shell scripts – Switch Block(Example)</vt:lpstr>
      <vt:lpstr>Control flow in Shell Scripts – Looping</vt:lpstr>
      <vt:lpstr>Control flow in shell scripts – Looping(Examples)</vt:lpstr>
      <vt:lpstr>Control flow in shell scripts – Looping(Examples)</vt:lpstr>
      <vt:lpstr>Control flow in shell scripts – Looping(Examples)</vt:lpstr>
      <vt:lpstr>Control flow in shell scripts – Looping(Examples)</vt:lpstr>
      <vt:lpstr>Operators in Shell Script</vt:lpstr>
      <vt:lpstr>Operators in Shell Script - Examples</vt:lpstr>
      <vt:lpstr>Arithmetic Operations –Usage of bc Command</vt:lpstr>
      <vt:lpstr>Functions in Shell Script </vt:lpstr>
      <vt:lpstr>Invoking functions in Shell Script </vt:lpstr>
      <vt:lpstr>Displaying function names </vt:lpstr>
      <vt:lpstr>File Status Operators in Shell Script  </vt:lpstr>
      <vt:lpstr>File Status Operators in Shell Script - Examples 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Hire-Train-Model-fy15 plan</dc:title>
  <dc:creator>Dhamayanthi</dc:creator>
  <dc:description>First Draft</dc:description>
  <cp:revision>2</cp:revision>
  <dcterms:created xsi:type="dcterms:W3CDTF">2005-08-31T12:40:43Z</dcterms:created>
  <dcterms:modified xsi:type="dcterms:W3CDTF">2021-05-06T19:39:57Z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0x0101008674AF93BD0EC84EA6A549CA4A6EC283</vt:lpwstr>
  </property>
  <property fmtid="{D5CDD505-2E9C-101B-9397-08002B2CF9AE}" pid="3" name="HCLClassification">
    <vt:lpwstr>HCL_Cla5s_C0nf1dent1al</vt:lpwstr>
  </property>
  <property fmtid="{D5CDD505-2E9C-101B-9397-08002B2CF9AE}" pid="4" name="TitusGUID">
    <vt:lpwstr>c638eb70-9733-4527-a285-7c759b5b734a</vt:lpwstr>
  </property>
</Properties>
</file>