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561" r:id="rId2"/>
    <p:sldId id="560" r:id="rId3"/>
    <p:sldId id="555" r:id="rId4"/>
    <p:sldId id="562" r:id="rId5"/>
    <p:sldId id="563" r:id="rId6"/>
    <p:sldId id="564" r:id="rId7"/>
    <p:sldId id="565" r:id="rId8"/>
    <p:sldId id="566" r:id="rId9"/>
    <p:sldId id="585" r:id="rId10"/>
    <p:sldId id="570" r:id="rId11"/>
    <p:sldId id="571" r:id="rId12"/>
    <p:sldId id="572" r:id="rId13"/>
    <p:sldId id="586" r:id="rId14"/>
    <p:sldId id="587" r:id="rId15"/>
    <p:sldId id="568" r:id="rId16"/>
    <p:sldId id="569" r:id="rId17"/>
    <p:sldId id="584" r:id="rId18"/>
    <p:sldId id="583" r:id="rId19"/>
    <p:sldId id="573" r:id="rId20"/>
    <p:sldId id="574" r:id="rId21"/>
    <p:sldId id="575" r:id="rId22"/>
    <p:sldId id="576" r:id="rId23"/>
    <p:sldId id="577" r:id="rId24"/>
    <p:sldId id="578" r:id="rId25"/>
    <p:sldId id="579" r:id="rId26"/>
    <p:sldId id="581" r:id="rId27"/>
    <p:sldId id="580" r:id="rId28"/>
    <p:sldId id="582" r:id="rId29"/>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ky Loomba" initials="CL" lastIdx="1" clrIdx="0">
    <p:extLst>
      <p:ext uri="{19B8F6BF-5375-455C-9EA6-DF929625EA0E}">
        <p15:presenceInfo xmlns:p15="http://schemas.microsoft.com/office/powerpoint/2012/main" userId="S-1-5-21-333653013-2304839960-3876203932-6755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3399"/>
    <a:srgbClr val="FF9933"/>
    <a:srgbClr val="CCFFCC"/>
    <a:srgbClr val="CCECFF"/>
    <a:srgbClr val="FFFFCC"/>
    <a:srgbClr val="FFCCFF"/>
    <a:srgbClr val="FF6600"/>
    <a:srgbClr val="CCFF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4" autoAdjust="0"/>
    <p:restoredTop sz="94343" autoAdjust="0"/>
  </p:normalViewPr>
  <p:slideViewPr>
    <p:cSldViewPr>
      <p:cViewPr varScale="1">
        <p:scale>
          <a:sx n="73" d="100"/>
          <a:sy n="73" d="100"/>
        </p:scale>
        <p:origin x="15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3" d="100"/>
        <a:sy n="6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4027379" cy="349884"/>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defRPr sz="1200">
                <a:cs typeface="+mn-cs"/>
              </a:defRPr>
            </a:lvl1pPr>
          </a:lstStyle>
          <a:p>
            <a:pPr>
              <a:defRPr/>
            </a:pPr>
            <a:endParaRPr lang="en-US" dirty="0"/>
          </a:p>
        </p:txBody>
      </p:sp>
      <p:sp>
        <p:nvSpPr>
          <p:cNvPr id="12291" name="Rectangle 3"/>
          <p:cNvSpPr>
            <a:spLocks noGrp="1" noChangeArrowheads="1"/>
          </p:cNvSpPr>
          <p:nvPr>
            <p:ph type="dt" sz="quarter" idx="1"/>
          </p:nvPr>
        </p:nvSpPr>
        <p:spPr bwMode="auto">
          <a:xfrm>
            <a:off x="5265838" y="0"/>
            <a:ext cx="4028971" cy="349884"/>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lgn="r">
              <a:defRPr sz="1200">
                <a:cs typeface="+mn-cs"/>
              </a:defRPr>
            </a:lvl1pPr>
          </a:lstStyle>
          <a:p>
            <a:pPr>
              <a:defRPr/>
            </a:pPr>
            <a:endParaRPr lang="en-US" dirty="0"/>
          </a:p>
        </p:txBody>
      </p:sp>
      <p:sp>
        <p:nvSpPr>
          <p:cNvPr id="12292" name="Rectangle 4"/>
          <p:cNvSpPr>
            <a:spLocks noGrp="1" noChangeArrowheads="1"/>
          </p:cNvSpPr>
          <p:nvPr>
            <p:ph type="ftr" sz="quarter" idx="2"/>
          </p:nvPr>
        </p:nvSpPr>
        <p:spPr bwMode="auto">
          <a:xfrm>
            <a:off x="0" y="6658926"/>
            <a:ext cx="4027379" cy="349884"/>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defRPr sz="1200">
                <a:cs typeface="+mn-cs"/>
              </a:defRPr>
            </a:lvl1pPr>
          </a:lstStyle>
          <a:p>
            <a:pPr>
              <a:defRPr/>
            </a:pPr>
            <a:endParaRPr lang="en-US" dirty="0"/>
          </a:p>
        </p:txBody>
      </p:sp>
      <p:sp>
        <p:nvSpPr>
          <p:cNvPr id="12293" name="Rectangle 5"/>
          <p:cNvSpPr>
            <a:spLocks noGrp="1" noChangeArrowheads="1"/>
          </p:cNvSpPr>
          <p:nvPr>
            <p:ph type="sldNum" sz="quarter" idx="3"/>
          </p:nvPr>
        </p:nvSpPr>
        <p:spPr bwMode="auto">
          <a:xfrm>
            <a:off x="5265838" y="6658926"/>
            <a:ext cx="4028971" cy="349884"/>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lgn="r">
              <a:defRPr sz="1200">
                <a:cs typeface="+mn-cs"/>
              </a:defRPr>
            </a:lvl1pPr>
          </a:lstStyle>
          <a:p>
            <a:pPr>
              <a:defRPr/>
            </a:pPr>
            <a:fld id="{175BF3CF-BA4B-42D9-83CE-7CA9021F9CE6}" type="slidenum">
              <a:rPr lang="en-US"/>
              <a:pPr>
                <a:defRPr/>
              </a:pPr>
              <a:t>‹#›</a:t>
            </a:fld>
            <a:endParaRPr lang="en-US" dirty="0"/>
          </a:p>
        </p:txBody>
      </p:sp>
    </p:spTree>
    <p:extLst>
      <p:ext uri="{BB962C8B-B14F-4D97-AF65-F5344CB8AC3E}">
        <p14:creationId xmlns:p14="http://schemas.microsoft.com/office/powerpoint/2010/main" val="1987022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4027379" cy="349884"/>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defRPr sz="1200">
                <a:cs typeface="+mn-cs"/>
              </a:defRPr>
            </a:lvl1pPr>
          </a:lstStyle>
          <a:p>
            <a:pPr>
              <a:defRPr/>
            </a:pPr>
            <a:endParaRPr lang="en-US" dirty="0"/>
          </a:p>
        </p:txBody>
      </p:sp>
      <p:sp>
        <p:nvSpPr>
          <p:cNvPr id="9219" name="Rectangle 3"/>
          <p:cNvSpPr>
            <a:spLocks noGrp="1" noChangeArrowheads="1"/>
          </p:cNvSpPr>
          <p:nvPr>
            <p:ph type="dt" idx="1"/>
          </p:nvPr>
        </p:nvSpPr>
        <p:spPr bwMode="auto">
          <a:xfrm>
            <a:off x="5265838" y="0"/>
            <a:ext cx="4028971" cy="349884"/>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lgn="r">
              <a:defRPr sz="1200">
                <a:cs typeface="+mn-cs"/>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2895600" y="527050"/>
            <a:ext cx="3505200" cy="26289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29640" y="3330259"/>
            <a:ext cx="7437120" cy="3153726"/>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6658926"/>
            <a:ext cx="4027379" cy="349884"/>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defRPr sz="1200">
                <a:cs typeface="+mn-cs"/>
              </a:defRPr>
            </a:lvl1pPr>
          </a:lstStyle>
          <a:p>
            <a:pPr>
              <a:defRPr/>
            </a:pPr>
            <a:endParaRPr lang="en-US" dirty="0"/>
          </a:p>
        </p:txBody>
      </p:sp>
      <p:sp>
        <p:nvSpPr>
          <p:cNvPr id="9223" name="Rectangle 7"/>
          <p:cNvSpPr>
            <a:spLocks noGrp="1" noChangeArrowheads="1"/>
          </p:cNvSpPr>
          <p:nvPr>
            <p:ph type="sldNum" sz="quarter" idx="5"/>
          </p:nvPr>
        </p:nvSpPr>
        <p:spPr bwMode="auto">
          <a:xfrm>
            <a:off x="5265838" y="6658926"/>
            <a:ext cx="4028971" cy="349884"/>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lgn="r">
              <a:defRPr sz="1200">
                <a:cs typeface="+mn-cs"/>
              </a:defRPr>
            </a:lvl1pPr>
          </a:lstStyle>
          <a:p>
            <a:pPr>
              <a:defRPr/>
            </a:pPr>
            <a:fld id="{25DC970E-4EDC-41D7-87AA-D53EF9540AA6}" type="slidenum">
              <a:rPr lang="en-US"/>
              <a:pPr>
                <a:defRPr/>
              </a:pPr>
              <a:t>‹#›</a:t>
            </a:fld>
            <a:endParaRPr lang="en-US" dirty="0"/>
          </a:p>
        </p:txBody>
      </p:sp>
    </p:spTree>
    <p:extLst>
      <p:ext uri="{BB962C8B-B14F-4D97-AF65-F5344CB8AC3E}">
        <p14:creationId xmlns:p14="http://schemas.microsoft.com/office/powerpoint/2010/main" val="4066073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b="2217"/>
          <a:stretch>
            <a:fillRect/>
          </a:stretch>
        </p:blipFill>
        <p:spPr bwMode="auto">
          <a:xfrm>
            <a:off x="0" y="-76200"/>
            <a:ext cx="9124950" cy="38862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04D31598-62E1-4438-AE89-585B40FA2386}" type="slidenum">
              <a:rPr lang="en-US"/>
              <a:pPr>
                <a:defRPr/>
              </a:pPr>
              <a:t>‹#›</a:t>
            </a:fld>
            <a:endParaRPr lang="en-US"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4717051A-CBD5-4A23-8175-AD4FC95F5ECA}" type="slidenum">
              <a:rPr lang="en-US"/>
              <a:pPr>
                <a:defRPr/>
              </a:pPr>
              <a:t>‹#›</a:t>
            </a:fld>
            <a:endParaRPr lang="en-US" dirty="0"/>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Rectangle 11"/>
          <p:cNvSpPr>
            <a:spLocks noGrp="1" noChangeArrowheads="1"/>
          </p:cNvSpPr>
          <p:nvPr>
            <p:ph type="sldNum" sz="quarter" idx="10"/>
          </p:nvPr>
        </p:nvSpPr>
        <p:spPr>
          <a:ln/>
        </p:spPr>
        <p:txBody>
          <a:bodyPr/>
          <a:lstStyle>
            <a:lvl1pPr>
              <a:defRPr/>
            </a:lvl1pPr>
          </a:lstStyle>
          <a:p>
            <a:pPr>
              <a:defRPr/>
            </a:pPr>
            <a:fld id="{AC84375A-2212-4890-B322-F8557B0E0FDE}"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a:xfrm>
            <a:off x="3505200" y="6553200"/>
            <a:ext cx="2133600" cy="238125"/>
          </a:xfrm>
        </p:spPr>
        <p:txBody>
          <a:bodyPr/>
          <a:lstStyle>
            <a:lvl1pPr>
              <a:defRPr/>
            </a:lvl1pPr>
          </a:lstStyle>
          <a:p>
            <a:pPr>
              <a:defRPr/>
            </a:pPr>
            <a:fld id="{D97FE2E1-81DA-4EBE-A53C-D44202F54F1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003A7DC-50B5-49C8-8F37-E2C2CF72DD01}" type="slidenum">
              <a:rPr lang="en-US"/>
              <a:pPr>
                <a:defRPr/>
              </a:pPr>
              <a:t>‹#›</a:t>
            </a:fld>
            <a:endParaRPr lang="en-US"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97E3C999-F527-49A9-AE9D-1500541649E9}" type="slidenum">
              <a:rPr lang="en-US"/>
              <a:pPr>
                <a:defRPr/>
              </a:pPr>
              <a:t>‹#›</a:t>
            </a:fld>
            <a:endParaRPr lang="en-US" dirty="0"/>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5EE91F47-50FF-403E-9E2F-6E415D544029}" type="slidenum">
              <a:rPr lang="en-US"/>
              <a:pPr>
                <a:defRPr/>
              </a:pPr>
              <a:t>‹#›</a:t>
            </a:fld>
            <a:endParaRPr lang="en-US" dirty="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2911A80C-8656-4C9B-B214-FB0286F37009}" type="slidenum">
              <a:rPr lang="en-US"/>
              <a:pPr>
                <a:defRPr/>
              </a:pPr>
              <a:t>‹#›</a:t>
            </a:fld>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8CAEE5E6-A292-43B4-9F85-E05C8B578815}" type="slidenum">
              <a:rPr lang="en-US"/>
              <a:pPr>
                <a:defRPr/>
              </a:pPr>
              <a:t>‹#›</a:t>
            </a:fld>
            <a:endParaRPr 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55B23416-D3EB-4800-8DD7-84CF9E3BC0AF}" type="slidenum">
              <a:rPr lang="en-US"/>
              <a:pPr>
                <a:defRPr/>
              </a:pPr>
              <a:t>‹#›</a:t>
            </a:fld>
            <a:endParaRPr lang="en-US" dirty="0"/>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5626E8EF-0E1C-4772-AB0E-5E98DFD44016}" type="slidenum">
              <a:rPr lang="en-US"/>
              <a:pPr>
                <a:defRPr/>
              </a:pPr>
              <a:t>‹#›</a:t>
            </a:fld>
            <a:endParaRPr 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E40C2DA-511E-44ED-94A5-4DD76FFEE67A}" type="slidenum">
              <a:rPr lang="en-US"/>
              <a:pPr>
                <a:defRPr/>
              </a:pPr>
              <a:t>‹#›</a:t>
            </a:fld>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7" name="Picture 10" descr="all three"/>
          <p:cNvPicPr>
            <a:picLocks noChangeAspect="1" noChangeArrowheads="1"/>
          </p:cNvPicPr>
          <p:nvPr userDrawn="1"/>
        </p:nvPicPr>
        <p:blipFill>
          <a:blip r:embed="rId15" cstate="print"/>
          <a:srcRect t="71330" b="-49"/>
          <a:stretch>
            <a:fillRect/>
          </a:stretch>
        </p:blipFill>
        <p:spPr bwMode="auto">
          <a:xfrm>
            <a:off x="0" y="0"/>
            <a:ext cx="9144000" cy="1143000"/>
          </a:xfrm>
          <a:prstGeom prst="rect">
            <a:avLst/>
          </a:prstGeom>
          <a:noFill/>
          <a:ln w="9525">
            <a:noFill/>
            <a:miter lim="800000"/>
            <a:headEnd/>
            <a:tailEnd/>
          </a:ln>
        </p:spPr>
      </p:pic>
      <p:pic>
        <p:nvPicPr>
          <p:cNvPr id="1028" name="Picture 7" descr="HCL Logo"/>
          <p:cNvPicPr>
            <a:picLocks noChangeAspect="1" noChangeArrowheads="1"/>
          </p:cNvPicPr>
          <p:nvPr userDrawn="1"/>
        </p:nvPicPr>
        <p:blipFill>
          <a:blip r:embed="rId16" cstate="print"/>
          <a:srcRect/>
          <a:stretch>
            <a:fillRect/>
          </a:stretch>
        </p:blipFill>
        <p:spPr bwMode="auto">
          <a:xfrm>
            <a:off x="6950075" y="6400800"/>
            <a:ext cx="2193925" cy="3556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cs typeface="+mn-cs"/>
              </a:defRPr>
            </a:lvl1pPr>
          </a:lstStyle>
          <a:p>
            <a:pPr>
              <a:defRPr/>
            </a:pPr>
            <a:fld id="{426392C0-894C-4B29-96BF-0D2DA5C2C64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61" r:id="rId13"/>
  </p:sldLayoutIdLst>
  <p:transition spd="slow"/>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Unix</a:t>
            </a:r>
          </a:p>
        </p:txBody>
      </p:sp>
      <p:sp>
        <p:nvSpPr>
          <p:cNvPr id="3" name="Subtitle 2"/>
          <p:cNvSpPr>
            <a:spLocks noGrp="1"/>
          </p:cNvSpPr>
          <p:nvPr>
            <p:ph type="subTitle" idx="1"/>
          </p:nvPr>
        </p:nvSpPr>
        <p:spPr/>
        <p:txBody>
          <a:bodyPr/>
          <a:lstStyle/>
          <a:p>
            <a:r>
              <a:rPr lang="en-US" dirty="0"/>
              <a:t>Architecture and Basic Commands</a:t>
            </a:r>
          </a:p>
        </p:txBody>
      </p:sp>
    </p:spTree>
    <p:extLst>
      <p:ext uri="{BB962C8B-B14F-4D97-AF65-F5344CB8AC3E}">
        <p14:creationId xmlns:p14="http://schemas.microsoft.com/office/powerpoint/2010/main" val="347757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1BB9-15F5-431C-839A-8EC4C2E19DC6}"/>
              </a:ext>
            </a:extLst>
          </p:cNvPr>
          <p:cNvSpPr>
            <a:spLocks noGrp="1"/>
          </p:cNvSpPr>
          <p:nvPr>
            <p:ph type="title"/>
          </p:nvPr>
        </p:nvSpPr>
        <p:spPr/>
        <p:txBody>
          <a:bodyPr/>
          <a:lstStyle/>
          <a:p>
            <a:r>
              <a:rPr lang="en-US" dirty="0"/>
              <a:t>Unix File System</a:t>
            </a:r>
          </a:p>
        </p:txBody>
      </p:sp>
      <p:sp>
        <p:nvSpPr>
          <p:cNvPr id="3" name="Content Placeholder 2">
            <a:extLst>
              <a:ext uri="{FF2B5EF4-FFF2-40B4-BE49-F238E27FC236}">
                <a16:creationId xmlns:a16="http://schemas.microsoft.com/office/drawing/2014/main" id="{5FE1EB68-546A-48D4-8A5D-20CF5F12A593}"/>
              </a:ext>
            </a:extLst>
          </p:cNvPr>
          <p:cNvSpPr>
            <a:spLocks noGrp="1"/>
          </p:cNvSpPr>
          <p:nvPr>
            <p:ph idx="1"/>
          </p:nvPr>
        </p:nvSpPr>
        <p:spPr>
          <a:xfrm>
            <a:off x="228600" y="1143000"/>
            <a:ext cx="8534400" cy="5105400"/>
          </a:xfrm>
        </p:spPr>
        <p:txBody>
          <a:bodyPr/>
          <a:lstStyle/>
          <a:p>
            <a:r>
              <a:rPr lang="en-US" sz="1600" dirty="0"/>
              <a:t>A file system is basically a way to store and organize the files. It makes it easy for the user to access information through files. It is a hierarchical arrangement of files and directories. Root is the base directory from where the path starts. The directory contains information about the various attributes of file :</a:t>
            </a:r>
          </a:p>
          <a:p>
            <a:pPr marL="0" indent="0">
              <a:buNone/>
            </a:pPr>
            <a:endParaRPr lang="en-US" sz="1600" dirty="0"/>
          </a:p>
          <a:p>
            <a:pPr marL="914400" lvl="1" indent="-457200">
              <a:buFont typeface="+mj-lt"/>
              <a:buAutoNum type="arabicPeriod"/>
            </a:pPr>
            <a:r>
              <a:rPr lang="en-US" sz="1600" b="1" dirty="0"/>
              <a:t>Type of file.	</a:t>
            </a:r>
          </a:p>
          <a:p>
            <a:pPr marL="914400" lvl="1" indent="-457200">
              <a:buFont typeface="+mj-lt"/>
              <a:buAutoNum type="arabicPeriod"/>
            </a:pPr>
            <a:r>
              <a:rPr lang="en-US" sz="1600" b="1" dirty="0"/>
              <a:t>Size of file.</a:t>
            </a:r>
          </a:p>
          <a:p>
            <a:pPr marL="914400" lvl="1" indent="-457200">
              <a:buFont typeface="+mj-lt"/>
              <a:buAutoNum type="arabicPeriod"/>
            </a:pPr>
            <a:r>
              <a:rPr lang="en-US" sz="1600" b="1" dirty="0"/>
              <a:t>Owner of file.</a:t>
            </a:r>
          </a:p>
          <a:p>
            <a:pPr marL="914400" lvl="1" indent="-457200">
              <a:buFont typeface="+mj-lt"/>
              <a:buAutoNum type="arabicPeriod"/>
            </a:pPr>
            <a:r>
              <a:rPr lang="en-US" sz="1600" b="1" dirty="0"/>
              <a:t>Permission of file.</a:t>
            </a:r>
          </a:p>
          <a:p>
            <a:pPr marL="914400" lvl="1" indent="-457200">
              <a:buFont typeface="+mj-lt"/>
              <a:buAutoNum type="arabicPeriod"/>
            </a:pPr>
            <a:r>
              <a:rPr lang="en-US" sz="1600" b="1" dirty="0"/>
              <a:t>Timestamp of file.</a:t>
            </a:r>
          </a:p>
          <a:p>
            <a:endParaRPr lang="en-US" sz="1600" dirty="0"/>
          </a:p>
          <a:p>
            <a:endParaRPr lang="en-US" sz="1600" dirty="0"/>
          </a:p>
        </p:txBody>
      </p:sp>
      <p:sp>
        <p:nvSpPr>
          <p:cNvPr id="4" name="Slide Number Placeholder 3">
            <a:extLst>
              <a:ext uri="{FF2B5EF4-FFF2-40B4-BE49-F238E27FC236}">
                <a16:creationId xmlns:a16="http://schemas.microsoft.com/office/drawing/2014/main" id="{43172D6E-4D4F-486F-84F8-6DF450FA3693}"/>
              </a:ext>
            </a:extLst>
          </p:cNvPr>
          <p:cNvSpPr>
            <a:spLocks noGrp="1"/>
          </p:cNvSpPr>
          <p:nvPr>
            <p:ph type="sldNum" sz="quarter" idx="10"/>
          </p:nvPr>
        </p:nvSpPr>
        <p:spPr/>
        <p:txBody>
          <a:bodyPr/>
          <a:lstStyle/>
          <a:p>
            <a:pPr>
              <a:defRPr/>
            </a:pPr>
            <a:fld id="{E003A7DC-50B5-49C8-8F37-E2C2CF72DD01}" type="slidenum">
              <a:rPr lang="en-US" smtClean="0"/>
              <a:pPr>
                <a:defRPr/>
              </a:pPr>
              <a:t>10</a:t>
            </a:fld>
            <a:endParaRPr lang="en-US" dirty="0"/>
          </a:p>
        </p:txBody>
      </p:sp>
      <p:pic>
        <p:nvPicPr>
          <p:cNvPr id="6" name="Picture 5">
            <a:extLst>
              <a:ext uri="{FF2B5EF4-FFF2-40B4-BE49-F238E27FC236}">
                <a16:creationId xmlns:a16="http://schemas.microsoft.com/office/drawing/2014/main" id="{5543E34A-ABD2-4883-A1F0-964E26215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048000"/>
            <a:ext cx="4191000" cy="2362200"/>
          </a:xfrm>
          <a:prstGeom prst="rect">
            <a:avLst/>
          </a:prstGeom>
        </p:spPr>
      </p:pic>
    </p:spTree>
    <p:extLst>
      <p:ext uri="{BB962C8B-B14F-4D97-AF65-F5344CB8AC3E}">
        <p14:creationId xmlns:p14="http://schemas.microsoft.com/office/powerpoint/2010/main" val="123853378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8E85-09F0-49CB-AEF6-CBFA3DEB8DD4}"/>
              </a:ext>
            </a:extLst>
          </p:cNvPr>
          <p:cNvSpPr>
            <a:spLocks noGrp="1"/>
          </p:cNvSpPr>
          <p:nvPr>
            <p:ph type="title"/>
          </p:nvPr>
        </p:nvSpPr>
        <p:spPr/>
        <p:txBody>
          <a:bodyPr/>
          <a:lstStyle/>
          <a:p>
            <a:r>
              <a:rPr lang="en-US" dirty="0"/>
              <a:t>Unix File System</a:t>
            </a:r>
          </a:p>
        </p:txBody>
      </p:sp>
      <p:sp>
        <p:nvSpPr>
          <p:cNvPr id="3" name="Content Placeholder 2">
            <a:extLst>
              <a:ext uri="{FF2B5EF4-FFF2-40B4-BE49-F238E27FC236}">
                <a16:creationId xmlns:a16="http://schemas.microsoft.com/office/drawing/2014/main" id="{06883B33-A2EF-4C0F-AC88-31BF97430A64}"/>
              </a:ext>
            </a:extLst>
          </p:cNvPr>
          <p:cNvSpPr>
            <a:spLocks noGrp="1"/>
          </p:cNvSpPr>
          <p:nvPr>
            <p:ph idx="1"/>
          </p:nvPr>
        </p:nvSpPr>
        <p:spPr>
          <a:xfrm>
            <a:off x="457200" y="1219200"/>
            <a:ext cx="8305800" cy="5105400"/>
          </a:xfrm>
        </p:spPr>
        <p:txBody>
          <a:bodyPr/>
          <a:lstStyle/>
          <a:p>
            <a:r>
              <a:rPr lang="en-US" dirty="0"/>
              <a:t>A typical unix file system is described as below :</a:t>
            </a:r>
          </a:p>
          <a:p>
            <a:endParaRPr lang="en-US" dirty="0"/>
          </a:p>
          <a:p>
            <a:endParaRPr lang="en-US" dirty="0"/>
          </a:p>
        </p:txBody>
      </p:sp>
      <p:sp>
        <p:nvSpPr>
          <p:cNvPr id="4" name="Slide Number Placeholder 3">
            <a:extLst>
              <a:ext uri="{FF2B5EF4-FFF2-40B4-BE49-F238E27FC236}">
                <a16:creationId xmlns:a16="http://schemas.microsoft.com/office/drawing/2014/main" id="{C2ACEBAC-9995-4CA2-885C-C05A7EA21407}"/>
              </a:ext>
            </a:extLst>
          </p:cNvPr>
          <p:cNvSpPr>
            <a:spLocks noGrp="1"/>
          </p:cNvSpPr>
          <p:nvPr>
            <p:ph type="sldNum" sz="quarter" idx="10"/>
          </p:nvPr>
        </p:nvSpPr>
        <p:spPr/>
        <p:txBody>
          <a:bodyPr/>
          <a:lstStyle/>
          <a:p>
            <a:pPr>
              <a:defRPr/>
            </a:pPr>
            <a:fld id="{E003A7DC-50B5-49C8-8F37-E2C2CF72DD01}" type="slidenum">
              <a:rPr lang="en-US" smtClean="0"/>
              <a:pPr>
                <a:defRPr/>
              </a:pPr>
              <a:t>11</a:t>
            </a:fld>
            <a:endParaRPr lang="en-US" dirty="0"/>
          </a:p>
        </p:txBody>
      </p:sp>
      <p:pic>
        <p:nvPicPr>
          <p:cNvPr id="12" name="Picture 11">
            <a:extLst>
              <a:ext uri="{FF2B5EF4-FFF2-40B4-BE49-F238E27FC236}">
                <a16:creationId xmlns:a16="http://schemas.microsoft.com/office/drawing/2014/main" id="{D2CF0013-B3E6-4D22-B10E-C750D4DC0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1924050"/>
            <a:ext cx="5562600" cy="4514850"/>
          </a:xfrm>
          <a:prstGeom prst="rect">
            <a:avLst/>
          </a:prstGeom>
        </p:spPr>
      </p:pic>
    </p:spTree>
    <p:extLst>
      <p:ext uri="{BB962C8B-B14F-4D97-AF65-F5344CB8AC3E}">
        <p14:creationId xmlns:p14="http://schemas.microsoft.com/office/powerpoint/2010/main" val="254962677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BE46-204A-4EF4-9858-60BBDB3CE5B7}"/>
              </a:ext>
            </a:extLst>
          </p:cNvPr>
          <p:cNvSpPr>
            <a:spLocks noGrp="1"/>
          </p:cNvSpPr>
          <p:nvPr>
            <p:ph type="title"/>
          </p:nvPr>
        </p:nvSpPr>
        <p:spPr/>
        <p:txBody>
          <a:bodyPr/>
          <a:lstStyle/>
          <a:p>
            <a:r>
              <a:rPr lang="en-US" dirty="0"/>
              <a:t>Unix File System</a:t>
            </a:r>
          </a:p>
        </p:txBody>
      </p:sp>
      <p:sp>
        <p:nvSpPr>
          <p:cNvPr id="3" name="Content Placeholder 2">
            <a:extLst>
              <a:ext uri="{FF2B5EF4-FFF2-40B4-BE49-F238E27FC236}">
                <a16:creationId xmlns:a16="http://schemas.microsoft.com/office/drawing/2014/main" id="{FA7CF3F9-0855-4202-A561-AC682224A0E9}"/>
              </a:ext>
            </a:extLst>
          </p:cNvPr>
          <p:cNvSpPr>
            <a:spLocks noGrp="1"/>
          </p:cNvSpPr>
          <p:nvPr>
            <p:ph idx="1"/>
          </p:nvPr>
        </p:nvSpPr>
        <p:spPr>
          <a:xfrm>
            <a:off x="228600" y="1219200"/>
            <a:ext cx="8610600" cy="5105400"/>
          </a:xfrm>
        </p:spPr>
        <p:txBody>
          <a:bodyPr/>
          <a:lstStyle/>
          <a:p>
            <a:r>
              <a:rPr lang="en-US" sz="1600" b="1" dirty="0"/>
              <a:t>/bin and /usr/bin </a:t>
            </a:r>
            <a:r>
              <a:rPr lang="en-US" sz="1600" dirty="0"/>
              <a:t>- The directories where commonly used unix commands are stored.</a:t>
            </a:r>
          </a:p>
          <a:p>
            <a:r>
              <a:rPr lang="en-US" sz="1600" b="1" dirty="0"/>
              <a:t>/sbin and /usr/sbin </a:t>
            </a:r>
            <a:r>
              <a:rPr lang="en-US" sz="1600" dirty="0"/>
              <a:t>- These directories contains command which can only be executed by system administrator.</a:t>
            </a:r>
          </a:p>
          <a:p>
            <a:r>
              <a:rPr lang="en-US" sz="1600" b="1" dirty="0"/>
              <a:t>/etc </a:t>
            </a:r>
            <a:r>
              <a:rPr lang="en-US" sz="1600" dirty="0"/>
              <a:t>- This directory contains various configuration files, including password and shadow file(s).</a:t>
            </a:r>
          </a:p>
          <a:p>
            <a:r>
              <a:rPr lang="en-US" sz="1600" b="1" dirty="0"/>
              <a:t>/lib and /usr/lib </a:t>
            </a:r>
            <a:r>
              <a:rPr lang="en-US" sz="1600" dirty="0"/>
              <a:t>- contains libraray files in binary format.</a:t>
            </a:r>
          </a:p>
          <a:p>
            <a:r>
              <a:rPr lang="en-US" sz="1600" b="1" dirty="0"/>
              <a:t>/usr/include </a:t>
            </a:r>
            <a:r>
              <a:rPr lang="en-US" sz="1600" dirty="0"/>
              <a:t>- contains standard header files used by c programs.</a:t>
            </a:r>
          </a:p>
          <a:p>
            <a:r>
              <a:rPr lang="en-US" sz="1600" b="1" dirty="0"/>
              <a:t>/usr/share/man </a:t>
            </a:r>
            <a:r>
              <a:rPr lang="en-US" sz="1600" dirty="0"/>
              <a:t>- manual pages are stored here.</a:t>
            </a:r>
          </a:p>
          <a:p>
            <a:r>
              <a:rPr lang="en-US" sz="1600" b="1" dirty="0"/>
              <a:t>/tmp </a:t>
            </a:r>
            <a:r>
              <a:rPr lang="en-US" sz="1600" dirty="0"/>
              <a:t>- In this directory users are allowed to create temporary files.</a:t>
            </a:r>
          </a:p>
          <a:p>
            <a:r>
              <a:rPr lang="en-US" sz="1600" b="1" dirty="0"/>
              <a:t>/var </a:t>
            </a:r>
            <a:r>
              <a:rPr lang="en-US" sz="1600" dirty="0"/>
              <a:t>- this contains all print jobs and outgoing and incoming mail.</a:t>
            </a:r>
          </a:p>
          <a:p>
            <a:r>
              <a:rPr lang="en-US" sz="1600" b="1" dirty="0"/>
              <a:t>/home </a:t>
            </a:r>
            <a:r>
              <a:rPr lang="en-US" sz="1600" dirty="0"/>
              <a:t>- users home directory are stored here.</a:t>
            </a:r>
          </a:p>
        </p:txBody>
      </p:sp>
      <p:sp>
        <p:nvSpPr>
          <p:cNvPr id="4" name="Slide Number Placeholder 3">
            <a:extLst>
              <a:ext uri="{FF2B5EF4-FFF2-40B4-BE49-F238E27FC236}">
                <a16:creationId xmlns:a16="http://schemas.microsoft.com/office/drawing/2014/main" id="{3DA68A6F-DD20-466A-A581-E3CB0A0F6A71}"/>
              </a:ext>
            </a:extLst>
          </p:cNvPr>
          <p:cNvSpPr>
            <a:spLocks noGrp="1"/>
          </p:cNvSpPr>
          <p:nvPr>
            <p:ph type="sldNum" sz="quarter" idx="10"/>
          </p:nvPr>
        </p:nvSpPr>
        <p:spPr/>
        <p:txBody>
          <a:bodyPr/>
          <a:lstStyle/>
          <a:p>
            <a:pPr>
              <a:defRPr/>
            </a:pPr>
            <a:fld id="{E003A7DC-50B5-49C8-8F37-E2C2CF72DD01}" type="slidenum">
              <a:rPr lang="en-US" smtClean="0"/>
              <a:pPr>
                <a:defRPr/>
              </a:pPr>
              <a:t>12</a:t>
            </a:fld>
            <a:endParaRPr lang="en-US" dirty="0"/>
          </a:p>
        </p:txBody>
      </p:sp>
    </p:spTree>
    <p:extLst>
      <p:ext uri="{BB962C8B-B14F-4D97-AF65-F5344CB8AC3E}">
        <p14:creationId xmlns:p14="http://schemas.microsoft.com/office/powerpoint/2010/main" val="77775039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5B23416-D3EB-4800-8DD7-84CF9E3BC0AF}" type="slidenum">
              <a:rPr lang="en-US" smtClean="0"/>
              <a:pPr>
                <a:defRPr/>
              </a:pPr>
              <a:t>13</a:t>
            </a:fld>
            <a:endParaRPr lang="en-US" dirty="0"/>
          </a:p>
        </p:txBody>
      </p:sp>
      <p:sp>
        <p:nvSpPr>
          <p:cNvPr id="3" name="Rectangle 25"/>
          <p:cNvSpPr txBox="1">
            <a:spLocks noChangeArrowheads="1"/>
          </p:cNvSpPr>
          <p:nvPr/>
        </p:nvSpPr>
        <p:spPr>
          <a:xfrm>
            <a:off x="474617" y="990600"/>
            <a:ext cx="8229600" cy="4650654"/>
          </a:xfrm>
          <a:prstGeom prst="rect">
            <a:avLst/>
          </a:prstGeom>
        </p:spPr>
        <p:txBody>
          <a:bodyPr lIns="91440" rIns="91440"/>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eaLnBrk="1" hangingPunct="1">
              <a:defRPr/>
            </a:pPr>
            <a:r>
              <a:rPr lang="en-US" altLang="en-US" kern="0" dirty="0" smtClean="0"/>
              <a:t>A file system is a logical method for organizing and storing large amounts of information in a way which makes it easy to manage.</a:t>
            </a:r>
          </a:p>
          <a:p>
            <a:pPr eaLnBrk="1" hangingPunct="1">
              <a:defRPr/>
            </a:pPr>
            <a:endParaRPr lang="en-US" altLang="en-US" kern="0" dirty="0" smtClean="0"/>
          </a:p>
          <a:p>
            <a:pPr eaLnBrk="1" hangingPunct="1">
              <a:defRPr/>
            </a:pPr>
            <a:r>
              <a:rPr lang="en-US" altLang="en-US" kern="0" dirty="0" smtClean="0"/>
              <a:t>There can be more than one file systems on any UNIX operating systems </a:t>
            </a:r>
          </a:p>
          <a:p>
            <a:pPr eaLnBrk="1" hangingPunct="1">
              <a:defRPr/>
            </a:pPr>
            <a:endParaRPr lang="en-US" altLang="en-US" kern="0" dirty="0" smtClean="0"/>
          </a:p>
          <a:p>
            <a:pPr eaLnBrk="1" hangingPunct="1">
              <a:defRPr/>
            </a:pPr>
            <a:r>
              <a:rPr lang="en-US" altLang="en-US" kern="0" dirty="0" smtClean="0"/>
              <a:t>There can be more than one type of file systems</a:t>
            </a:r>
          </a:p>
          <a:p>
            <a:pPr eaLnBrk="1" hangingPunct="1">
              <a:defRPr/>
            </a:pPr>
            <a:endParaRPr lang="en-US" altLang="en-US" kern="0" dirty="0" smtClean="0"/>
          </a:p>
          <a:p>
            <a:pPr eaLnBrk="1" hangingPunct="1">
              <a:defRPr/>
            </a:pPr>
            <a:r>
              <a:rPr lang="en-US" altLang="en-US" kern="0" dirty="0" smtClean="0"/>
              <a:t>Each disk file system on the UNIX operating system will have the following structure</a:t>
            </a:r>
          </a:p>
          <a:p>
            <a:pPr eaLnBrk="1" hangingPunct="1">
              <a:defRPr/>
            </a:pPr>
            <a:endParaRPr lang="en-US" altLang="en-US" kern="0" dirty="0" smtClean="0"/>
          </a:p>
        </p:txBody>
      </p:sp>
      <p:graphicFrame>
        <p:nvGraphicFramePr>
          <p:cNvPr id="4" name="Object 1024"/>
          <p:cNvGraphicFramePr>
            <a:graphicFrameLocks noChangeAspect="1"/>
          </p:cNvGraphicFramePr>
          <p:nvPr>
            <p:extLst>
              <p:ext uri="{D42A27DB-BD31-4B8C-83A1-F6EECF244321}">
                <p14:modId xmlns:p14="http://schemas.microsoft.com/office/powerpoint/2010/main" val="3095361184"/>
              </p:ext>
            </p:extLst>
          </p:nvPr>
        </p:nvGraphicFramePr>
        <p:xfrm>
          <a:off x="633367" y="5739246"/>
          <a:ext cx="7912100" cy="715962"/>
        </p:xfrm>
        <a:graphic>
          <a:graphicData uri="http://schemas.openxmlformats.org/presentationml/2006/ole">
            <mc:AlternateContent xmlns:mc="http://schemas.openxmlformats.org/markup-compatibility/2006">
              <mc:Choice xmlns:v="urn:schemas-microsoft-com:vml" Requires="v">
                <p:oleObj spid="_x0000_s1027" name="Worksheet" r:id="rId3" imgW="4400931" imgH="638454" progId="Excel.Sheet.8">
                  <p:embed/>
                </p:oleObj>
              </mc:Choice>
              <mc:Fallback>
                <p:oleObj name="Worksheet" r:id="rId3" imgW="4400931" imgH="638454" progId="Excel.Sheet.8">
                  <p:embed/>
                  <p:pic>
                    <p:nvPicPr>
                      <p:cNvPr id="29701"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67" y="5739246"/>
                        <a:ext cx="7912100" cy="715962"/>
                      </a:xfrm>
                      <a:prstGeom prst="rect">
                        <a:avLst/>
                      </a:prstGeom>
                      <a:noFill/>
                      <a:ln>
                        <a:noFill/>
                      </a:ln>
                    </p:spPr>
                  </p:pic>
                </p:oleObj>
              </mc:Fallback>
            </mc:AlternateContent>
          </a:graphicData>
        </a:graphic>
      </p:graphicFrame>
      <p:sp>
        <p:nvSpPr>
          <p:cNvPr id="5" name="Rectangle 24"/>
          <p:cNvSpPr txBox="1">
            <a:spLocks noChangeArrowheads="1"/>
          </p:cNvSpPr>
          <p:nvPr/>
        </p:nvSpPr>
        <p:spPr>
          <a:xfrm>
            <a:off x="457200" y="21771"/>
            <a:ext cx="6553200" cy="758825"/>
          </a:xfrm>
          <a:prstGeom prst="rect">
            <a:avLst/>
          </a:prstGeom>
        </p:spPr>
        <p:txBody>
          <a:bodyPr anchor="b"/>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a:lstStyle>
          <a:p>
            <a:pPr eaLnBrk="1" hangingPunct="1"/>
            <a:r>
              <a:rPr lang="en-US" altLang="en-US" kern="0" dirty="0" smtClean="0"/>
              <a:t>The UNIX File System</a:t>
            </a:r>
            <a:endParaRPr lang="en-US" altLang="en-US" kern="0" dirty="0" smtClean="0"/>
          </a:p>
        </p:txBody>
      </p:sp>
    </p:spTree>
    <p:extLst>
      <p:ext uri="{BB962C8B-B14F-4D97-AF65-F5344CB8AC3E}">
        <p14:creationId xmlns:p14="http://schemas.microsoft.com/office/powerpoint/2010/main" val="25696513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5B23416-D3EB-4800-8DD7-84CF9E3BC0AF}" type="slidenum">
              <a:rPr lang="en-US" smtClean="0"/>
              <a:pPr>
                <a:defRPr/>
              </a:pPr>
              <a:t>14</a:t>
            </a:fld>
            <a:endParaRPr lang="en-US" dirty="0"/>
          </a:p>
        </p:txBody>
      </p:sp>
      <p:graphicFrame>
        <p:nvGraphicFramePr>
          <p:cNvPr id="3" name="Object 1024"/>
          <p:cNvGraphicFramePr>
            <a:graphicFrameLocks noChangeAspect="1"/>
          </p:cNvGraphicFramePr>
          <p:nvPr>
            <p:extLst>
              <p:ext uri="{D42A27DB-BD31-4B8C-83A1-F6EECF244321}">
                <p14:modId xmlns:p14="http://schemas.microsoft.com/office/powerpoint/2010/main" val="19338084"/>
              </p:ext>
            </p:extLst>
          </p:nvPr>
        </p:nvGraphicFramePr>
        <p:xfrm>
          <a:off x="1524000" y="1524000"/>
          <a:ext cx="5867400" cy="4197350"/>
        </p:xfrm>
        <a:graphic>
          <a:graphicData uri="http://schemas.openxmlformats.org/presentationml/2006/ole">
            <mc:AlternateContent xmlns:mc="http://schemas.openxmlformats.org/markup-compatibility/2006">
              <mc:Choice xmlns:v="urn:schemas-microsoft-com:vml" Requires="v">
                <p:oleObj spid="_x0000_s2051" name="Worksheet" r:id="rId3" imgW="4981956" imgH="3239008" progId="Excel.Sheet.8">
                  <p:embed/>
                </p:oleObj>
              </mc:Choice>
              <mc:Fallback>
                <p:oleObj name="Worksheet" r:id="rId3" imgW="4981956" imgH="3239008" progId="Excel.Sheet.8">
                  <p:embed/>
                  <p:pic>
                    <p:nvPicPr>
                      <p:cNvPr id="30725"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24000"/>
                        <a:ext cx="586740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4"/>
          <p:cNvSpPr txBox="1">
            <a:spLocks noChangeArrowheads="1"/>
          </p:cNvSpPr>
          <p:nvPr/>
        </p:nvSpPr>
        <p:spPr>
          <a:xfrm>
            <a:off x="457200" y="21771"/>
            <a:ext cx="6553200" cy="758825"/>
          </a:xfrm>
          <a:prstGeom prst="rect">
            <a:avLst/>
          </a:prstGeom>
        </p:spPr>
        <p:txBody>
          <a:bodyPr anchor="b"/>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a:lstStyle>
          <a:p>
            <a:pPr eaLnBrk="1" hangingPunct="1"/>
            <a:r>
              <a:rPr lang="en-US" altLang="en-US" kern="0" dirty="0" smtClean="0"/>
              <a:t>The UNIX File System</a:t>
            </a:r>
            <a:endParaRPr lang="en-US" altLang="en-US" kern="0" dirty="0" smtClean="0"/>
          </a:p>
        </p:txBody>
      </p:sp>
    </p:spTree>
    <p:extLst>
      <p:ext uri="{BB962C8B-B14F-4D97-AF65-F5344CB8AC3E}">
        <p14:creationId xmlns:p14="http://schemas.microsoft.com/office/powerpoint/2010/main" val="241363637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178B-91EF-4B1C-8AAC-C2BDDE398982}"/>
              </a:ext>
            </a:extLst>
          </p:cNvPr>
          <p:cNvSpPr>
            <a:spLocks noGrp="1"/>
          </p:cNvSpPr>
          <p:nvPr>
            <p:ph type="title"/>
          </p:nvPr>
        </p:nvSpPr>
        <p:spPr/>
        <p:txBody>
          <a:bodyPr/>
          <a:lstStyle/>
          <a:p>
            <a:r>
              <a:rPr lang="en-US" dirty="0"/>
              <a:t>Unix File System</a:t>
            </a:r>
          </a:p>
        </p:txBody>
      </p:sp>
      <p:sp>
        <p:nvSpPr>
          <p:cNvPr id="3" name="Content Placeholder 2">
            <a:extLst>
              <a:ext uri="{FF2B5EF4-FFF2-40B4-BE49-F238E27FC236}">
                <a16:creationId xmlns:a16="http://schemas.microsoft.com/office/drawing/2014/main" id="{D017D0E8-9812-46F8-88DB-89E5D99F24E6}"/>
              </a:ext>
            </a:extLst>
          </p:cNvPr>
          <p:cNvSpPr>
            <a:spLocks noGrp="1"/>
          </p:cNvSpPr>
          <p:nvPr>
            <p:ph idx="1"/>
          </p:nvPr>
        </p:nvSpPr>
        <p:spPr>
          <a:xfrm>
            <a:off x="304800" y="1143000"/>
            <a:ext cx="8534400" cy="5257800"/>
          </a:xfrm>
        </p:spPr>
        <p:txBody>
          <a:bodyPr/>
          <a:lstStyle/>
          <a:p>
            <a:r>
              <a:rPr lang="en-US" sz="1600" dirty="0"/>
              <a:t>Unix looks at </a:t>
            </a:r>
            <a:r>
              <a:rPr lang="en-US" sz="1600" b="1" dirty="0"/>
              <a:t>everything as a file</a:t>
            </a:r>
            <a:r>
              <a:rPr lang="en-US" sz="1600" dirty="0"/>
              <a:t>. The file is a container for storing information. A file is basically a sequence of characters as shown by output of </a:t>
            </a:r>
            <a:r>
              <a:rPr lang="en-US" sz="1600" b="1" dirty="0"/>
              <a:t>od command</a:t>
            </a:r>
            <a:r>
              <a:rPr lang="en-US" sz="1600" dirty="0"/>
              <a:t>.																																															</a:t>
            </a:r>
          </a:p>
          <a:p>
            <a:r>
              <a:rPr lang="en-US" sz="1600" dirty="0"/>
              <a:t>Directories and devices are also treated as files in unix. All physical devices including </a:t>
            </a:r>
            <a:r>
              <a:rPr lang="en-US" sz="1600" b="1" dirty="0"/>
              <a:t>memory ,CD-ROM printer are treated as files</a:t>
            </a:r>
            <a:r>
              <a:rPr lang="en-US" sz="1600" dirty="0"/>
              <a:t>. The shell is also a file.</a:t>
            </a:r>
          </a:p>
          <a:p>
            <a:pPr marL="0" indent="0">
              <a:buNone/>
            </a:pPr>
            <a:endParaRPr lang="en-US" sz="1600" dirty="0"/>
          </a:p>
          <a:p>
            <a:r>
              <a:rPr lang="en-US" sz="1600" dirty="0"/>
              <a:t>The files are divided into following 3 categories :</a:t>
            </a:r>
          </a:p>
          <a:p>
            <a:pPr lvl="1">
              <a:buFont typeface="+mj-lt"/>
              <a:buAutoNum type="arabicParenR"/>
            </a:pPr>
            <a:r>
              <a:rPr lang="en-US" sz="1600" dirty="0"/>
              <a:t>	</a:t>
            </a:r>
            <a:r>
              <a:rPr lang="en-US" sz="1600" b="1" dirty="0"/>
              <a:t>Ordinary Files</a:t>
            </a:r>
          </a:p>
          <a:p>
            <a:pPr lvl="1">
              <a:buFont typeface="+mj-lt"/>
              <a:buAutoNum type="arabicParenR"/>
            </a:pPr>
            <a:r>
              <a:rPr lang="en-US" sz="1600" dirty="0"/>
              <a:t>	</a:t>
            </a:r>
            <a:r>
              <a:rPr lang="en-US" sz="1600" b="1" dirty="0"/>
              <a:t>Directory Files</a:t>
            </a:r>
          </a:p>
          <a:p>
            <a:pPr lvl="1">
              <a:buFont typeface="+mj-lt"/>
              <a:buAutoNum type="arabicParenR"/>
            </a:pPr>
            <a:r>
              <a:rPr lang="en-US" sz="1600" dirty="0"/>
              <a:t>	</a:t>
            </a:r>
            <a:r>
              <a:rPr lang="en-US" sz="1600" b="1" dirty="0"/>
              <a:t>Device Files</a:t>
            </a:r>
          </a:p>
          <a:p>
            <a:endParaRPr lang="en-US" sz="1600" dirty="0"/>
          </a:p>
          <a:p>
            <a:endParaRPr lang="en-US" dirty="0"/>
          </a:p>
        </p:txBody>
      </p:sp>
      <p:sp>
        <p:nvSpPr>
          <p:cNvPr id="4" name="Slide Number Placeholder 3">
            <a:extLst>
              <a:ext uri="{FF2B5EF4-FFF2-40B4-BE49-F238E27FC236}">
                <a16:creationId xmlns:a16="http://schemas.microsoft.com/office/drawing/2014/main" id="{AD1FF9CF-121C-49A4-9717-F0EDC311A881}"/>
              </a:ext>
            </a:extLst>
          </p:cNvPr>
          <p:cNvSpPr>
            <a:spLocks noGrp="1"/>
          </p:cNvSpPr>
          <p:nvPr>
            <p:ph type="sldNum" sz="quarter" idx="10"/>
          </p:nvPr>
        </p:nvSpPr>
        <p:spPr/>
        <p:txBody>
          <a:bodyPr/>
          <a:lstStyle/>
          <a:p>
            <a:pPr>
              <a:defRPr/>
            </a:pPr>
            <a:fld id="{E003A7DC-50B5-49C8-8F37-E2C2CF72DD01}" type="slidenum">
              <a:rPr lang="en-US" smtClean="0"/>
              <a:pPr>
                <a:defRPr/>
              </a:pPr>
              <a:t>15</a:t>
            </a:fld>
            <a:endParaRPr lang="en-US" dirty="0"/>
          </a:p>
        </p:txBody>
      </p:sp>
      <p:pic>
        <p:nvPicPr>
          <p:cNvPr id="6" name="Picture 5">
            <a:extLst>
              <a:ext uri="{FF2B5EF4-FFF2-40B4-BE49-F238E27FC236}">
                <a16:creationId xmlns:a16="http://schemas.microsoft.com/office/drawing/2014/main" id="{2FD64066-7D07-4631-BDC9-0C3C983A8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7772400" cy="1371600"/>
          </a:xfrm>
          <a:prstGeom prst="rect">
            <a:avLst/>
          </a:prstGeom>
        </p:spPr>
      </p:pic>
    </p:spTree>
    <p:extLst>
      <p:ext uri="{BB962C8B-B14F-4D97-AF65-F5344CB8AC3E}">
        <p14:creationId xmlns:p14="http://schemas.microsoft.com/office/powerpoint/2010/main" val="401464476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6EFB-EFC8-4FB6-8CE0-13C9AC257E3C}"/>
              </a:ext>
            </a:extLst>
          </p:cNvPr>
          <p:cNvSpPr>
            <a:spLocks noGrp="1"/>
          </p:cNvSpPr>
          <p:nvPr>
            <p:ph type="title"/>
          </p:nvPr>
        </p:nvSpPr>
        <p:spPr/>
        <p:txBody>
          <a:bodyPr/>
          <a:lstStyle/>
          <a:p>
            <a:r>
              <a:rPr lang="en-US" dirty="0"/>
              <a:t>Unix File System</a:t>
            </a:r>
          </a:p>
        </p:txBody>
      </p:sp>
      <p:sp>
        <p:nvSpPr>
          <p:cNvPr id="3" name="Content Placeholder 2">
            <a:extLst>
              <a:ext uri="{FF2B5EF4-FFF2-40B4-BE49-F238E27FC236}">
                <a16:creationId xmlns:a16="http://schemas.microsoft.com/office/drawing/2014/main" id="{4286A063-9F87-401C-8BFF-942FFC556503}"/>
              </a:ext>
            </a:extLst>
          </p:cNvPr>
          <p:cNvSpPr>
            <a:spLocks noGrp="1"/>
          </p:cNvSpPr>
          <p:nvPr>
            <p:ph idx="1"/>
          </p:nvPr>
        </p:nvSpPr>
        <p:spPr>
          <a:xfrm>
            <a:off x="304800" y="1143000"/>
            <a:ext cx="8534400" cy="5257800"/>
          </a:xfrm>
        </p:spPr>
        <p:txBody>
          <a:bodyPr/>
          <a:lstStyle/>
          <a:p>
            <a:r>
              <a:rPr lang="en-US" sz="1600" b="1" u="sng" dirty="0"/>
              <a:t>Ordinary Files </a:t>
            </a:r>
            <a:r>
              <a:rPr lang="en-US" sz="1600" dirty="0"/>
              <a:t>- It contains data as stream of characters . An ordinary file is further divided into :</a:t>
            </a:r>
          </a:p>
          <a:p>
            <a:pPr marL="800100" lvl="1" indent="-342900">
              <a:buFont typeface="+mj-lt"/>
              <a:buAutoNum type="arabicPeriod"/>
            </a:pPr>
            <a:r>
              <a:rPr lang="en-US" sz="1600" b="1" u="sng" dirty="0"/>
              <a:t>Text Files </a:t>
            </a:r>
            <a:r>
              <a:rPr lang="en-US" sz="1600" dirty="0"/>
              <a:t>: contains printable characters and user can view them.</a:t>
            </a:r>
          </a:p>
          <a:p>
            <a:pPr marL="800100" lvl="1" indent="-342900">
              <a:buFont typeface="+mj-lt"/>
              <a:buAutoNum type="arabicPeriod"/>
            </a:pPr>
            <a:r>
              <a:rPr lang="en-US" sz="1600" b="1" u="sng" dirty="0"/>
              <a:t>Binary Files </a:t>
            </a:r>
            <a:r>
              <a:rPr lang="en-US" sz="1600" dirty="0"/>
              <a:t>: contains both printable and non printable characters.</a:t>
            </a:r>
          </a:p>
          <a:p>
            <a:pPr marL="57150" indent="0">
              <a:buNone/>
            </a:pPr>
            <a:endParaRPr lang="en-US" sz="800" dirty="0"/>
          </a:p>
          <a:p>
            <a:pPr indent="-285750"/>
            <a:r>
              <a:rPr lang="en-US" sz="1600" b="1" u="sng" dirty="0"/>
              <a:t>Directory Files </a:t>
            </a:r>
            <a:r>
              <a:rPr lang="en-US" sz="1600" dirty="0"/>
              <a:t>- which contain files and other directories inside it. A directory file contains entry for every file and sub-directory it contains. Each entry basically uses below two features(discussed in later slides) :</a:t>
            </a:r>
          </a:p>
          <a:p>
            <a:pPr marL="800100" lvl="1" indent="-342900">
              <a:buFont typeface="+mj-lt"/>
              <a:buAutoNum type="arabicPeriod"/>
            </a:pPr>
            <a:r>
              <a:rPr lang="en-US" sz="1600" b="1" dirty="0"/>
              <a:t>Name</a:t>
            </a:r>
            <a:r>
              <a:rPr lang="en-US" sz="1600" dirty="0"/>
              <a:t> of the file.</a:t>
            </a:r>
          </a:p>
          <a:p>
            <a:pPr marL="800100" lvl="1" indent="-342900">
              <a:buFont typeface="+mj-lt"/>
              <a:buAutoNum type="arabicPeriod"/>
            </a:pPr>
            <a:r>
              <a:rPr lang="en-US" sz="1600" b="1" dirty="0"/>
              <a:t>Inode</a:t>
            </a:r>
            <a:r>
              <a:rPr lang="en-US" sz="1600" dirty="0"/>
              <a:t> number of file or directory.(discussed in later slides).</a:t>
            </a:r>
          </a:p>
          <a:p>
            <a:pPr marL="800100" lvl="1" indent="-342900">
              <a:buFont typeface="+mj-lt"/>
              <a:buAutoNum type="arabicPeriod"/>
            </a:pPr>
            <a:endParaRPr lang="en-US" sz="1600" dirty="0"/>
          </a:p>
          <a:p>
            <a:pPr marL="400050"/>
            <a:r>
              <a:rPr lang="en-US" sz="1600" b="1" u="sng" dirty="0"/>
              <a:t>Device Files </a:t>
            </a:r>
            <a:r>
              <a:rPr lang="en-US" sz="1600" dirty="0"/>
              <a:t>: All devices and peripherals are represented by files. They are generally stored in </a:t>
            </a:r>
            <a:r>
              <a:rPr lang="en-US" sz="1600" b="1" dirty="0"/>
              <a:t>/dev </a:t>
            </a:r>
            <a:r>
              <a:rPr lang="en-US" sz="1600" dirty="0"/>
              <a:t>directory.</a:t>
            </a:r>
          </a:p>
        </p:txBody>
      </p:sp>
      <p:sp>
        <p:nvSpPr>
          <p:cNvPr id="4" name="Slide Number Placeholder 3">
            <a:extLst>
              <a:ext uri="{FF2B5EF4-FFF2-40B4-BE49-F238E27FC236}">
                <a16:creationId xmlns:a16="http://schemas.microsoft.com/office/drawing/2014/main" id="{466E8206-685A-4A45-B3E9-2EB5C15D5E43}"/>
              </a:ext>
            </a:extLst>
          </p:cNvPr>
          <p:cNvSpPr>
            <a:spLocks noGrp="1"/>
          </p:cNvSpPr>
          <p:nvPr>
            <p:ph type="sldNum" sz="quarter" idx="10"/>
          </p:nvPr>
        </p:nvSpPr>
        <p:spPr/>
        <p:txBody>
          <a:bodyPr/>
          <a:lstStyle/>
          <a:p>
            <a:pPr>
              <a:defRPr/>
            </a:pPr>
            <a:fld id="{E003A7DC-50B5-49C8-8F37-E2C2CF72DD01}" type="slidenum">
              <a:rPr lang="en-US" smtClean="0"/>
              <a:pPr>
                <a:defRPr/>
              </a:pPr>
              <a:t>16</a:t>
            </a:fld>
            <a:endParaRPr lang="en-US" dirty="0"/>
          </a:p>
        </p:txBody>
      </p:sp>
    </p:spTree>
    <p:extLst>
      <p:ext uri="{BB962C8B-B14F-4D97-AF65-F5344CB8AC3E}">
        <p14:creationId xmlns:p14="http://schemas.microsoft.com/office/powerpoint/2010/main" val="87257425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3405-D2FB-452B-9372-CEE45E39849D}"/>
              </a:ext>
            </a:extLst>
          </p:cNvPr>
          <p:cNvSpPr>
            <a:spLocks noGrp="1"/>
          </p:cNvSpPr>
          <p:nvPr>
            <p:ph type="title"/>
          </p:nvPr>
        </p:nvSpPr>
        <p:spPr/>
        <p:txBody>
          <a:bodyPr/>
          <a:lstStyle/>
          <a:p>
            <a:r>
              <a:rPr lang="en-US" dirty="0"/>
              <a:t>Unix File System</a:t>
            </a:r>
          </a:p>
        </p:txBody>
      </p:sp>
      <p:sp>
        <p:nvSpPr>
          <p:cNvPr id="3" name="Content Placeholder 2">
            <a:extLst>
              <a:ext uri="{FF2B5EF4-FFF2-40B4-BE49-F238E27FC236}">
                <a16:creationId xmlns:a16="http://schemas.microsoft.com/office/drawing/2014/main" id="{10357F01-FC66-4641-8785-79AD7638D124}"/>
              </a:ext>
            </a:extLst>
          </p:cNvPr>
          <p:cNvSpPr>
            <a:spLocks noGrp="1"/>
          </p:cNvSpPr>
          <p:nvPr>
            <p:ph idx="1"/>
          </p:nvPr>
        </p:nvSpPr>
        <p:spPr>
          <a:xfrm>
            <a:off x="304800" y="1143000"/>
            <a:ext cx="8610600" cy="5257800"/>
          </a:xfrm>
        </p:spPr>
        <p:txBody>
          <a:bodyPr/>
          <a:lstStyle/>
          <a:p>
            <a:r>
              <a:rPr lang="en-US" sz="1600" dirty="0"/>
              <a:t>In India there is a concept of Aadhar card, which provides a </a:t>
            </a:r>
            <a:r>
              <a:rPr lang="en-US" sz="1600" b="1" dirty="0"/>
              <a:t>unique identification </a:t>
            </a:r>
            <a:r>
              <a:rPr lang="en-US" sz="1600" dirty="0"/>
              <a:t>to every individual. Similar to this Aadhar number there is </a:t>
            </a:r>
            <a:r>
              <a:rPr lang="en-US" sz="1600" b="1" dirty="0"/>
              <a:t>Inode number </a:t>
            </a:r>
            <a:r>
              <a:rPr lang="en-US" sz="1600" dirty="0"/>
              <a:t>which uniquely indentify each file in unix systems.</a:t>
            </a:r>
          </a:p>
          <a:p>
            <a:r>
              <a:rPr lang="en-US" sz="1600" dirty="0"/>
              <a:t>An </a:t>
            </a:r>
            <a:r>
              <a:rPr lang="en-US" sz="1600" b="1" dirty="0"/>
              <a:t>Inode number points to an Inode</a:t>
            </a:r>
            <a:r>
              <a:rPr lang="en-US" sz="1600" dirty="0"/>
              <a:t>.Internal representation of a file is given by an inode. An Inode  stores the following information about a file :</a:t>
            </a:r>
          </a:p>
          <a:p>
            <a:pPr marL="800100" lvl="1" indent="-342900">
              <a:buFont typeface="+mj-lt"/>
              <a:buAutoNum type="arabicPeriod"/>
            </a:pPr>
            <a:r>
              <a:rPr lang="en-US" sz="1600" b="1" dirty="0"/>
              <a:t>Size</a:t>
            </a:r>
            <a:r>
              <a:rPr lang="en-US" sz="1600" dirty="0"/>
              <a:t> of file</a:t>
            </a:r>
          </a:p>
          <a:p>
            <a:pPr marL="800100" lvl="1" indent="-342900">
              <a:buFont typeface="+mj-lt"/>
              <a:buAutoNum type="arabicPeriod"/>
            </a:pPr>
            <a:r>
              <a:rPr lang="en-US" sz="1600" b="1" dirty="0"/>
              <a:t>Device</a:t>
            </a:r>
            <a:r>
              <a:rPr lang="en-US" sz="1600" dirty="0"/>
              <a:t> ID</a:t>
            </a:r>
          </a:p>
          <a:p>
            <a:pPr marL="800100" lvl="1" indent="-342900">
              <a:buFont typeface="+mj-lt"/>
              <a:buAutoNum type="arabicPeriod"/>
            </a:pPr>
            <a:r>
              <a:rPr lang="en-US" sz="1600" b="1" dirty="0"/>
              <a:t>User ID </a:t>
            </a:r>
            <a:r>
              <a:rPr lang="en-US" sz="1600" dirty="0"/>
              <a:t>of the file</a:t>
            </a:r>
          </a:p>
          <a:p>
            <a:pPr marL="800100" lvl="1" indent="-342900">
              <a:buFont typeface="+mj-lt"/>
              <a:buAutoNum type="arabicPeriod"/>
            </a:pPr>
            <a:r>
              <a:rPr lang="en-US" sz="1600" b="1" dirty="0"/>
              <a:t>Group ID </a:t>
            </a:r>
            <a:r>
              <a:rPr lang="en-US" sz="1600" dirty="0"/>
              <a:t>of the file</a:t>
            </a:r>
          </a:p>
          <a:p>
            <a:pPr marL="800100" lvl="1" indent="-342900">
              <a:buFont typeface="+mj-lt"/>
              <a:buAutoNum type="arabicPeriod"/>
            </a:pPr>
            <a:r>
              <a:rPr lang="en-US" sz="1600" dirty="0"/>
              <a:t>The file mode information and </a:t>
            </a:r>
            <a:r>
              <a:rPr lang="en-US" sz="1600" b="1" dirty="0"/>
              <a:t>access privileges </a:t>
            </a:r>
            <a:r>
              <a:rPr lang="en-US" sz="1600" dirty="0"/>
              <a:t>for owner, group and others</a:t>
            </a:r>
          </a:p>
          <a:p>
            <a:pPr marL="800100" lvl="1" indent="-342900">
              <a:buFont typeface="+mj-lt"/>
              <a:buAutoNum type="arabicPeriod"/>
            </a:pPr>
            <a:r>
              <a:rPr lang="en-US" sz="1600" dirty="0"/>
              <a:t>File </a:t>
            </a:r>
            <a:r>
              <a:rPr lang="en-US" sz="1600" b="1" dirty="0"/>
              <a:t>protection</a:t>
            </a:r>
            <a:r>
              <a:rPr lang="en-US" sz="1600" dirty="0"/>
              <a:t> flags</a:t>
            </a:r>
          </a:p>
          <a:p>
            <a:pPr marL="800100" lvl="1" indent="-342900">
              <a:buFont typeface="+mj-lt"/>
              <a:buAutoNum type="arabicPeriod"/>
            </a:pPr>
            <a:r>
              <a:rPr lang="en-US" sz="1600" dirty="0"/>
              <a:t>The </a:t>
            </a:r>
            <a:r>
              <a:rPr lang="en-US" sz="1600" b="1" dirty="0"/>
              <a:t>timestamps</a:t>
            </a:r>
            <a:r>
              <a:rPr lang="en-US" sz="1600" dirty="0"/>
              <a:t> for file creation, modification etc</a:t>
            </a:r>
          </a:p>
          <a:p>
            <a:pPr marL="800100" lvl="1" indent="-342900">
              <a:buFont typeface="+mj-lt"/>
              <a:buAutoNum type="arabicPeriod"/>
            </a:pPr>
            <a:r>
              <a:rPr lang="en-US" sz="1600" b="1" dirty="0"/>
              <a:t>Link</a:t>
            </a:r>
            <a:r>
              <a:rPr lang="en-US" sz="1600" dirty="0"/>
              <a:t> counter to determine the number of hard links</a:t>
            </a:r>
          </a:p>
          <a:p>
            <a:pPr marL="800100" lvl="1" indent="-342900">
              <a:buFont typeface="+mj-lt"/>
              <a:buAutoNum type="arabicPeriod"/>
            </a:pPr>
            <a:r>
              <a:rPr lang="en-US" sz="1600" b="1" dirty="0"/>
              <a:t>Pointers</a:t>
            </a:r>
            <a:r>
              <a:rPr lang="en-US" sz="1600" dirty="0"/>
              <a:t> to the blocks storing file’s contents</a:t>
            </a:r>
          </a:p>
        </p:txBody>
      </p:sp>
      <p:sp>
        <p:nvSpPr>
          <p:cNvPr id="4" name="Slide Number Placeholder 3">
            <a:extLst>
              <a:ext uri="{FF2B5EF4-FFF2-40B4-BE49-F238E27FC236}">
                <a16:creationId xmlns:a16="http://schemas.microsoft.com/office/drawing/2014/main" id="{FB62ABE1-4484-4088-B0F5-75B3F55A1201}"/>
              </a:ext>
            </a:extLst>
          </p:cNvPr>
          <p:cNvSpPr>
            <a:spLocks noGrp="1"/>
          </p:cNvSpPr>
          <p:nvPr>
            <p:ph type="sldNum" sz="quarter" idx="10"/>
          </p:nvPr>
        </p:nvSpPr>
        <p:spPr/>
        <p:txBody>
          <a:bodyPr/>
          <a:lstStyle/>
          <a:p>
            <a:pPr>
              <a:defRPr/>
            </a:pPr>
            <a:fld id="{E003A7DC-50B5-49C8-8F37-E2C2CF72DD01}" type="slidenum">
              <a:rPr lang="en-US" smtClean="0"/>
              <a:pPr>
                <a:defRPr/>
              </a:pPr>
              <a:t>17</a:t>
            </a:fld>
            <a:endParaRPr lang="en-US" dirty="0"/>
          </a:p>
        </p:txBody>
      </p:sp>
    </p:spTree>
    <p:extLst>
      <p:ext uri="{BB962C8B-B14F-4D97-AF65-F5344CB8AC3E}">
        <p14:creationId xmlns:p14="http://schemas.microsoft.com/office/powerpoint/2010/main" val="306306420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7ED3-38A6-4807-BEF8-3BA599C63DB7}"/>
              </a:ext>
            </a:extLst>
          </p:cNvPr>
          <p:cNvSpPr>
            <a:spLocks noGrp="1"/>
          </p:cNvSpPr>
          <p:nvPr>
            <p:ph type="title"/>
          </p:nvPr>
        </p:nvSpPr>
        <p:spPr/>
        <p:txBody>
          <a:bodyPr/>
          <a:lstStyle/>
          <a:p>
            <a:r>
              <a:rPr lang="en-US" dirty="0"/>
              <a:t>Unix File System</a:t>
            </a:r>
          </a:p>
        </p:txBody>
      </p:sp>
      <p:sp>
        <p:nvSpPr>
          <p:cNvPr id="3" name="Content Placeholder 2">
            <a:extLst>
              <a:ext uri="{FF2B5EF4-FFF2-40B4-BE49-F238E27FC236}">
                <a16:creationId xmlns:a16="http://schemas.microsoft.com/office/drawing/2014/main" id="{0AEF5BC6-D142-4F8B-9526-7DC892447DCB}"/>
              </a:ext>
            </a:extLst>
          </p:cNvPr>
          <p:cNvSpPr>
            <a:spLocks noGrp="1"/>
          </p:cNvSpPr>
          <p:nvPr>
            <p:ph idx="1"/>
          </p:nvPr>
        </p:nvSpPr>
        <p:spPr>
          <a:xfrm>
            <a:off x="228600" y="1219200"/>
            <a:ext cx="8610600" cy="5181600"/>
          </a:xfrm>
        </p:spPr>
        <p:txBody>
          <a:bodyPr/>
          <a:lstStyle/>
          <a:p>
            <a:r>
              <a:rPr lang="en-US" sz="1600" dirty="0"/>
              <a:t>When a process refers to a file by it's name it is eventually referring to its </a:t>
            </a:r>
            <a:r>
              <a:rPr lang="en-US" sz="1600" b="1" dirty="0"/>
              <a:t>inode</a:t>
            </a:r>
            <a:r>
              <a:rPr lang="en-US" sz="1600" dirty="0"/>
              <a:t>.There is a </a:t>
            </a:r>
            <a:r>
              <a:rPr lang="en-US" sz="1600" b="1" dirty="0"/>
              <a:t>Inode table </a:t>
            </a:r>
            <a:r>
              <a:rPr lang="en-US" sz="1600" dirty="0"/>
              <a:t>which stores the  mapping of Inode numbers with the respective Inodes. Space for Inodes is allocated when the operating system or a new file system is installed and when it does its initial structuring.</a:t>
            </a:r>
          </a:p>
          <a:p>
            <a:pPr marL="457200" lvl="1" indent="0">
              <a:buNone/>
            </a:pPr>
            <a:r>
              <a:rPr lang="en-US" sz="1600" b="1" u="sng" dirty="0"/>
              <a:t>Inode Related commands </a:t>
            </a:r>
          </a:p>
          <a:p>
            <a:pPr marL="800100" lvl="1" indent="-342900">
              <a:buFont typeface="+mj-lt"/>
              <a:buAutoNum type="arabicPeriod"/>
            </a:pPr>
            <a:r>
              <a:rPr lang="en-US" sz="1600" b="1" dirty="0"/>
              <a:t>ls -i</a:t>
            </a:r>
            <a:r>
              <a:rPr lang="en-US" sz="1600" dirty="0"/>
              <a:t>  # i flag is used to print the Inode number for each file.</a:t>
            </a:r>
          </a:p>
          <a:p>
            <a:pPr marL="800100" lvl="1" indent="-342900">
              <a:buFont typeface="+mj-lt"/>
              <a:buAutoNum type="arabicPeriod"/>
            </a:pPr>
            <a:r>
              <a:rPr lang="en-US" sz="1600" b="1" dirty="0"/>
              <a:t>df -i</a:t>
            </a:r>
            <a:r>
              <a:rPr lang="en-US" sz="1600" dirty="0"/>
              <a:t>  # displays the inode information of the file system.</a:t>
            </a:r>
          </a:p>
          <a:p>
            <a:pPr marL="800100" lvl="1" indent="-342900">
              <a:buFont typeface="+mj-lt"/>
              <a:buAutoNum type="arabicPeriod"/>
            </a:pPr>
            <a:r>
              <a:rPr lang="en-US" sz="1600" b="1" dirty="0"/>
              <a:t>stat</a:t>
            </a:r>
            <a:r>
              <a:rPr lang="en-US" sz="1600" dirty="0"/>
              <a:t>  # display file statistics that also displays inode number of a file.</a:t>
            </a:r>
          </a:p>
          <a:p>
            <a:pPr marL="800100" lvl="1" indent="-342900">
              <a:buFont typeface="+mj-lt"/>
              <a:buAutoNum type="arabicPeriod"/>
            </a:pPr>
            <a:r>
              <a:rPr lang="en-US" sz="1600" b="1" dirty="0"/>
              <a:t>find </a:t>
            </a:r>
            <a:r>
              <a:rPr lang="en-US" sz="1600" dirty="0"/>
              <a:t>. -inum 2921832 -exec rm -i {} \; # To remove file with inode number.</a:t>
            </a:r>
          </a:p>
          <a:p>
            <a:pPr marL="800100" lvl="1" indent="-342900">
              <a:buFont typeface="+mj-lt"/>
              <a:buAutoNum type="arabicPeriod"/>
            </a:pPr>
            <a:endParaRPr lang="en-US" sz="1600" dirty="0"/>
          </a:p>
        </p:txBody>
      </p:sp>
      <p:sp>
        <p:nvSpPr>
          <p:cNvPr id="4" name="Slide Number Placeholder 3">
            <a:extLst>
              <a:ext uri="{FF2B5EF4-FFF2-40B4-BE49-F238E27FC236}">
                <a16:creationId xmlns:a16="http://schemas.microsoft.com/office/drawing/2014/main" id="{7879818F-B2AD-4049-9283-F499EB161E40}"/>
              </a:ext>
            </a:extLst>
          </p:cNvPr>
          <p:cNvSpPr>
            <a:spLocks noGrp="1"/>
          </p:cNvSpPr>
          <p:nvPr>
            <p:ph type="sldNum" sz="quarter" idx="10"/>
          </p:nvPr>
        </p:nvSpPr>
        <p:spPr/>
        <p:txBody>
          <a:bodyPr/>
          <a:lstStyle/>
          <a:p>
            <a:pPr>
              <a:defRPr/>
            </a:pPr>
            <a:fld id="{E003A7DC-50B5-49C8-8F37-E2C2CF72DD01}" type="slidenum">
              <a:rPr lang="en-US" smtClean="0"/>
              <a:pPr>
                <a:defRPr/>
              </a:pPr>
              <a:t>18</a:t>
            </a:fld>
            <a:endParaRPr lang="en-US" dirty="0"/>
          </a:p>
        </p:txBody>
      </p:sp>
      <p:pic>
        <p:nvPicPr>
          <p:cNvPr id="6" name="Picture 5">
            <a:extLst>
              <a:ext uri="{FF2B5EF4-FFF2-40B4-BE49-F238E27FC236}">
                <a16:creationId xmlns:a16="http://schemas.microsoft.com/office/drawing/2014/main" id="{1C9A866C-3EDB-4F40-BE14-714394A04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629150"/>
            <a:ext cx="3733800" cy="1847850"/>
          </a:xfrm>
          <a:prstGeom prst="rect">
            <a:avLst/>
          </a:prstGeom>
        </p:spPr>
      </p:pic>
    </p:spTree>
    <p:extLst>
      <p:ext uri="{BB962C8B-B14F-4D97-AF65-F5344CB8AC3E}">
        <p14:creationId xmlns:p14="http://schemas.microsoft.com/office/powerpoint/2010/main" val="277424584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6A8B-6990-446B-9D53-F9A31DE57554}"/>
              </a:ext>
            </a:extLst>
          </p:cNvPr>
          <p:cNvSpPr>
            <a:spLocks noGrp="1"/>
          </p:cNvSpPr>
          <p:nvPr>
            <p:ph type="title"/>
          </p:nvPr>
        </p:nvSpPr>
        <p:spPr/>
        <p:txBody>
          <a:bodyPr/>
          <a:lstStyle/>
          <a:p>
            <a:r>
              <a:rPr lang="en-US" dirty="0"/>
              <a:t>File Path</a:t>
            </a:r>
          </a:p>
        </p:txBody>
      </p:sp>
      <p:sp>
        <p:nvSpPr>
          <p:cNvPr id="3" name="Content Placeholder 2">
            <a:extLst>
              <a:ext uri="{FF2B5EF4-FFF2-40B4-BE49-F238E27FC236}">
                <a16:creationId xmlns:a16="http://schemas.microsoft.com/office/drawing/2014/main" id="{553DDD39-67DA-47B2-ADEA-AA993096AECF}"/>
              </a:ext>
            </a:extLst>
          </p:cNvPr>
          <p:cNvSpPr>
            <a:spLocks noGrp="1"/>
          </p:cNvSpPr>
          <p:nvPr>
            <p:ph idx="1"/>
          </p:nvPr>
        </p:nvSpPr>
        <p:spPr>
          <a:xfrm>
            <a:off x="304800" y="1219200"/>
            <a:ext cx="8382000" cy="5105400"/>
          </a:xfrm>
        </p:spPr>
        <p:txBody>
          <a:bodyPr/>
          <a:lstStyle/>
          <a:p>
            <a:r>
              <a:rPr lang="en-US" dirty="0"/>
              <a:t>Files in a file system can be accesses using there </a:t>
            </a:r>
            <a:r>
              <a:rPr lang="en-US" b="1" dirty="0"/>
              <a:t>path names</a:t>
            </a:r>
            <a:r>
              <a:rPr lang="en-US" dirty="0"/>
              <a:t>. There are basically two types of pathnames:</a:t>
            </a:r>
          </a:p>
          <a:p>
            <a:pPr marL="971550" lvl="1" indent="-514350">
              <a:buFont typeface="+mj-lt"/>
              <a:buAutoNum type="arabicPeriod"/>
            </a:pPr>
            <a:r>
              <a:rPr lang="en-US" sz="1600" b="1" u="sng" dirty="0"/>
              <a:t>Absolute Path name </a:t>
            </a:r>
            <a:r>
              <a:rPr lang="en-US" sz="1600" dirty="0"/>
              <a:t>: In this method full path of filename is used to access the file starting from root. ex: /bin/date .</a:t>
            </a:r>
          </a:p>
          <a:p>
            <a:pPr marL="971550" lvl="1" indent="-514350">
              <a:buFont typeface="+mj-lt"/>
              <a:buAutoNum type="arabicPeriod"/>
            </a:pPr>
            <a:r>
              <a:rPr lang="en-US" sz="1600" b="1" u="sng" dirty="0"/>
              <a:t>Relative path names</a:t>
            </a:r>
            <a:r>
              <a:rPr lang="en-US" sz="1600" dirty="0"/>
              <a:t>:  when we access the second directory wrt. to other directory. ex cd abc/current directory.</a:t>
            </a:r>
          </a:p>
          <a:p>
            <a:pPr marL="228600" indent="-171450"/>
            <a:r>
              <a:rPr lang="en-US" sz="1600" b="1" dirty="0"/>
              <a:t>Two filenames </a:t>
            </a:r>
            <a:r>
              <a:rPr lang="en-US" sz="1600" dirty="0"/>
              <a:t>are automatically created when user creates a new filename :</a:t>
            </a:r>
          </a:p>
          <a:p>
            <a:pPr marL="914400" lvl="1" indent="-457200">
              <a:buFont typeface="+mj-lt"/>
              <a:buAutoNum type="arabicPeriod"/>
            </a:pPr>
            <a:r>
              <a:rPr lang="en-US" sz="1600" dirty="0"/>
              <a:t>. - refers to the </a:t>
            </a:r>
            <a:r>
              <a:rPr lang="en-US" sz="1600" b="1" dirty="0"/>
              <a:t>current</a:t>
            </a:r>
            <a:r>
              <a:rPr lang="en-US" sz="1600" dirty="0"/>
              <a:t> directory.</a:t>
            </a:r>
          </a:p>
          <a:p>
            <a:pPr marL="914400" lvl="1" indent="-457200">
              <a:buFont typeface="+mj-lt"/>
              <a:buAutoNum type="arabicPeriod"/>
            </a:pPr>
            <a:r>
              <a:rPr lang="en-US" sz="1600" dirty="0"/>
              <a:t>.. - refers to the </a:t>
            </a:r>
            <a:r>
              <a:rPr lang="en-US" sz="1600" b="1" dirty="0"/>
              <a:t>previous</a:t>
            </a:r>
            <a:r>
              <a:rPr lang="en-US" sz="1600" dirty="0"/>
              <a:t> directory.</a:t>
            </a:r>
          </a:p>
          <a:p>
            <a:pPr marL="914400" lvl="1" indent="-457200">
              <a:buFont typeface="+mj-lt"/>
              <a:buAutoNum type="arabicPeriod"/>
            </a:pPr>
            <a:endParaRPr lang="en-US" sz="1600" dirty="0"/>
          </a:p>
          <a:p>
            <a:pPr marL="57150" indent="0">
              <a:buNone/>
            </a:pPr>
            <a:r>
              <a:rPr lang="en-US" sz="1600" dirty="0"/>
              <a:t>It is to be noted that we cannot use some special characters (like /) in the name of file.</a:t>
            </a:r>
          </a:p>
        </p:txBody>
      </p:sp>
      <p:sp>
        <p:nvSpPr>
          <p:cNvPr id="4" name="Slide Number Placeholder 3">
            <a:extLst>
              <a:ext uri="{FF2B5EF4-FFF2-40B4-BE49-F238E27FC236}">
                <a16:creationId xmlns:a16="http://schemas.microsoft.com/office/drawing/2014/main" id="{BC109B50-48C9-4638-9768-AFC6AB692364}"/>
              </a:ext>
            </a:extLst>
          </p:cNvPr>
          <p:cNvSpPr>
            <a:spLocks noGrp="1"/>
          </p:cNvSpPr>
          <p:nvPr>
            <p:ph type="sldNum" sz="quarter" idx="10"/>
          </p:nvPr>
        </p:nvSpPr>
        <p:spPr/>
        <p:txBody>
          <a:bodyPr/>
          <a:lstStyle/>
          <a:p>
            <a:pPr>
              <a:defRPr/>
            </a:pPr>
            <a:fld id="{E003A7DC-50B5-49C8-8F37-E2C2CF72DD01}" type="slidenum">
              <a:rPr lang="en-US" smtClean="0"/>
              <a:pPr>
                <a:defRPr/>
              </a:pPr>
              <a:t>19</a:t>
            </a:fld>
            <a:endParaRPr lang="en-US" dirty="0"/>
          </a:p>
        </p:txBody>
      </p:sp>
    </p:spTree>
    <p:extLst>
      <p:ext uri="{BB962C8B-B14F-4D97-AF65-F5344CB8AC3E}">
        <p14:creationId xmlns:p14="http://schemas.microsoft.com/office/powerpoint/2010/main" val="202543241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FEA38A-9AA0-43A8-BCA6-B5ED584BF327}"/>
              </a:ext>
            </a:extLst>
          </p:cNvPr>
          <p:cNvSpPr>
            <a:spLocks noGrp="1"/>
          </p:cNvSpPr>
          <p:nvPr>
            <p:ph type="title"/>
          </p:nvPr>
        </p:nvSpPr>
        <p:spPr/>
        <p:txBody>
          <a:bodyPr/>
          <a:lstStyle/>
          <a:p>
            <a:r>
              <a:rPr lang="en-US" dirty="0"/>
              <a:t>Course Content</a:t>
            </a:r>
          </a:p>
        </p:txBody>
      </p:sp>
      <p:sp>
        <p:nvSpPr>
          <p:cNvPr id="5" name="Content Placeholder 4">
            <a:extLst>
              <a:ext uri="{FF2B5EF4-FFF2-40B4-BE49-F238E27FC236}">
                <a16:creationId xmlns:a16="http://schemas.microsoft.com/office/drawing/2014/main" id="{CCCEF83C-8DBB-413E-A9F6-B48C1DD458AF}"/>
              </a:ext>
            </a:extLst>
          </p:cNvPr>
          <p:cNvSpPr>
            <a:spLocks noGrp="1"/>
          </p:cNvSpPr>
          <p:nvPr>
            <p:ph idx="1"/>
          </p:nvPr>
        </p:nvSpPr>
        <p:spPr>
          <a:xfrm>
            <a:off x="457200" y="1066801"/>
            <a:ext cx="8229600" cy="5410200"/>
          </a:xfrm>
        </p:spPr>
        <p:txBody>
          <a:bodyPr/>
          <a:lstStyle/>
          <a:p>
            <a:r>
              <a:rPr lang="en-US" b="1" dirty="0"/>
              <a:t>Introduction and Brief History of Unix</a:t>
            </a:r>
          </a:p>
          <a:p>
            <a:r>
              <a:rPr lang="en-US" b="1" dirty="0"/>
              <a:t>Unix System Architecture</a:t>
            </a:r>
          </a:p>
          <a:p>
            <a:r>
              <a:rPr lang="en-US" b="1" dirty="0"/>
              <a:t>Unix Session and Login Information</a:t>
            </a:r>
          </a:p>
          <a:p>
            <a:r>
              <a:rPr lang="en-US" b="1" dirty="0"/>
              <a:t>Unix Help</a:t>
            </a:r>
          </a:p>
          <a:p>
            <a:r>
              <a:rPr lang="en-US" b="1" dirty="0"/>
              <a:t>Unix File System</a:t>
            </a:r>
          </a:p>
          <a:p>
            <a:r>
              <a:rPr lang="en-US" b="1" dirty="0"/>
              <a:t>File Path’s</a:t>
            </a:r>
          </a:p>
          <a:p>
            <a:r>
              <a:rPr lang="en-US" b="1" dirty="0"/>
              <a:t>File Attributes</a:t>
            </a:r>
          </a:p>
          <a:p>
            <a:r>
              <a:rPr lang="en-US" b="1" dirty="0"/>
              <a:t>Links in Unix</a:t>
            </a:r>
          </a:p>
          <a:p>
            <a:r>
              <a:rPr lang="en-US" b="1" dirty="0"/>
              <a:t>File Ownership</a:t>
            </a:r>
          </a:p>
          <a:p>
            <a:r>
              <a:rPr lang="en-US" b="1" dirty="0"/>
              <a:t>File Permission</a:t>
            </a:r>
          </a:p>
          <a:p>
            <a:r>
              <a:rPr lang="en-US" b="1" dirty="0"/>
              <a:t>File Related Commands</a:t>
            </a:r>
          </a:p>
          <a:p>
            <a:endParaRPr lang="en-US" dirty="0"/>
          </a:p>
          <a:p>
            <a:endParaRPr lang="en-US" dirty="0"/>
          </a:p>
        </p:txBody>
      </p:sp>
      <p:sp>
        <p:nvSpPr>
          <p:cNvPr id="2" name="Slide Number Placeholder 1"/>
          <p:cNvSpPr>
            <a:spLocks noGrp="1"/>
          </p:cNvSpPr>
          <p:nvPr>
            <p:ph type="sldNum" sz="quarter" idx="10"/>
          </p:nvPr>
        </p:nvSpPr>
        <p:spPr/>
        <p:txBody>
          <a:bodyPr/>
          <a:lstStyle/>
          <a:p>
            <a:pPr>
              <a:defRPr/>
            </a:pPr>
            <a:fld id="{55B23416-D3EB-4800-8DD7-84CF9E3BC0AF}" type="slidenum">
              <a:rPr lang="en-US" smtClean="0"/>
              <a:pPr>
                <a:defRPr/>
              </a:pPr>
              <a:t>2</a:t>
            </a:fld>
            <a:endParaRPr lang="en-US" dirty="0"/>
          </a:p>
        </p:txBody>
      </p:sp>
      <p:sp>
        <p:nvSpPr>
          <p:cNvPr id="4" name="TextBox 3"/>
          <p:cNvSpPr txBox="1"/>
          <p:nvPr/>
        </p:nvSpPr>
        <p:spPr>
          <a:xfrm>
            <a:off x="152400" y="5728986"/>
            <a:ext cx="1649426" cy="461665"/>
          </a:xfrm>
          <a:prstGeom prst="rect">
            <a:avLst/>
          </a:prstGeom>
          <a:noFill/>
        </p:spPr>
        <p:txBody>
          <a:bodyPr wrap="none" rtlCol="0">
            <a:spAutoFit/>
          </a:bodyPr>
          <a:lstStyle/>
          <a:p>
            <a:r>
              <a:rPr lang="en-US" sz="2400" b="1" dirty="0">
                <a:solidFill>
                  <a:schemeClr val="bg1"/>
                </a:solidFill>
              </a:rPr>
              <a:t>Team TEX</a:t>
            </a:r>
          </a:p>
        </p:txBody>
      </p:sp>
    </p:spTree>
    <p:extLst>
      <p:ext uri="{BB962C8B-B14F-4D97-AF65-F5344CB8AC3E}">
        <p14:creationId xmlns:p14="http://schemas.microsoft.com/office/powerpoint/2010/main" val="3013338741"/>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AAC8-65EC-4F7D-A48F-FC3ED3BB3518}"/>
              </a:ext>
            </a:extLst>
          </p:cNvPr>
          <p:cNvSpPr>
            <a:spLocks noGrp="1"/>
          </p:cNvSpPr>
          <p:nvPr>
            <p:ph type="title"/>
          </p:nvPr>
        </p:nvSpPr>
        <p:spPr>
          <a:xfrm>
            <a:off x="457199" y="377731"/>
            <a:ext cx="8229600" cy="609600"/>
          </a:xfrm>
        </p:spPr>
        <p:txBody>
          <a:bodyPr/>
          <a:lstStyle/>
          <a:p>
            <a:r>
              <a:rPr lang="en-US" dirty="0"/>
              <a:t>File Attributes</a:t>
            </a:r>
            <a:br>
              <a:rPr lang="en-US" dirty="0"/>
            </a:br>
            <a:endParaRPr lang="en-US" dirty="0"/>
          </a:p>
        </p:txBody>
      </p:sp>
      <p:sp>
        <p:nvSpPr>
          <p:cNvPr id="3" name="Content Placeholder 2">
            <a:extLst>
              <a:ext uri="{FF2B5EF4-FFF2-40B4-BE49-F238E27FC236}">
                <a16:creationId xmlns:a16="http://schemas.microsoft.com/office/drawing/2014/main" id="{2C415796-144C-4A51-8E12-C8B84F1B8BA4}"/>
              </a:ext>
            </a:extLst>
          </p:cNvPr>
          <p:cNvSpPr>
            <a:spLocks noGrp="1"/>
          </p:cNvSpPr>
          <p:nvPr>
            <p:ph idx="1"/>
          </p:nvPr>
        </p:nvSpPr>
        <p:spPr>
          <a:xfrm>
            <a:off x="304800" y="1143000"/>
            <a:ext cx="8610600" cy="5257800"/>
          </a:xfrm>
        </p:spPr>
        <p:txBody>
          <a:bodyPr/>
          <a:lstStyle/>
          <a:p>
            <a:r>
              <a:rPr lang="en-US" dirty="0"/>
              <a:t>We can see the various files attributes with help of </a:t>
            </a:r>
            <a:r>
              <a:rPr lang="en-US" b="1" dirty="0"/>
              <a:t>ls command </a:t>
            </a:r>
            <a:r>
              <a:rPr lang="en-US" dirty="0"/>
              <a:t>when used with -l option.(similar to directory attributes)</a:t>
            </a:r>
          </a:p>
          <a:p>
            <a:endParaRPr lang="en-US" dirty="0"/>
          </a:p>
          <a:p>
            <a:endParaRPr lang="en-US" dirty="0"/>
          </a:p>
          <a:p>
            <a:endParaRPr lang="en-US" dirty="0"/>
          </a:p>
          <a:p>
            <a:endParaRPr lang="en-US" dirty="0"/>
          </a:p>
          <a:p>
            <a:pPr>
              <a:buFont typeface="+mj-lt"/>
              <a:buAutoNum type="arabicPeriod"/>
            </a:pPr>
            <a:r>
              <a:rPr lang="en-US" sz="1600" b="1" dirty="0"/>
              <a:t>Type</a:t>
            </a:r>
            <a:r>
              <a:rPr lang="en-US" sz="1600" dirty="0"/>
              <a:t>-  regular file(-)/ directory(d)/ symbolic link (l)/ character device(c)/ block device/(b)/named pipe(p)/ socket(s).</a:t>
            </a:r>
          </a:p>
          <a:p>
            <a:pPr>
              <a:buFont typeface="+mj-lt"/>
              <a:buAutoNum type="arabicPeriod"/>
            </a:pPr>
            <a:r>
              <a:rPr lang="en-US" sz="1600" b="1" dirty="0"/>
              <a:t>No of link's to file </a:t>
            </a:r>
            <a:r>
              <a:rPr lang="en-US" sz="1600" dirty="0"/>
              <a:t>- including hard link and soft links.</a:t>
            </a:r>
          </a:p>
          <a:p>
            <a:pPr>
              <a:buFont typeface="+mj-lt"/>
              <a:buAutoNum type="arabicPeriod"/>
            </a:pPr>
            <a:r>
              <a:rPr lang="en-US" sz="1600" b="1" dirty="0"/>
              <a:t>owner and group </a:t>
            </a:r>
            <a:r>
              <a:rPr lang="en-US" sz="1600" dirty="0"/>
              <a:t>owner of file.</a:t>
            </a:r>
          </a:p>
          <a:p>
            <a:pPr>
              <a:buFont typeface="+mj-lt"/>
              <a:buAutoNum type="arabicPeriod"/>
            </a:pPr>
            <a:r>
              <a:rPr lang="en-US" sz="1600" b="1" dirty="0"/>
              <a:t>size</a:t>
            </a:r>
            <a:r>
              <a:rPr lang="en-US" sz="1600" dirty="0"/>
              <a:t> of file.</a:t>
            </a:r>
          </a:p>
          <a:p>
            <a:pPr>
              <a:buFont typeface="+mj-lt"/>
              <a:buAutoNum type="arabicPeriod"/>
            </a:pPr>
            <a:r>
              <a:rPr lang="en-US" sz="1600" b="1" dirty="0"/>
              <a:t>last access/modification time </a:t>
            </a:r>
            <a:r>
              <a:rPr lang="en-US" sz="1600" dirty="0"/>
              <a:t>of file.</a:t>
            </a:r>
          </a:p>
          <a:p>
            <a:pPr>
              <a:buFont typeface="+mj-lt"/>
              <a:buAutoNum type="arabicPeriod"/>
            </a:pPr>
            <a:r>
              <a:rPr lang="en-US" sz="1600" b="1" dirty="0"/>
              <a:t>Name</a:t>
            </a:r>
            <a:r>
              <a:rPr lang="en-US" sz="1600" dirty="0"/>
              <a:t> of file.</a:t>
            </a:r>
          </a:p>
          <a:p>
            <a:endParaRPr lang="en-US" dirty="0"/>
          </a:p>
        </p:txBody>
      </p:sp>
      <p:sp>
        <p:nvSpPr>
          <p:cNvPr id="4" name="Slide Number Placeholder 3">
            <a:extLst>
              <a:ext uri="{FF2B5EF4-FFF2-40B4-BE49-F238E27FC236}">
                <a16:creationId xmlns:a16="http://schemas.microsoft.com/office/drawing/2014/main" id="{75973EFF-B2BC-467A-811E-AD6876D1D3DD}"/>
              </a:ext>
            </a:extLst>
          </p:cNvPr>
          <p:cNvSpPr>
            <a:spLocks noGrp="1"/>
          </p:cNvSpPr>
          <p:nvPr>
            <p:ph type="sldNum" sz="quarter" idx="10"/>
          </p:nvPr>
        </p:nvSpPr>
        <p:spPr/>
        <p:txBody>
          <a:bodyPr/>
          <a:lstStyle/>
          <a:p>
            <a:pPr>
              <a:defRPr/>
            </a:pPr>
            <a:fld id="{E003A7DC-50B5-49C8-8F37-E2C2CF72DD01}" type="slidenum">
              <a:rPr lang="en-US" smtClean="0"/>
              <a:pPr>
                <a:defRPr/>
              </a:pPr>
              <a:t>20</a:t>
            </a:fld>
            <a:endParaRPr lang="en-US" dirty="0"/>
          </a:p>
        </p:txBody>
      </p:sp>
      <p:pic>
        <p:nvPicPr>
          <p:cNvPr id="6" name="Picture 5">
            <a:extLst>
              <a:ext uri="{FF2B5EF4-FFF2-40B4-BE49-F238E27FC236}">
                <a16:creationId xmlns:a16="http://schemas.microsoft.com/office/drawing/2014/main" id="{3B192F18-8A86-402A-97F0-687838827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937" y="2438400"/>
            <a:ext cx="5572125" cy="1419225"/>
          </a:xfrm>
          <a:prstGeom prst="rect">
            <a:avLst/>
          </a:prstGeom>
          <a:ln>
            <a:solidFill>
              <a:schemeClr val="accent1"/>
            </a:solidFill>
          </a:ln>
        </p:spPr>
      </p:pic>
      <p:sp>
        <p:nvSpPr>
          <p:cNvPr id="7" name="TextBox 6">
            <a:extLst>
              <a:ext uri="{FF2B5EF4-FFF2-40B4-BE49-F238E27FC236}">
                <a16:creationId xmlns:a16="http://schemas.microsoft.com/office/drawing/2014/main" id="{0747EBA6-C58E-4D61-9AF4-14A387C2B7ED}"/>
              </a:ext>
            </a:extLst>
          </p:cNvPr>
          <p:cNvSpPr txBox="1"/>
          <p:nvPr/>
        </p:nvSpPr>
        <p:spPr>
          <a:xfrm>
            <a:off x="6096000" y="3488293"/>
            <a:ext cx="1752600" cy="369332"/>
          </a:xfrm>
          <a:prstGeom prst="rect">
            <a:avLst/>
          </a:prstGeom>
          <a:blipFill>
            <a:blip r:embed="rId3"/>
            <a:tile tx="0" ty="0" sx="100000" sy="100000" flip="none" algn="tl"/>
          </a:blipFill>
          <a:ln>
            <a:solidFill>
              <a:schemeClr val="accent1"/>
            </a:solidFill>
          </a:ln>
        </p:spPr>
        <p:txBody>
          <a:bodyPr wrap="square" rtlCol="0">
            <a:spAutoFit/>
          </a:bodyPr>
          <a:lstStyle/>
          <a:p>
            <a:r>
              <a:rPr lang="en-US" dirty="0"/>
              <a:t> File Attributes</a:t>
            </a:r>
          </a:p>
        </p:txBody>
      </p:sp>
    </p:spTree>
    <p:extLst>
      <p:ext uri="{BB962C8B-B14F-4D97-AF65-F5344CB8AC3E}">
        <p14:creationId xmlns:p14="http://schemas.microsoft.com/office/powerpoint/2010/main" val="389778349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C123-D070-4EC5-9D80-2F3974ADBE51}"/>
              </a:ext>
            </a:extLst>
          </p:cNvPr>
          <p:cNvSpPr>
            <a:spLocks noGrp="1"/>
          </p:cNvSpPr>
          <p:nvPr>
            <p:ph type="title"/>
          </p:nvPr>
        </p:nvSpPr>
        <p:spPr>
          <a:xfrm>
            <a:off x="381000" y="228600"/>
            <a:ext cx="8229600" cy="838200"/>
          </a:xfrm>
        </p:spPr>
        <p:txBody>
          <a:bodyPr/>
          <a:lstStyle/>
          <a:p>
            <a:r>
              <a:rPr lang="en-US" dirty="0"/>
              <a:t>Links in Unix</a:t>
            </a:r>
            <a:br>
              <a:rPr lang="en-US" dirty="0"/>
            </a:br>
            <a:endParaRPr lang="en-US" dirty="0"/>
          </a:p>
        </p:txBody>
      </p:sp>
      <p:sp>
        <p:nvSpPr>
          <p:cNvPr id="3" name="Content Placeholder 2">
            <a:extLst>
              <a:ext uri="{FF2B5EF4-FFF2-40B4-BE49-F238E27FC236}">
                <a16:creationId xmlns:a16="http://schemas.microsoft.com/office/drawing/2014/main" id="{17976F83-B9BA-4651-8F2A-061C082B28E0}"/>
              </a:ext>
            </a:extLst>
          </p:cNvPr>
          <p:cNvSpPr>
            <a:spLocks noGrp="1"/>
          </p:cNvSpPr>
          <p:nvPr>
            <p:ph idx="1"/>
          </p:nvPr>
        </p:nvSpPr>
        <p:spPr>
          <a:xfrm>
            <a:off x="457200" y="1219200"/>
            <a:ext cx="8382000" cy="5181600"/>
          </a:xfrm>
        </p:spPr>
        <p:txBody>
          <a:bodyPr/>
          <a:lstStyle/>
          <a:p>
            <a:r>
              <a:rPr lang="en-US" sz="1600" dirty="0"/>
              <a:t>A link is a mechanism in a way a user can refer to the contents of a file. These are generally of two types:</a:t>
            </a:r>
          </a:p>
          <a:p>
            <a:r>
              <a:rPr lang="en-US" sz="1600" b="1" dirty="0"/>
              <a:t>Hard link</a:t>
            </a:r>
            <a:r>
              <a:rPr lang="en-US" sz="1600" dirty="0"/>
              <a:t>: These allow to have multiple names of a file. created by ln . Even if you remove the original file the hard link exist.</a:t>
            </a:r>
          </a:p>
          <a:p>
            <a:r>
              <a:rPr lang="en-US" sz="1600" b="1" dirty="0"/>
              <a:t>Syntax</a:t>
            </a:r>
            <a:r>
              <a:rPr lang="en-US" sz="1600" dirty="0"/>
              <a:t> : ln &lt;target&gt; &lt;link name&gt; [</a:t>
            </a:r>
            <a:r>
              <a:rPr lang="en-US" sz="1600" b="1" dirty="0"/>
              <a:t>target should already exist</a:t>
            </a:r>
            <a:r>
              <a:rPr lang="en-US" sz="1600" dirty="0"/>
              <a:t>]</a:t>
            </a:r>
          </a:p>
          <a:p>
            <a:pPr marL="0" indent="0">
              <a:buNone/>
            </a:pPr>
            <a:endParaRPr lang="en-US" sz="1600" dirty="0"/>
          </a:p>
          <a:p>
            <a:r>
              <a:rPr lang="en-US" sz="1600" b="1" u="sng" dirty="0"/>
              <a:t>Limitations:</a:t>
            </a:r>
          </a:p>
          <a:p>
            <a:pPr marL="914400" lvl="1" indent="-457200">
              <a:buFont typeface="+mj-lt"/>
              <a:buAutoNum type="arabicPeriod"/>
            </a:pPr>
            <a:r>
              <a:rPr lang="en-US" sz="1600" dirty="0"/>
              <a:t>You cannot create 2 linked filenames in two different file system.</a:t>
            </a:r>
          </a:p>
          <a:p>
            <a:pPr marL="914400" lvl="1" indent="-457200">
              <a:buFont typeface="+mj-lt"/>
              <a:buAutoNum type="arabicPeriod"/>
            </a:pPr>
            <a:r>
              <a:rPr lang="en-US" sz="1600" dirty="0"/>
              <a:t>You cannot link a directory with hard link.</a:t>
            </a:r>
          </a:p>
          <a:p>
            <a:pPr indent="-285750"/>
            <a:r>
              <a:rPr lang="en-US" sz="1600" b="1" dirty="0"/>
              <a:t>Soft Link </a:t>
            </a:r>
            <a:r>
              <a:rPr lang="en-US" sz="1600" dirty="0"/>
              <a:t>: If you remove the original file, then link becomes the dangling pointer.This is a special file whose content basically contains pathname to other file, to which the link refers to.</a:t>
            </a:r>
          </a:p>
          <a:p>
            <a:pPr indent="-285750"/>
            <a:r>
              <a:rPr lang="en-US" sz="1600" b="1" dirty="0"/>
              <a:t>Syntax</a:t>
            </a:r>
            <a:r>
              <a:rPr lang="en-US" sz="1600" dirty="0"/>
              <a:t> : ln -s &lt;target&gt; &lt;linkname&gt; [ </a:t>
            </a:r>
            <a:r>
              <a:rPr lang="en-US" sz="1600" b="1" dirty="0"/>
              <a:t>no limitatation that target should exist</a:t>
            </a:r>
            <a:r>
              <a:rPr lang="en-US" sz="1600" dirty="0"/>
              <a:t>.]</a:t>
            </a:r>
          </a:p>
        </p:txBody>
      </p:sp>
      <p:sp>
        <p:nvSpPr>
          <p:cNvPr id="4" name="Slide Number Placeholder 3">
            <a:extLst>
              <a:ext uri="{FF2B5EF4-FFF2-40B4-BE49-F238E27FC236}">
                <a16:creationId xmlns:a16="http://schemas.microsoft.com/office/drawing/2014/main" id="{52F4783F-A898-4364-88B5-F1E95B4D411A}"/>
              </a:ext>
            </a:extLst>
          </p:cNvPr>
          <p:cNvSpPr>
            <a:spLocks noGrp="1"/>
          </p:cNvSpPr>
          <p:nvPr>
            <p:ph type="sldNum" sz="quarter" idx="10"/>
          </p:nvPr>
        </p:nvSpPr>
        <p:spPr/>
        <p:txBody>
          <a:bodyPr/>
          <a:lstStyle/>
          <a:p>
            <a:pPr>
              <a:defRPr/>
            </a:pPr>
            <a:fld id="{E003A7DC-50B5-49C8-8F37-E2C2CF72DD01}" type="slidenum">
              <a:rPr lang="en-US" smtClean="0"/>
              <a:pPr>
                <a:defRPr/>
              </a:pPr>
              <a:t>21</a:t>
            </a:fld>
            <a:endParaRPr lang="en-US" dirty="0"/>
          </a:p>
        </p:txBody>
      </p:sp>
      <p:pic>
        <p:nvPicPr>
          <p:cNvPr id="6" name="Picture 5">
            <a:extLst>
              <a:ext uri="{FF2B5EF4-FFF2-40B4-BE49-F238E27FC236}">
                <a16:creationId xmlns:a16="http://schemas.microsoft.com/office/drawing/2014/main" id="{8F29C4A6-EDF1-4D60-A07B-C9165A059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2438400"/>
            <a:ext cx="2438400" cy="1371600"/>
          </a:xfrm>
          <a:prstGeom prst="rect">
            <a:avLst/>
          </a:prstGeom>
        </p:spPr>
      </p:pic>
    </p:spTree>
    <p:extLst>
      <p:ext uri="{BB962C8B-B14F-4D97-AF65-F5344CB8AC3E}">
        <p14:creationId xmlns:p14="http://schemas.microsoft.com/office/powerpoint/2010/main" val="133780381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9A4B-868F-4978-8365-463DA4D08A68}"/>
              </a:ext>
            </a:extLst>
          </p:cNvPr>
          <p:cNvSpPr>
            <a:spLocks noGrp="1"/>
          </p:cNvSpPr>
          <p:nvPr>
            <p:ph type="title"/>
          </p:nvPr>
        </p:nvSpPr>
        <p:spPr/>
        <p:txBody>
          <a:bodyPr/>
          <a:lstStyle/>
          <a:p>
            <a:r>
              <a:rPr lang="en-US" dirty="0"/>
              <a:t>File Ownership</a:t>
            </a:r>
          </a:p>
        </p:txBody>
      </p:sp>
      <p:sp>
        <p:nvSpPr>
          <p:cNvPr id="3" name="Content Placeholder 2">
            <a:extLst>
              <a:ext uri="{FF2B5EF4-FFF2-40B4-BE49-F238E27FC236}">
                <a16:creationId xmlns:a16="http://schemas.microsoft.com/office/drawing/2014/main" id="{7005134E-6F1A-4CF4-878A-F448F40668B8}"/>
              </a:ext>
            </a:extLst>
          </p:cNvPr>
          <p:cNvSpPr>
            <a:spLocks noGrp="1"/>
          </p:cNvSpPr>
          <p:nvPr>
            <p:ph idx="1"/>
          </p:nvPr>
        </p:nvSpPr>
        <p:spPr>
          <a:xfrm>
            <a:off x="304800" y="1219200"/>
            <a:ext cx="8534400" cy="5105400"/>
          </a:xfrm>
        </p:spPr>
        <p:txBody>
          <a:bodyPr/>
          <a:lstStyle/>
          <a:p>
            <a:r>
              <a:rPr lang="en-US" sz="1600" dirty="0"/>
              <a:t>A user can check the </a:t>
            </a:r>
            <a:r>
              <a:rPr lang="en-US" sz="1600" b="1" dirty="0"/>
              <a:t>owner and group </a:t>
            </a:r>
            <a:r>
              <a:rPr lang="en-US" sz="1600" dirty="0"/>
              <a:t>associated with the file by ls -l command.(in third and fourth column).Several users belong to a single group.A single user can belong to mutiple groups.</a:t>
            </a:r>
          </a:p>
          <a:p>
            <a:pPr marL="800100" lvl="1" indent="-342900">
              <a:buFont typeface="+mj-lt"/>
              <a:buAutoNum type="arabicPeriod"/>
            </a:pPr>
            <a:r>
              <a:rPr lang="en-US" sz="1600" b="1" dirty="0"/>
              <a:t>user id(UID) </a:t>
            </a:r>
            <a:r>
              <a:rPr lang="en-US" sz="1600" dirty="0"/>
              <a:t>- its name and numeric representation.</a:t>
            </a:r>
          </a:p>
          <a:p>
            <a:pPr marL="800100" lvl="1" indent="-342900">
              <a:buFont typeface="+mj-lt"/>
              <a:buAutoNum type="arabicPeriod"/>
            </a:pPr>
            <a:r>
              <a:rPr lang="en-US" sz="1600" b="1" dirty="0"/>
              <a:t>group id(GID) </a:t>
            </a:r>
            <a:r>
              <a:rPr lang="en-US" sz="1600" dirty="0"/>
              <a:t>- its name and numeric representation.</a:t>
            </a:r>
          </a:p>
          <a:p>
            <a:pPr indent="-285750"/>
            <a:r>
              <a:rPr lang="en-US" sz="1600" dirty="0"/>
              <a:t>Owner and group can be changed with the following commands :</a:t>
            </a:r>
          </a:p>
          <a:p>
            <a:pPr marL="800100" lvl="1">
              <a:buFont typeface="+mj-lt"/>
              <a:buAutoNum type="arabicPeriod"/>
            </a:pPr>
            <a:r>
              <a:rPr lang="en-US" sz="1600" b="1" dirty="0"/>
              <a:t>chown</a:t>
            </a:r>
            <a:r>
              <a:rPr lang="en-US" sz="1600" dirty="0"/>
              <a:t> &lt;owner&gt; file </a:t>
            </a:r>
          </a:p>
          <a:p>
            <a:pPr marL="800100" lvl="1">
              <a:buFont typeface="+mj-lt"/>
              <a:buAutoNum type="arabicPeriod"/>
            </a:pPr>
            <a:r>
              <a:rPr lang="en-US" sz="1600" b="1" dirty="0"/>
              <a:t>chgrp</a:t>
            </a:r>
            <a:r>
              <a:rPr lang="en-US" sz="1600" dirty="0"/>
              <a:t> &lt;owner&gt; file</a:t>
            </a:r>
          </a:p>
          <a:p>
            <a:pPr marL="514350" lvl="1" indent="0">
              <a:buNone/>
            </a:pPr>
            <a:endParaRPr lang="en-US" sz="1600" dirty="0"/>
          </a:p>
        </p:txBody>
      </p:sp>
      <p:sp>
        <p:nvSpPr>
          <p:cNvPr id="4" name="Slide Number Placeholder 3">
            <a:extLst>
              <a:ext uri="{FF2B5EF4-FFF2-40B4-BE49-F238E27FC236}">
                <a16:creationId xmlns:a16="http://schemas.microsoft.com/office/drawing/2014/main" id="{E8C4C09C-B7C7-4B79-86EC-6B68EA1C6B5F}"/>
              </a:ext>
            </a:extLst>
          </p:cNvPr>
          <p:cNvSpPr>
            <a:spLocks noGrp="1"/>
          </p:cNvSpPr>
          <p:nvPr>
            <p:ph type="sldNum" sz="quarter" idx="10"/>
          </p:nvPr>
        </p:nvSpPr>
        <p:spPr/>
        <p:txBody>
          <a:bodyPr/>
          <a:lstStyle/>
          <a:p>
            <a:pPr>
              <a:defRPr/>
            </a:pPr>
            <a:fld id="{E003A7DC-50B5-49C8-8F37-E2C2CF72DD01}" type="slidenum">
              <a:rPr lang="en-US" smtClean="0"/>
              <a:pPr>
                <a:defRPr/>
              </a:pPr>
              <a:t>22</a:t>
            </a:fld>
            <a:endParaRPr lang="en-US" dirty="0"/>
          </a:p>
        </p:txBody>
      </p:sp>
      <p:pic>
        <p:nvPicPr>
          <p:cNvPr id="6" name="Picture 5">
            <a:extLst>
              <a:ext uri="{FF2B5EF4-FFF2-40B4-BE49-F238E27FC236}">
                <a16:creationId xmlns:a16="http://schemas.microsoft.com/office/drawing/2014/main" id="{704E49BD-5B87-4525-9669-5ED4ED265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572000"/>
            <a:ext cx="3495675" cy="1304925"/>
          </a:xfrm>
          <a:prstGeom prst="rect">
            <a:avLst/>
          </a:prstGeom>
        </p:spPr>
      </p:pic>
      <p:sp>
        <p:nvSpPr>
          <p:cNvPr id="7" name="TextBox 6">
            <a:extLst>
              <a:ext uri="{FF2B5EF4-FFF2-40B4-BE49-F238E27FC236}">
                <a16:creationId xmlns:a16="http://schemas.microsoft.com/office/drawing/2014/main" id="{804B182B-89C8-424D-AC00-80C75E209A52}"/>
              </a:ext>
            </a:extLst>
          </p:cNvPr>
          <p:cNvSpPr txBox="1"/>
          <p:nvPr/>
        </p:nvSpPr>
        <p:spPr>
          <a:xfrm>
            <a:off x="4762500" y="5731430"/>
            <a:ext cx="2019300" cy="369332"/>
          </a:xfrm>
          <a:prstGeom prst="rect">
            <a:avLst/>
          </a:prstGeom>
          <a:blipFill>
            <a:blip r:embed="rId3"/>
            <a:tile tx="0" ty="0" sx="100000" sy="100000" flip="none" algn="tl"/>
          </a:blipFill>
          <a:ln>
            <a:solidFill>
              <a:schemeClr val="accent1"/>
            </a:solidFill>
          </a:ln>
        </p:spPr>
        <p:txBody>
          <a:bodyPr wrap="square" rtlCol="0">
            <a:spAutoFit/>
          </a:bodyPr>
          <a:lstStyle/>
          <a:p>
            <a:r>
              <a:rPr lang="en-US" dirty="0"/>
              <a:t> File Ownership</a:t>
            </a:r>
          </a:p>
        </p:txBody>
      </p:sp>
    </p:spTree>
    <p:extLst>
      <p:ext uri="{BB962C8B-B14F-4D97-AF65-F5344CB8AC3E}">
        <p14:creationId xmlns:p14="http://schemas.microsoft.com/office/powerpoint/2010/main" val="279468614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ABB6-EE59-42A0-9AF7-B5C14426FBC4}"/>
              </a:ext>
            </a:extLst>
          </p:cNvPr>
          <p:cNvSpPr>
            <a:spLocks noGrp="1"/>
          </p:cNvSpPr>
          <p:nvPr>
            <p:ph type="title"/>
          </p:nvPr>
        </p:nvSpPr>
        <p:spPr>
          <a:xfrm>
            <a:off x="457200" y="11723"/>
            <a:ext cx="8229600" cy="838200"/>
          </a:xfrm>
        </p:spPr>
        <p:txBody>
          <a:bodyPr/>
          <a:lstStyle/>
          <a:p>
            <a:r>
              <a:rPr lang="en-US" dirty="0"/>
              <a:t>File Permission</a:t>
            </a:r>
          </a:p>
        </p:txBody>
      </p:sp>
      <p:sp>
        <p:nvSpPr>
          <p:cNvPr id="3" name="Content Placeholder 2">
            <a:extLst>
              <a:ext uri="{FF2B5EF4-FFF2-40B4-BE49-F238E27FC236}">
                <a16:creationId xmlns:a16="http://schemas.microsoft.com/office/drawing/2014/main" id="{1009AE68-F362-4D22-BFF5-06D616C39DD4}"/>
              </a:ext>
            </a:extLst>
          </p:cNvPr>
          <p:cNvSpPr>
            <a:spLocks noGrp="1"/>
          </p:cNvSpPr>
          <p:nvPr>
            <p:ph idx="1"/>
          </p:nvPr>
        </p:nvSpPr>
        <p:spPr>
          <a:xfrm>
            <a:off x="457200" y="1143000"/>
            <a:ext cx="8229600" cy="5257799"/>
          </a:xfrm>
        </p:spPr>
        <p:txBody>
          <a:bodyPr/>
          <a:lstStyle/>
          <a:p>
            <a:r>
              <a:rPr lang="en-US" sz="1600" dirty="0"/>
              <a:t>Unix has a simple mechanism for assigning permissions to the file. We can view the current permission of file(s), </a:t>
            </a:r>
            <a:r>
              <a:rPr lang="en-US" sz="1600" b="1" dirty="0"/>
              <a:t>by using ls -l commands</a:t>
            </a:r>
            <a:r>
              <a:rPr lang="en-US" sz="1600" dirty="0"/>
              <a:t>.</a:t>
            </a:r>
          </a:p>
          <a:p>
            <a:r>
              <a:rPr lang="en-US" sz="1600" dirty="0"/>
              <a:t>Take a look at the first column of o/p. The first character (-), indicates that it is a an </a:t>
            </a:r>
            <a:r>
              <a:rPr lang="en-US" sz="1600" b="1" dirty="0"/>
              <a:t>ordinary file</a:t>
            </a:r>
            <a:r>
              <a:rPr lang="en-US" sz="1600" dirty="0"/>
              <a:t>.Divide the next 9 characters into three groups each. The first three characters signify permission of </a:t>
            </a:r>
            <a:r>
              <a:rPr lang="en-US" sz="1600" b="1" dirty="0"/>
              <a:t>user</a:t>
            </a:r>
            <a:r>
              <a:rPr lang="en-US" sz="1600" dirty="0"/>
              <a:t>, next 3 of the </a:t>
            </a:r>
            <a:r>
              <a:rPr lang="en-US" sz="1600" b="1" dirty="0"/>
              <a:t>group</a:t>
            </a:r>
            <a:r>
              <a:rPr lang="en-US" sz="1600" dirty="0"/>
              <a:t> and next 3 characters of </a:t>
            </a:r>
            <a:r>
              <a:rPr lang="en-US" sz="1600" b="1" dirty="0"/>
              <a:t>other</a:t>
            </a:r>
            <a:r>
              <a:rPr lang="en-US" sz="1600" dirty="0"/>
              <a:t>( anyone other from user and group.)</a:t>
            </a:r>
          </a:p>
          <a:p>
            <a:r>
              <a:rPr lang="en-US" sz="1600" b="1" dirty="0"/>
              <a:t>r--r----x </a:t>
            </a:r>
            <a:r>
              <a:rPr lang="en-US" sz="1600" dirty="0"/>
              <a:t>- signifies user and group have read permission and others have execute permission only. </a:t>
            </a:r>
          </a:p>
          <a:p>
            <a:r>
              <a:rPr lang="en-US" sz="1600" dirty="0"/>
              <a:t>The default permissions of a file are calculated by </a:t>
            </a:r>
            <a:r>
              <a:rPr lang="en-US" sz="1600" b="1" dirty="0"/>
              <a:t>umask</a:t>
            </a:r>
            <a:r>
              <a:rPr lang="en-US" sz="1600" dirty="0"/>
              <a:t> value. Bu default, when a new file is created it has permission 777, and for directory it is 666. But when we use the ls -l command to view the results, we will find that the result is different(</a:t>
            </a:r>
            <a:r>
              <a:rPr lang="en-US" sz="1600" b="1" dirty="0"/>
              <a:t>because of umask</a:t>
            </a:r>
            <a:r>
              <a:rPr lang="en-US" sz="1600" dirty="0"/>
              <a:t>).</a:t>
            </a:r>
          </a:p>
        </p:txBody>
      </p:sp>
      <p:sp>
        <p:nvSpPr>
          <p:cNvPr id="4" name="Slide Number Placeholder 3">
            <a:extLst>
              <a:ext uri="{FF2B5EF4-FFF2-40B4-BE49-F238E27FC236}">
                <a16:creationId xmlns:a16="http://schemas.microsoft.com/office/drawing/2014/main" id="{CCAB6AB2-0CB7-41A7-87D3-C840894CD510}"/>
              </a:ext>
            </a:extLst>
          </p:cNvPr>
          <p:cNvSpPr>
            <a:spLocks noGrp="1"/>
          </p:cNvSpPr>
          <p:nvPr>
            <p:ph type="sldNum" sz="quarter" idx="10"/>
          </p:nvPr>
        </p:nvSpPr>
        <p:spPr/>
        <p:txBody>
          <a:bodyPr/>
          <a:lstStyle/>
          <a:p>
            <a:pPr>
              <a:defRPr/>
            </a:pPr>
            <a:fld id="{E003A7DC-50B5-49C8-8F37-E2C2CF72DD01}" type="slidenum">
              <a:rPr lang="en-US" smtClean="0"/>
              <a:pPr>
                <a:defRPr/>
              </a:pPr>
              <a:t>23</a:t>
            </a:fld>
            <a:endParaRPr lang="en-US" dirty="0"/>
          </a:p>
        </p:txBody>
      </p:sp>
      <p:pic>
        <p:nvPicPr>
          <p:cNvPr id="6" name="Picture 5">
            <a:extLst>
              <a:ext uri="{FF2B5EF4-FFF2-40B4-BE49-F238E27FC236}">
                <a16:creationId xmlns:a16="http://schemas.microsoft.com/office/drawing/2014/main" id="{C678E202-42B8-4D26-A41E-5F38CCD1F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5095874"/>
            <a:ext cx="5105400" cy="1381125"/>
          </a:xfrm>
          <a:prstGeom prst="rect">
            <a:avLst/>
          </a:prstGeom>
        </p:spPr>
      </p:pic>
      <p:sp>
        <p:nvSpPr>
          <p:cNvPr id="7" name="TextBox 6">
            <a:extLst>
              <a:ext uri="{FF2B5EF4-FFF2-40B4-BE49-F238E27FC236}">
                <a16:creationId xmlns:a16="http://schemas.microsoft.com/office/drawing/2014/main" id="{79DDEDDE-4C69-435B-8890-8961750A1221}"/>
              </a:ext>
            </a:extLst>
          </p:cNvPr>
          <p:cNvSpPr txBox="1"/>
          <p:nvPr/>
        </p:nvSpPr>
        <p:spPr>
          <a:xfrm>
            <a:off x="6629400" y="5449342"/>
            <a:ext cx="2019300" cy="369332"/>
          </a:xfrm>
          <a:prstGeom prst="rect">
            <a:avLst/>
          </a:prstGeom>
          <a:blipFill>
            <a:blip r:embed="rId3"/>
            <a:tile tx="0" ty="0" sx="100000" sy="100000" flip="none" algn="tl"/>
          </a:blipFill>
          <a:ln>
            <a:solidFill>
              <a:schemeClr val="accent1"/>
            </a:solidFill>
          </a:ln>
        </p:spPr>
        <p:txBody>
          <a:bodyPr wrap="square" rtlCol="0">
            <a:spAutoFit/>
          </a:bodyPr>
          <a:lstStyle/>
          <a:p>
            <a:r>
              <a:rPr lang="en-US" dirty="0"/>
              <a:t> File Permission</a:t>
            </a:r>
          </a:p>
        </p:txBody>
      </p:sp>
    </p:spTree>
    <p:extLst>
      <p:ext uri="{BB962C8B-B14F-4D97-AF65-F5344CB8AC3E}">
        <p14:creationId xmlns:p14="http://schemas.microsoft.com/office/powerpoint/2010/main" val="15564639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F059-0227-4B17-973A-7E3687A57AA2}"/>
              </a:ext>
            </a:extLst>
          </p:cNvPr>
          <p:cNvSpPr>
            <a:spLocks noGrp="1"/>
          </p:cNvSpPr>
          <p:nvPr>
            <p:ph type="title"/>
          </p:nvPr>
        </p:nvSpPr>
        <p:spPr>
          <a:xfrm>
            <a:off x="465992" y="0"/>
            <a:ext cx="8229600" cy="838200"/>
          </a:xfrm>
        </p:spPr>
        <p:txBody>
          <a:bodyPr/>
          <a:lstStyle/>
          <a:p>
            <a:r>
              <a:rPr lang="en-US" dirty="0"/>
              <a:t>File Permission</a:t>
            </a:r>
          </a:p>
        </p:txBody>
      </p:sp>
      <p:sp>
        <p:nvSpPr>
          <p:cNvPr id="3" name="Content Placeholder 2">
            <a:extLst>
              <a:ext uri="{FF2B5EF4-FFF2-40B4-BE49-F238E27FC236}">
                <a16:creationId xmlns:a16="http://schemas.microsoft.com/office/drawing/2014/main" id="{9985AC67-8EFA-4589-B7C8-996CDDCD5751}"/>
              </a:ext>
            </a:extLst>
          </p:cNvPr>
          <p:cNvSpPr>
            <a:spLocks noGrp="1"/>
          </p:cNvSpPr>
          <p:nvPr>
            <p:ph idx="1"/>
          </p:nvPr>
        </p:nvSpPr>
        <p:spPr>
          <a:xfrm>
            <a:off x="457200" y="1143000"/>
            <a:ext cx="8382000" cy="5257800"/>
          </a:xfrm>
        </p:spPr>
        <p:txBody>
          <a:bodyPr/>
          <a:lstStyle/>
          <a:p>
            <a:r>
              <a:rPr lang="en-US" sz="1600" b="1" u="sng" dirty="0"/>
              <a:t>chmod</a:t>
            </a:r>
            <a:r>
              <a:rPr lang="en-US" sz="1600" dirty="0"/>
              <a:t> - This command is used to change the file permissions.</a:t>
            </a:r>
          </a:p>
          <a:p>
            <a:r>
              <a:rPr lang="en-US" sz="1600" b="1" dirty="0"/>
              <a:t>Syntax</a:t>
            </a:r>
            <a:r>
              <a:rPr lang="en-US" sz="1600" dirty="0"/>
              <a:t>: </a:t>
            </a:r>
            <a:r>
              <a:rPr lang="en-US" sz="1600" b="1" dirty="0"/>
              <a:t>chmod</a:t>
            </a:r>
            <a:r>
              <a:rPr lang="en-US" sz="1600" dirty="0"/>
              <a:t> &lt;category&gt; &lt;operation&gt; &lt;permission&gt; &lt;pathname&gt;</a:t>
            </a:r>
          </a:p>
          <a:p>
            <a:pPr marL="800100" lvl="1" indent="-342900">
              <a:buFont typeface="+mj-lt"/>
              <a:buAutoNum type="arabicPeriod"/>
            </a:pPr>
            <a:r>
              <a:rPr lang="en-US" sz="1600" b="1" dirty="0"/>
              <a:t>category</a:t>
            </a:r>
            <a:r>
              <a:rPr lang="en-US" sz="1600" dirty="0"/>
              <a:t> - user group, others </a:t>
            </a:r>
          </a:p>
          <a:p>
            <a:pPr marL="800100" lvl="1" indent="-342900">
              <a:buFont typeface="+mj-lt"/>
              <a:buAutoNum type="arabicPeriod"/>
            </a:pPr>
            <a:r>
              <a:rPr lang="en-US" sz="1600" b="1" dirty="0"/>
              <a:t>operation</a:t>
            </a:r>
            <a:r>
              <a:rPr lang="en-US" sz="1600" dirty="0"/>
              <a:t> - assign or remove a permission </a:t>
            </a:r>
          </a:p>
          <a:p>
            <a:pPr marL="800100" lvl="1" indent="-342900">
              <a:buFont typeface="+mj-lt"/>
              <a:buAutoNum type="arabicPeriod"/>
            </a:pPr>
            <a:r>
              <a:rPr lang="en-US" sz="1600" b="1" dirty="0"/>
              <a:t>permission</a:t>
            </a:r>
            <a:r>
              <a:rPr lang="en-US" sz="1600" dirty="0"/>
              <a:t> - type of permission- read, write, execute</a:t>
            </a:r>
          </a:p>
          <a:p>
            <a:r>
              <a:rPr lang="en-US" sz="1600" b="1" u="sng" dirty="0"/>
              <a:t>Example</a:t>
            </a:r>
            <a:r>
              <a:rPr lang="en-US" sz="1600" dirty="0"/>
              <a:t> : </a:t>
            </a:r>
            <a:r>
              <a:rPr lang="pl-PL" sz="1600" dirty="0"/>
              <a:t>chmod ugo+x abc.txt</a:t>
            </a:r>
            <a:endParaRPr lang="en-US" sz="1600" dirty="0"/>
          </a:p>
          <a:p>
            <a:r>
              <a:rPr lang="en-US" sz="1600" dirty="0"/>
              <a:t>It can either be set in octal mode as below :</a:t>
            </a:r>
          </a:p>
          <a:p>
            <a:pPr marL="0" indent="0">
              <a:buNone/>
            </a:pPr>
            <a:r>
              <a:rPr lang="en-US" sz="1600" dirty="0"/>
              <a:t>	</a:t>
            </a:r>
            <a:r>
              <a:rPr lang="en-US" sz="1600" b="1" dirty="0"/>
              <a:t>r-4,w-2,x-1</a:t>
            </a:r>
          </a:p>
          <a:p>
            <a:r>
              <a:rPr lang="en-US" sz="1600" b="1" dirty="0"/>
              <a:t>chmod</a:t>
            </a:r>
            <a:r>
              <a:rPr lang="en-US" sz="1600" dirty="0"/>
              <a:t> only changes the permission mentioned in command line and leaves the other permission unchanged.</a:t>
            </a:r>
          </a:p>
        </p:txBody>
      </p:sp>
      <p:sp>
        <p:nvSpPr>
          <p:cNvPr id="4" name="Slide Number Placeholder 3">
            <a:extLst>
              <a:ext uri="{FF2B5EF4-FFF2-40B4-BE49-F238E27FC236}">
                <a16:creationId xmlns:a16="http://schemas.microsoft.com/office/drawing/2014/main" id="{F0A19AD1-0F11-460C-998C-1CFB997046E0}"/>
              </a:ext>
            </a:extLst>
          </p:cNvPr>
          <p:cNvSpPr>
            <a:spLocks noGrp="1"/>
          </p:cNvSpPr>
          <p:nvPr>
            <p:ph type="sldNum" sz="quarter" idx="10"/>
          </p:nvPr>
        </p:nvSpPr>
        <p:spPr/>
        <p:txBody>
          <a:bodyPr/>
          <a:lstStyle/>
          <a:p>
            <a:pPr>
              <a:defRPr/>
            </a:pPr>
            <a:fld id="{E003A7DC-50B5-49C8-8F37-E2C2CF72DD01}" type="slidenum">
              <a:rPr lang="en-US" smtClean="0"/>
              <a:pPr>
                <a:defRPr/>
              </a:pPr>
              <a:t>24</a:t>
            </a:fld>
            <a:endParaRPr lang="en-US" dirty="0"/>
          </a:p>
        </p:txBody>
      </p:sp>
    </p:spTree>
    <p:extLst>
      <p:ext uri="{BB962C8B-B14F-4D97-AF65-F5344CB8AC3E}">
        <p14:creationId xmlns:p14="http://schemas.microsoft.com/office/powerpoint/2010/main" val="329803498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1B4A-656D-4478-AFFB-4D89060C10EF}"/>
              </a:ext>
            </a:extLst>
          </p:cNvPr>
          <p:cNvSpPr>
            <a:spLocks noGrp="1"/>
          </p:cNvSpPr>
          <p:nvPr>
            <p:ph type="title"/>
          </p:nvPr>
        </p:nvSpPr>
        <p:spPr>
          <a:xfrm>
            <a:off x="451338" y="228600"/>
            <a:ext cx="8229600" cy="838200"/>
          </a:xfrm>
        </p:spPr>
        <p:txBody>
          <a:bodyPr/>
          <a:lstStyle/>
          <a:p>
            <a:r>
              <a:rPr lang="en-US" dirty="0"/>
              <a:t>File Related Commands</a:t>
            </a:r>
            <a:br>
              <a:rPr lang="en-US" dirty="0"/>
            </a:br>
            <a:endParaRPr lang="en-US" dirty="0"/>
          </a:p>
        </p:txBody>
      </p:sp>
      <p:sp>
        <p:nvSpPr>
          <p:cNvPr id="3" name="Content Placeholder 2">
            <a:extLst>
              <a:ext uri="{FF2B5EF4-FFF2-40B4-BE49-F238E27FC236}">
                <a16:creationId xmlns:a16="http://schemas.microsoft.com/office/drawing/2014/main" id="{2876118E-0530-4084-87FE-C752195EB037}"/>
              </a:ext>
            </a:extLst>
          </p:cNvPr>
          <p:cNvSpPr>
            <a:spLocks noGrp="1"/>
          </p:cNvSpPr>
          <p:nvPr>
            <p:ph idx="1"/>
          </p:nvPr>
        </p:nvSpPr>
        <p:spPr>
          <a:xfrm>
            <a:off x="457200" y="1143000"/>
            <a:ext cx="8305800" cy="5257800"/>
          </a:xfrm>
        </p:spPr>
        <p:txBody>
          <a:bodyPr/>
          <a:lstStyle/>
          <a:p>
            <a:r>
              <a:rPr lang="en-US" b="1" dirty="0"/>
              <a:t>pwd</a:t>
            </a:r>
            <a:r>
              <a:rPr lang="en-US" dirty="0"/>
              <a:t> – Tells your current directory , starting from root.</a:t>
            </a:r>
          </a:p>
          <a:p>
            <a:pPr lvl="1"/>
            <a:r>
              <a:rPr lang="en-US" sz="1400" dirty="0">
                <a:solidFill>
                  <a:srgbClr val="FF0000"/>
                </a:solidFill>
              </a:rPr>
              <a:t>$pwd</a:t>
            </a:r>
          </a:p>
          <a:p>
            <a:r>
              <a:rPr lang="en-US" b="1" dirty="0"/>
              <a:t>cd</a:t>
            </a:r>
            <a:r>
              <a:rPr lang="en-US" dirty="0"/>
              <a:t> – To change the directory mentioned as argument.</a:t>
            </a:r>
          </a:p>
          <a:p>
            <a:pPr lvl="1"/>
            <a:r>
              <a:rPr lang="en-US" sz="1400" dirty="0">
                <a:solidFill>
                  <a:srgbClr val="FF0000"/>
                </a:solidFill>
              </a:rPr>
              <a:t>cd /home/hcl/TrainingData</a:t>
            </a:r>
          </a:p>
          <a:p>
            <a:r>
              <a:rPr lang="en-US" b="1" dirty="0"/>
              <a:t>mkdir</a:t>
            </a:r>
            <a:r>
              <a:rPr lang="en-US" dirty="0"/>
              <a:t> – To create new directory.</a:t>
            </a:r>
          </a:p>
          <a:p>
            <a:pPr lvl="1"/>
            <a:r>
              <a:rPr lang="en-US" sz="1400" dirty="0">
                <a:solidFill>
                  <a:srgbClr val="FF0000"/>
                </a:solidFill>
              </a:rPr>
              <a:t>mkdir –p /home/hcl/New1/New2/New3</a:t>
            </a:r>
          </a:p>
          <a:p>
            <a:r>
              <a:rPr lang="en-US" b="1" dirty="0"/>
              <a:t>rmdir</a:t>
            </a:r>
            <a:r>
              <a:rPr lang="en-US" dirty="0"/>
              <a:t> – To remove empty directory.</a:t>
            </a:r>
          </a:p>
          <a:p>
            <a:pPr lvl="1"/>
            <a:r>
              <a:rPr lang="en-US" sz="1400" dirty="0">
                <a:solidFill>
                  <a:srgbClr val="FF0000"/>
                </a:solidFill>
              </a:rPr>
              <a:t>rmdir New3</a:t>
            </a:r>
          </a:p>
          <a:p>
            <a:r>
              <a:rPr lang="en-US" b="1" dirty="0"/>
              <a:t>ls</a:t>
            </a:r>
            <a:r>
              <a:rPr lang="en-US" dirty="0"/>
              <a:t> – To list the directory contents.</a:t>
            </a:r>
          </a:p>
          <a:p>
            <a:pPr lvl="1"/>
            <a:r>
              <a:rPr lang="en-US" sz="1400" dirty="0">
                <a:solidFill>
                  <a:srgbClr val="FF0000"/>
                </a:solidFill>
              </a:rPr>
              <a:t>ls –lrt</a:t>
            </a:r>
          </a:p>
          <a:p>
            <a:endParaRPr lang="en-US" dirty="0"/>
          </a:p>
        </p:txBody>
      </p:sp>
      <p:sp>
        <p:nvSpPr>
          <p:cNvPr id="4" name="Slide Number Placeholder 3">
            <a:extLst>
              <a:ext uri="{FF2B5EF4-FFF2-40B4-BE49-F238E27FC236}">
                <a16:creationId xmlns:a16="http://schemas.microsoft.com/office/drawing/2014/main" id="{BB08DDE0-3032-47AD-BF0C-00E5612B2558}"/>
              </a:ext>
            </a:extLst>
          </p:cNvPr>
          <p:cNvSpPr>
            <a:spLocks noGrp="1"/>
          </p:cNvSpPr>
          <p:nvPr>
            <p:ph type="sldNum" sz="quarter" idx="10"/>
          </p:nvPr>
        </p:nvSpPr>
        <p:spPr/>
        <p:txBody>
          <a:bodyPr/>
          <a:lstStyle/>
          <a:p>
            <a:pPr>
              <a:defRPr/>
            </a:pPr>
            <a:fld id="{E003A7DC-50B5-49C8-8F37-E2C2CF72DD01}" type="slidenum">
              <a:rPr lang="en-US" smtClean="0"/>
              <a:pPr>
                <a:defRPr/>
              </a:pPr>
              <a:t>25</a:t>
            </a:fld>
            <a:endParaRPr lang="en-US" dirty="0"/>
          </a:p>
        </p:txBody>
      </p:sp>
    </p:spTree>
    <p:extLst>
      <p:ext uri="{BB962C8B-B14F-4D97-AF65-F5344CB8AC3E}">
        <p14:creationId xmlns:p14="http://schemas.microsoft.com/office/powerpoint/2010/main" val="15988732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F800-6CEA-4EB1-8E15-4AA3A1F27EC7}"/>
              </a:ext>
            </a:extLst>
          </p:cNvPr>
          <p:cNvSpPr>
            <a:spLocks noGrp="1"/>
          </p:cNvSpPr>
          <p:nvPr>
            <p:ph type="title"/>
          </p:nvPr>
        </p:nvSpPr>
        <p:spPr/>
        <p:txBody>
          <a:bodyPr/>
          <a:lstStyle/>
          <a:p>
            <a:r>
              <a:rPr lang="en-US" dirty="0"/>
              <a:t>File Related Commands</a:t>
            </a:r>
          </a:p>
        </p:txBody>
      </p:sp>
      <p:sp>
        <p:nvSpPr>
          <p:cNvPr id="3" name="Content Placeholder 2">
            <a:extLst>
              <a:ext uri="{FF2B5EF4-FFF2-40B4-BE49-F238E27FC236}">
                <a16:creationId xmlns:a16="http://schemas.microsoft.com/office/drawing/2014/main" id="{9346732A-0B9D-4A5B-A7B4-54F8F062CA00}"/>
              </a:ext>
            </a:extLst>
          </p:cNvPr>
          <p:cNvSpPr>
            <a:spLocks noGrp="1"/>
          </p:cNvSpPr>
          <p:nvPr>
            <p:ph idx="1"/>
          </p:nvPr>
        </p:nvSpPr>
        <p:spPr>
          <a:xfrm>
            <a:off x="228600" y="1143000"/>
            <a:ext cx="8610600" cy="5257800"/>
          </a:xfrm>
        </p:spPr>
        <p:txBody>
          <a:bodyPr/>
          <a:lstStyle/>
          <a:p>
            <a:r>
              <a:rPr lang="en-US" sz="1600" b="1" dirty="0"/>
              <a:t>cat</a:t>
            </a:r>
            <a:r>
              <a:rPr lang="en-US" sz="1600" dirty="0"/>
              <a:t> – To create a new file. Also used to open and append a file.</a:t>
            </a:r>
          </a:p>
          <a:p>
            <a:pPr lvl="1"/>
            <a:r>
              <a:rPr lang="en-US" sz="1400" dirty="0">
                <a:solidFill>
                  <a:srgbClr val="FF0000"/>
                </a:solidFill>
              </a:rPr>
              <a:t>cat filename1 or cat &gt; filename2 (to exit ctrl +d)</a:t>
            </a:r>
          </a:p>
          <a:p>
            <a:r>
              <a:rPr lang="en-US" sz="1600" b="1" dirty="0"/>
              <a:t>cp</a:t>
            </a:r>
            <a:r>
              <a:rPr lang="en-US" sz="1600" dirty="0"/>
              <a:t> – To copy file directory from one location to another.</a:t>
            </a:r>
          </a:p>
          <a:p>
            <a:pPr lvl="1"/>
            <a:r>
              <a:rPr lang="en-US" sz="1400" dirty="0">
                <a:solidFill>
                  <a:srgbClr val="FF0000"/>
                </a:solidFill>
              </a:rPr>
              <a:t>cp source_file new_file</a:t>
            </a:r>
          </a:p>
          <a:p>
            <a:r>
              <a:rPr lang="en-US" sz="1600" b="1" dirty="0"/>
              <a:t>mv</a:t>
            </a:r>
            <a:r>
              <a:rPr lang="en-US" sz="1600" dirty="0"/>
              <a:t> – To move/cut file from one location to another.Also used to rename</a:t>
            </a:r>
          </a:p>
          <a:p>
            <a:pPr lvl="1"/>
            <a:r>
              <a:rPr lang="en-US" sz="1400" dirty="0">
                <a:solidFill>
                  <a:srgbClr val="FF0000"/>
                </a:solidFill>
              </a:rPr>
              <a:t>mv source_file new_file</a:t>
            </a:r>
          </a:p>
          <a:p>
            <a:r>
              <a:rPr lang="en-US" sz="1600" b="1" dirty="0"/>
              <a:t>rm</a:t>
            </a:r>
            <a:r>
              <a:rPr lang="en-US" sz="1600" dirty="0"/>
              <a:t> –To remove a file.</a:t>
            </a:r>
          </a:p>
          <a:p>
            <a:pPr lvl="1"/>
            <a:r>
              <a:rPr lang="en-US" sz="1400" dirty="0">
                <a:solidFill>
                  <a:srgbClr val="FF0000"/>
                </a:solidFill>
              </a:rPr>
              <a:t>rm –f *.cpp</a:t>
            </a:r>
          </a:p>
          <a:p>
            <a:r>
              <a:rPr lang="en-US" sz="1600" b="1" dirty="0"/>
              <a:t>more</a:t>
            </a:r>
            <a:r>
              <a:rPr lang="en-US" sz="1600" dirty="0"/>
              <a:t> - </a:t>
            </a:r>
            <a:r>
              <a:rPr lang="en-US" sz="1600" b="1" dirty="0"/>
              <a:t>more</a:t>
            </a:r>
            <a:r>
              <a:rPr lang="en-US" sz="1600" dirty="0"/>
              <a:t> is a </a:t>
            </a:r>
            <a:r>
              <a:rPr lang="en-US" sz="1600" b="1" dirty="0"/>
              <a:t>command</a:t>
            </a:r>
            <a:r>
              <a:rPr lang="en-US" sz="1600" dirty="0"/>
              <a:t> to see the contents of a text file one screen at a time</a:t>
            </a:r>
          </a:p>
          <a:p>
            <a:pPr lvl="1"/>
            <a:r>
              <a:rPr lang="en-US" sz="1400" dirty="0">
                <a:solidFill>
                  <a:srgbClr val="FF0000"/>
                </a:solidFill>
              </a:rPr>
              <a:t>ls | more</a:t>
            </a:r>
          </a:p>
          <a:p>
            <a:endParaRPr lang="en-US" dirty="0"/>
          </a:p>
        </p:txBody>
      </p:sp>
      <p:sp>
        <p:nvSpPr>
          <p:cNvPr id="4" name="Slide Number Placeholder 3">
            <a:extLst>
              <a:ext uri="{FF2B5EF4-FFF2-40B4-BE49-F238E27FC236}">
                <a16:creationId xmlns:a16="http://schemas.microsoft.com/office/drawing/2014/main" id="{FD5E1D17-007D-4354-B10F-6B829F66ADFF}"/>
              </a:ext>
            </a:extLst>
          </p:cNvPr>
          <p:cNvSpPr>
            <a:spLocks noGrp="1"/>
          </p:cNvSpPr>
          <p:nvPr>
            <p:ph type="sldNum" sz="quarter" idx="10"/>
          </p:nvPr>
        </p:nvSpPr>
        <p:spPr/>
        <p:txBody>
          <a:bodyPr/>
          <a:lstStyle/>
          <a:p>
            <a:pPr>
              <a:defRPr/>
            </a:pPr>
            <a:fld id="{E003A7DC-50B5-49C8-8F37-E2C2CF72DD01}" type="slidenum">
              <a:rPr lang="en-US" smtClean="0"/>
              <a:pPr>
                <a:defRPr/>
              </a:pPr>
              <a:t>26</a:t>
            </a:fld>
            <a:endParaRPr lang="en-US" dirty="0"/>
          </a:p>
        </p:txBody>
      </p:sp>
    </p:spTree>
    <p:extLst>
      <p:ext uri="{BB962C8B-B14F-4D97-AF65-F5344CB8AC3E}">
        <p14:creationId xmlns:p14="http://schemas.microsoft.com/office/powerpoint/2010/main" val="20965755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DF28-1F09-4DED-84AC-D9D0B190764D}"/>
              </a:ext>
            </a:extLst>
          </p:cNvPr>
          <p:cNvSpPr>
            <a:spLocks noGrp="1"/>
          </p:cNvSpPr>
          <p:nvPr>
            <p:ph type="title"/>
          </p:nvPr>
        </p:nvSpPr>
        <p:spPr>
          <a:xfrm>
            <a:off x="457200" y="0"/>
            <a:ext cx="8229600" cy="914400"/>
          </a:xfrm>
        </p:spPr>
        <p:txBody>
          <a:bodyPr/>
          <a:lstStyle/>
          <a:p>
            <a:r>
              <a:rPr lang="en-US" dirty="0"/>
              <a:t>File Related Commands</a:t>
            </a:r>
          </a:p>
        </p:txBody>
      </p:sp>
      <p:sp>
        <p:nvSpPr>
          <p:cNvPr id="3" name="Content Placeholder 2">
            <a:extLst>
              <a:ext uri="{FF2B5EF4-FFF2-40B4-BE49-F238E27FC236}">
                <a16:creationId xmlns:a16="http://schemas.microsoft.com/office/drawing/2014/main" id="{137B9FEF-A597-4AAC-9B07-8AA3A29A4024}"/>
              </a:ext>
            </a:extLst>
          </p:cNvPr>
          <p:cNvSpPr>
            <a:spLocks noGrp="1"/>
          </p:cNvSpPr>
          <p:nvPr>
            <p:ph idx="1"/>
          </p:nvPr>
        </p:nvSpPr>
        <p:spPr>
          <a:xfrm>
            <a:off x="457200" y="1219200"/>
            <a:ext cx="8382000" cy="5105400"/>
          </a:xfrm>
        </p:spPr>
        <p:txBody>
          <a:bodyPr/>
          <a:lstStyle/>
          <a:p>
            <a:r>
              <a:rPr lang="en-US" sz="1600" b="1" dirty="0"/>
              <a:t>file</a:t>
            </a:r>
            <a:r>
              <a:rPr lang="en-US" sz="1600" dirty="0"/>
              <a:t> – Determine the file type.</a:t>
            </a:r>
          </a:p>
          <a:p>
            <a:pPr lvl="1"/>
            <a:r>
              <a:rPr lang="en-US" sz="1400" dirty="0">
                <a:solidFill>
                  <a:srgbClr val="FF0000"/>
                </a:solidFill>
              </a:rPr>
              <a:t>file abc.txt</a:t>
            </a:r>
          </a:p>
          <a:p>
            <a:r>
              <a:rPr lang="en-US" sz="1600" b="1" dirty="0"/>
              <a:t>wc</a:t>
            </a:r>
            <a:r>
              <a:rPr lang="en-US" sz="1600" dirty="0"/>
              <a:t> - print newline, word, and byte counts for each file.</a:t>
            </a:r>
          </a:p>
          <a:p>
            <a:pPr lvl="1"/>
            <a:r>
              <a:rPr lang="en-US" sz="1400" dirty="0">
                <a:solidFill>
                  <a:srgbClr val="FF0000"/>
                </a:solidFill>
              </a:rPr>
              <a:t>wc beta.txt</a:t>
            </a:r>
          </a:p>
          <a:p>
            <a:r>
              <a:rPr lang="en-US" sz="1600" b="1" dirty="0"/>
              <a:t>diff</a:t>
            </a:r>
            <a:r>
              <a:rPr lang="en-US" sz="1600" dirty="0"/>
              <a:t> – compares file line by line.</a:t>
            </a:r>
          </a:p>
          <a:p>
            <a:pPr lvl="1"/>
            <a:r>
              <a:rPr lang="en-US" sz="1400" dirty="0">
                <a:solidFill>
                  <a:srgbClr val="FF0000"/>
                </a:solidFill>
              </a:rPr>
              <a:t>diff abc1.txt abc2.txt</a:t>
            </a:r>
          </a:p>
          <a:p>
            <a:r>
              <a:rPr lang="en-US" sz="1600" b="1" dirty="0"/>
              <a:t>dos2unix/unix2dos </a:t>
            </a:r>
            <a:r>
              <a:rPr lang="en-US" sz="1600" dirty="0"/>
              <a:t>- DOS/Mac to Unix and vice versa text file format converter.</a:t>
            </a:r>
          </a:p>
          <a:p>
            <a:pPr lvl="1"/>
            <a:r>
              <a:rPr lang="en-US" sz="1400" dirty="0">
                <a:solidFill>
                  <a:srgbClr val="FF0000"/>
                </a:solidFill>
              </a:rPr>
              <a:t>dos2unix abc.cpp</a:t>
            </a:r>
          </a:p>
          <a:p>
            <a:r>
              <a:rPr lang="en-US" sz="1600" b="1" dirty="0"/>
              <a:t>gzip</a:t>
            </a:r>
            <a:r>
              <a:rPr lang="en-US" sz="1600" dirty="0"/>
              <a:t> - reduces the size of the named files using Lempel-Ziv coding (LZ77).  Whenever possible, each file is replaced by one with the extension .gz, while keeping the same ownership modes, access and modification times.</a:t>
            </a:r>
          </a:p>
          <a:p>
            <a:pPr lvl="1"/>
            <a:r>
              <a:rPr lang="en-US" sz="1600" dirty="0">
                <a:solidFill>
                  <a:srgbClr val="FF0000"/>
                </a:solidFill>
              </a:rPr>
              <a:t>gzip sourcefile.txt</a:t>
            </a:r>
          </a:p>
          <a:p>
            <a:endParaRPr lang="en-US" dirty="0"/>
          </a:p>
        </p:txBody>
      </p:sp>
      <p:sp>
        <p:nvSpPr>
          <p:cNvPr id="4" name="Slide Number Placeholder 3">
            <a:extLst>
              <a:ext uri="{FF2B5EF4-FFF2-40B4-BE49-F238E27FC236}">
                <a16:creationId xmlns:a16="http://schemas.microsoft.com/office/drawing/2014/main" id="{B85CC72B-E7B1-42A9-82D2-5FA683D39C01}"/>
              </a:ext>
            </a:extLst>
          </p:cNvPr>
          <p:cNvSpPr>
            <a:spLocks noGrp="1"/>
          </p:cNvSpPr>
          <p:nvPr>
            <p:ph type="sldNum" sz="quarter" idx="10"/>
          </p:nvPr>
        </p:nvSpPr>
        <p:spPr/>
        <p:txBody>
          <a:bodyPr/>
          <a:lstStyle/>
          <a:p>
            <a:pPr>
              <a:defRPr/>
            </a:pPr>
            <a:fld id="{E003A7DC-50B5-49C8-8F37-E2C2CF72DD01}" type="slidenum">
              <a:rPr lang="en-US" smtClean="0"/>
              <a:pPr>
                <a:defRPr/>
              </a:pPr>
              <a:t>27</a:t>
            </a:fld>
            <a:endParaRPr lang="en-US" dirty="0"/>
          </a:p>
        </p:txBody>
      </p:sp>
    </p:spTree>
    <p:extLst>
      <p:ext uri="{BB962C8B-B14F-4D97-AF65-F5344CB8AC3E}">
        <p14:creationId xmlns:p14="http://schemas.microsoft.com/office/powerpoint/2010/main" val="334871063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5ACB-0468-4EF4-9F7D-538D5DC3857E}"/>
              </a:ext>
            </a:extLst>
          </p:cNvPr>
          <p:cNvSpPr>
            <a:spLocks noGrp="1"/>
          </p:cNvSpPr>
          <p:nvPr>
            <p:ph type="title"/>
          </p:nvPr>
        </p:nvSpPr>
        <p:spPr/>
        <p:txBody>
          <a:bodyPr/>
          <a:lstStyle/>
          <a:p>
            <a:r>
              <a:rPr lang="en-US" dirty="0"/>
              <a:t>File Related Commands</a:t>
            </a:r>
          </a:p>
        </p:txBody>
      </p:sp>
      <p:sp>
        <p:nvSpPr>
          <p:cNvPr id="3" name="Content Placeholder 2">
            <a:extLst>
              <a:ext uri="{FF2B5EF4-FFF2-40B4-BE49-F238E27FC236}">
                <a16:creationId xmlns:a16="http://schemas.microsoft.com/office/drawing/2014/main" id="{C6DE62A5-1190-4532-906E-F3EBDF2672FE}"/>
              </a:ext>
            </a:extLst>
          </p:cNvPr>
          <p:cNvSpPr>
            <a:spLocks noGrp="1"/>
          </p:cNvSpPr>
          <p:nvPr>
            <p:ph idx="1"/>
          </p:nvPr>
        </p:nvSpPr>
        <p:spPr>
          <a:xfrm>
            <a:off x="228600" y="1143000"/>
            <a:ext cx="8610600" cy="5257800"/>
          </a:xfrm>
        </p:spPr>
        <p:txBody>
          <a:bodyPr/>
          <a:lstStyle/>
          <a:p>
            <a:r>
              <a:rPr lang="en-US" sz="1600" b="1" dirty="0"/>
              <a:t>gunzip</a:t>
            </a:r>
            <a:r>
              <a:rPr lang="en-US" sz="1600" dirty="0"/>
              <a:t> - uncompresses a file that was compressed with "</a:t>
            </a:r>
            <a:r>
              <a:rPr lang="en-US" sz="1600" b="1" dirty="0"/>
              <a:t>gzip</a:t>
            </a:r>
            <a:r>
              <a:rPr lang="en-US" sz="1600" dirty="0"/>
              <a:t>“</a:t>
            </a:r>
          </a:p>
          <a:p>
            <a:pPr lvl="1"/>
            <a:r>
              <a:rPr lang="en-US" sz="1400" dirty="0">
                <a:solidFill>
                  <a:srgbClr val="FF0000"/>
                </a:solidFill>
              </a:rPr>
              <a:t>cat dump.doc file1 test.sh | gzip &gt; all.gz</a:t>
            </a:r>
          </a:p>
          <a:p>
            <a:pPr lvl="1"/>
            <a:r>
              <a:rPr lang="en-US" sz="1400" dirty="0">
                <a:solidFill>
                  <a:srgbClr val="FF0000"/>
                </a:solidFill>
              </a:rPr>
              <a:t>gzip -l all.gz</a:t>
            </a:r>
          </a:p>
          <a:p>
            <a:r>
              <a:rPr lang="en-US" sz="1600" b="1" dirty="0"/>
              <a:t>umask</a:t>
            </a:r>
            <a:r>
              <a:rPr lang="en-US" sz="1600" dirty="0"/>
              <a:t> - set file mode creation mask</a:t>
            </a:r>
          </a:p>
          <a:p>
            <a:pPr lvl="1"/>
            <a:r>
              <a:rPr lang="en-US" sz="1400" dirty="0">
                <a:solidFill>
                  <a:srgbClr val="FF0000"/>
                </a:solidFill>
              </a:rPr>
              <a:t>umask 0002</a:t>
            </a:r>
          </a:p>
          <a:p>
            <a:pPr lvl="1"/>
            <a:r>
              <a:rPr lang="en-US" sz="1400" dirty="0">
                <a:solidFill>
                  <a:srgbClr val="FF0000"/>
                </a:solidFill>
              </a:rPr>
              <a:t>umask=0002</a:t>
            </a:r>
          </a:p>
          <a:p>
            <a:r>
              <a:rPr lang="en-US" sz="1600" b="1" dirty="0"/>
              <a:t>find</a:t>
            </a:r>
            <a:r>
              <a:rPr lang="en-US" sz="1600" dirty="0"/>
              <a:t> - search for files in a directory hierarchy</a:t>
            </a:r>
          </a:p>
          <a:p>
            <a:pPr lvl="1"/>
            <a:r>
              <a:rPr lang="en-US" sz="1400" dirty="0">
                <a:solidFill>
                  <a:srgbClr val="FF0000"/>
                </a:solidFill>
              </a:rPr>
              <a:t>find / -type f -perm 0777 -print -exec chmod 644 {} \;</a:t>
            </a:r>
          </a:p>
          <a:p>
            <a:pPr lvl="1"/>
            <a:r>
              <a:rPr lang="en-US" sz="1400" dirty="0">
                <a:solidFill>
                  <a:srgbClr val="FF0000"/>
                </a:solidFill>
              </a:rPr>
              <a:t>find . -type f -name "tecmint.txt" -exec rm -f {} \;</a:t>
            </a:r>
          </a:p>
          <a:p>
            <a:pPr lvl="1"/>
            <a:r>
              <a:rPr lang="en-US" sz="1400" dirty="0">
                <a:solidFill>
                  <a:srgbClr val="FF0000"/>
                </a:solidFill>
              </a:rPr>
              <a:t>find / -mtime +50 –mtime -100</a:t>
            </a:r>
          </a:p>
          <a:p>
            <a:endParaRPr lang="en-US" dirty="0"/>
          </a:p>
        </p:txBody>
      </p:sp>
      <p:sp>
        <p:nvSpPr>
          <p:cNvPr id="4" name="Slide Number Placeholder 3">
            <a:extLst>
              <a:ext uri="{FF2B5EF4-FFF2-40B4-BE49-F238E27FC236}">
                <a16:creationId xmlns:a16="http://schemas.microsoft.com/office/drawing/2014/main" id="{49C10178-BF10-42C6-89B0-C3747ABFFE0B}"/>
              </a:ext>
            </a:extLst>
          </p:cNvPr>
          <p:cNvSpPr>
            <a:spLocks noGrp="1"/>
          </p:cNvSpPr>
          <p:nvPr>
            <p:ph type="sldNum" sz="quarter" idx="10"/>
          </p:nvPr>
        </p:nvSpPr>
        <p:spPr/>
        <p:txBody>
          <a:bodyPr/>
          <a:lstStyle/>
          <a:p>
            <a:pPr>
              <a:defRPr/>
            </a:pPr>
            <a:fld id="{E003A7DC-50B5-49C8-8F37-E2C2CF72DD01}" type="slidenum">
              <a:rPr lang="en-US" smtClean="0"/>
              <a:pPr>
                <a:defRPr/>
              </a:pPr>
              <a:t>28</a:t>
            </a:fld>
            <a:endParaRPr lang="en-US" dirty="0"/>
          </a:p>
        </p:txBody>
      </p:sp>
    </p:spTree>
    <p:extLst>
      <p:ext uri="{BB962C8B-B14F-4D97-AF65-F5344CB8AC3E}">
        <p14:creationId xmlns:p14="http://schemas.microsoft.com/office/powerpoint/2010/main" val="201405712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C5C1-2860-4FBD-97BD-9D206EFAB77F}"/>
              </a:ext>
            </a:extLst>
          </p:cNvPr>
          <p:cNvSpPr>
            <a:spLocks noGrp="1"/>
          </p:cNvSpPr>
          <p:nvPr>
            <p:ph type="title"/>
          </p:nvPr>
        </p:nvSpPr>
        <p:spPr/>
        <p:txBody>
          <a:bodyPr/>
          <a:lstStyle/>
          <a:p>
            <a:r>
              <a:rPr lang="en-US" dirty="0"/>
              <a:t>What is Unix ?</a:t>
            </a:r>
          </a:p>
        </p:txBody>
      </p:sp>
      <p:sp>
        <p:nvSpPr>
          <p:cNvPr id="3" name="Content Placeholder 2">
            <a:extLst>
              <a:ext uri="{FF2B5EF4-FFF2-40B4-BE49-F238E27FC236}">
                <a16:creationId xmlns:a16="http://schemas.microsoft.com/office/drawing/2014/main" id="{068B1989-C241-421D-98EB-3313EF1CA050}"/>
              </a:ext>
            </a:extLst>
          </p:cNvPr>
          <p:cNvSpPr>
            <a:spLocks noGrp="1"/>
          </p:cNvSpPr>
          <p:nvPr>
            <p:ph idx="1"/>
          </p:nvPr>
        </p:nvSpPr>
        <p:spPr>
          <a:xfrm>
            <a:off x="304800" y="1219200"/>
            <a:ext cx="8458200" cy="5029200"/>
          </a:xfrm>
        </p:spPr>
        <p:txBody>
          <a:bodyPr anchor="t"/>
          <a:lstStyle/>
          <a:p>
            <a:r>
              <a:rPr lang="en-US" sz="1600" dirty="0"/>
              <a:t>Unix is an Operating system. Operating system is basically a suite of programs that make the computer work. The operating system is the master controller of the computer. It makes all the components of computer like disk drives , processor, keyboard work together. When we want a computer to perform certain job like starting a program, deleting a file, list the directory contents , all this is performed by Operating system.</a:t>
            </a:r>
          </a:p>
          <a:p>
            <a:endParaRPr lang="en-US" sz="1600" dirty="0"/>
          </a:p>
          <a:p>
            <a:r>
              <a:rPr lang="en-US" sz="1600" b="1" dirty="0"/>
              <a:t>Types of Unix </a:t>
            </a:r>
            <a:r>
              <a:rPr lang="en-US" sz="1600" dirty="0"/>
              <a:t>: There are many different versions of unix available in the market. The most common are as below :</a:t>
            </a:r>
          </a:p>
          <a:p>
            <a:pPr lvl="1">
              <a:buFont typeface="+mj-lt"/>
              <a:buAutoNum type="arabicPeriod"/>
            </a:pPr>
            <a:r>
              <a:rPr lang="en-US" sz="1600" b="1" dirty="0"/>
              <a:t>Ubuntu</a:t>
            </a:r>
          </a:p>
          <a:p>
            <a:pPr lvl="1">
              <a:buFont typeface="+mj-lt"/>
              <a:buAutoNum type="arabicPeriod"/>
            </a:pPr>
            <a:r>
              <a:rPr lang="en-US" sz="1600" b="1" dirty="0"/>
              <a:t>Fedora</a:t>
            </a:r>
          </a:p>
          <a:p>
            <a:pPr lvl="1">
              <a:buFont typeface="+mj-lt"/>
              <a:buAutoNum type="arabicPeriod"/>
            </a:pPr>
            <a:r>
              <a:rPr lang="en-US" sz="1600" b="1" dirty="0"/>
              <a:t>Sun Solaris</a:t>
            </a:r>
          </a:p>
          <a:p>
            <a:pPr lvl="1">
              <a:buFont typeface="+mj-lt"/>
              <a:buAutoNum type="arabicPeriod"/>
            </a:pPr>
            <a:r>
              <a:rPr lang="en-US" sz="1600" b="1" dirty="0"/>
              <a:t>Mac OS</a:t>
            </a:r>
          </a:p>
        </p:txBody>
      </p:sp>
      <p:sp>
        <p:nvSpPr>
          <p:cNvPr id="4" name="Slide Number Placeholder 3"/>
          <p:cNvSpPr>
            <a:spLocks noGrp="1"/>
          </p:cNvSpPr>
          <p:nvPr>
            <p:ph type="sldNum" sz="quarter" idx="10"/>
          </p:nvPr>
        </p:nvSpPr>
        <p:spPr/>
        <p:txBody>
          <a:bodyPr/>
          <a:lstStyle/>
          <a:p>
            <a:pPr>
              <a:defRPr/>
            </a:pPr>
            <a:fld id="{97E3C999-F527-49A9-AE9D-1500541649E9}" type="slidenum">
              <a:rPr lang="en-US" smtClean="0"/>
              <a:pPr>
                <a:defRPr/>
              </a:pPr>
              <a:t>3</a:t>
            </a:fld>
            <a:endParaRPr lang="en-US" dirty="0"/>
          </a:p>
        </p:txBody>
      </p:sp>
    </p:spTree>
    <p:extLst>
      <p:ext uri="{BB962C8B-B14F-4D97-AF65-F5344CB8AC3E}">
        <p14:creationId xmlns:p14="http://schemas.microsoft.com/office/powerpoint/2010/main" val="210703967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007E-E9F3-48D5-B29B-57022ECFB3A9}"/>
              </a:ext>
            </a:extLst>
          </p:cNvPr>
          <p:cNvSpPr>
            <a:spLocks noGrp="1"/>
          </p:cNvSpPr>
          <p:nvPr>
            <p:ph type="title"/>
          </p:nvPr>
        </p:nvSpPr>
        <p:spPr/>
        <p:txBody>
          <a:bodyPr/>
          <a:lstStyle/>
          <a:p>
            <a:r>
              <a:rPr lang="en-US" dirty="0"/>
              <a:t>Brief History of Unix</a:t>
            </a:r>
          </a:p>
        </p:txBody>
      </p:sp>
      <p:sp>
        <p:nvSpPr>
          <p:cNvPr id="5" name="Content Placeholder 4">
            <a:extLst>
              <a:ext uri="{FF2B5EF4-FFF2-40B4-BE49-F238E27FC236}">
                <a16:creationId xmlns:a16="http://schemas.microsoft.com/office/drawing/2014/main" id="{A8EDA80E-7F54-41B4-88C8-48499F1A1ED0}"/>
              </a:ext>
            </a:extLst>
          </p:cNvPr>
          <p:cNvSpPr>
            <a:spLocks noGrp="1"/>
          </p:cNvSpPr>
          <p:nvPr>
            <p:ph idx="1"/>
          </p:nvPr>
        </p:nvSpPr>
        <p:spPr>
          <a:xfrm>
            <a:off x="342900" y="1143000"/>
            <a:ext cx="8458200" cy="4953000"/>
          </a:xfrm>
        </p:spPr>
        <p:txBody>
          <a:bodyPr/>
          <a:lstStyle/>
          <a:p>
            <a:r>
              <a:rPr lang="en-US" sz="1600" dirty="0"/>
              <a:t>Unix is an operating system like </a:t>
            </a:r>
            <a:r>
              <a:rPr lang="en-US" sz="1600" b="1" dirty="0"/>
              <a:t>DOS and windows </a:t>
            </a:r>
            <a:r>
              <a:rPr lang="en-US" sz="1600" dirty="0"/>
              <a:t>. It was originally developed by </a:t>
            </a:r>
            <a:r>
              <a:rPr lang="en-US" sz="1600" b="1" dirty="0"/>
              <a:t>AT&amp;T </a:t>
            </a:r>
            <a:r>
              <a:rPr lang="en-US" sz="1600" dirty="0"/>
              <a:t>at bell labs.</a:t>
            </a:r>
          </a:p>
          <a:p>
            <a:r>
              <a:rPr lang="en-US" sz="1600" dirty="0"/>
              <a:t>Unix is basically designed to be  </a:t>
            </a:r>
            <a:r>
              <a:rPr lang="en-US" sz="1600" b="1" dirty="0"/>
              <a:t>multi-user, multi-processing, multi-tasking, portable</a:t>
            </a:r>
            <a:r>
              <a:rPr lang="en-US" sz="1600" dirty="0"/>
              <a:t>.</a:t>
            </a:r>
          </a:p>
          <a:p>
            <a:r>
              <a:rPr lang="en-US" sz="1600" dirty="0"/>
              <a:t>We can interact with unix system through utility called shell.</a:t>
            </a:r>
          </a:p>
          <a:p>
            <a:r>
              <a:rPr lang="en-US" sz="1600" dirty="0"/>
              <a:t>Unix Operating system is generally characterized by </a:t>
            </a:r>
            <a:r>
              <a:rPr lang="en-US" sz="1600" b="1" dirty="0"/>
              <a:t>hierarchical file </a:t>
            </a:r>
            <a:r>
              <a:rPr lang="en-US" sz="1600" dirty="0"/>
              <a:t>system. A general thumb rule is that everything in unix is treated as file.</a:t>
            </a:r>
          </a:p>
          <a:p>
            <a:r>
              <a:rPr lang="en-US" sz="1600" dirty="0"/>
              <a:t>Unix os works on the philosophy of binding the programs together with the help of pipes and streams.</a:t>
            </a:r>
          </a:p>
          <a:p>
            <a:endParaRPr lang="en-US" sz="1600" dirty="0"/>
          </a:p>
          <a:p>
            <a:endParaRPr lang="en-US" sz="1600" dirty="0"/>
          </a:p>
          <a:p>
            <a:endParaRPr lang="en-US" dirty="0"/>
          </a:p>
        </p:txBody>
      </p:sp>
      <p:sp>
        <p:nvSpPr>
          <p:cNvPr id="4" name="Slide Number Placeholder 3">
            <a:extLst>
              <a:ext uri="{FF2B5EF4-FFF2-40B4-BE49-F238E27FC236}">
                <a16:creationId xmlns:a16="http://schemas.microsoft.com/office/drawing/2014/main" id="{6A83F0A6-11D9-4184-ABFF-B9BC9DBD9612}"/>
              </a:ext>
            </a:extLst>
          </p:cNvPr>
          <p:cNvSpPr>
            <a:spLocks noGrp="1"/>
          </p:cNvSpPr>
          <p:nvPr>
            <p:ph type="sldNum" sz="quarter" idx="10"/>
          </p:nvPr>
        </p:nvSpPr>
        <p:spPr/>
        <p:txBody>
          <a:bodyPr/>
          <a:lstStyle/>
          <a:p>
            <a:pPr>
              <a:defRPr/>
            </a:pPr>
            <a:fld id="{E003A7DC-50B5-49C8-8F37-E2C2CF72DD01}" type="slidenum">
              <a:rPr lang="en-US" smtClean="0"/>
              <a:pPr>
                <a:defRPr/>
              </a:pPr>
              <a:t>4</a:t>
            </a:fld>
            <a:endParaRPr lang="en-US" dirty="0"/>
          </a:p>
        </p:txBody>
      </p:sp>
      <p:pic>
        <p:nvPicPr>
          <p:cNvPr id="9" name="Picture 8">
            <a:extLst>
              <a:ext uri="{FF2B5EF4-FFF2-40B4-BE49-F238E27FC236}">
                <a16:creationId xmlns:a16="http://schemas.microsoft.com/office/drawing/2014/main" id="{DA6D9749-335B-415D-AE57-DAECC3F27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413738"/>
            <a:ext cx="6193754" cy="2438400"/>
          </a:xfrm>
          <a:prstGeom prst="rect">
            <a:avLst/>
          </a:prstGeom>
        </p:spPr>
      </p:pic>
      <p:sp>
        <p:nvSpPr>
          <p:cNvPr id="6" name="TextBox 5">
            <a:extLst>
              <a:ext uri="{FF2B5EF4-FFF2-40B4-BE49-F238E27FC236}">
                <a16:creationId xmlns:a16="http://schemas.microsoft.com/office/drawing/2014/main" id="{751C59BA-34F6-460E-8FB4-BEA6AF1CE8E3}"/>
              </a:ext>
            </a:extLst>
          </p:cNvPr>
          <p:cNvSpPr txBox="1"/>
          <p:nvPr/>
        </p:nvSpPr>
        <p:spPr>
          <a:xfrm>
            <a:off x="6248400" y="5029200"/>
            <a:ext cx="2362200" cy="369332"/>
          </a:xfrm>
          <a:prstGeom prst="rect">
            <a:avLst/>
          </a:prstGeom>
          <a:blipFill>
            <a:blip r:embed="rId3"/>
            <a:tile tx="0" ty="0" sx="100000" sy="100000" flip="none" algn="tl"/>
          </a:blipFill>
          <a:ln>
            <a:solidFill>
              <a:schemeClr val="accent1"/>
            </a:solidFill>
          </a:ln>
        </p:spPr>
        <p:txBody>
          <a:bodyPr wrap="square" rtlCol="0">
            <a:spAutoFit/>
          </a:bodyPr>
          <a:lstStyle/>
          <a:p>
            <a:r>
              <a:rPr lang="en-US" dirty="0"/>
              <a:t>Unix Transition</a:t>
            </a:r>
          </a:p>
        </p:txBody>
      </p:sp>
    </p:spTree>
    <p:extLst>
      <p:ext uri="{BB962C8B-B14F-4D97-AF65-F5344CB8AC3E}">
        <p14:creationId xmlns:p14="http://schemas.microsoft.com/office/powerpoint/2010/main" val="5313766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4C48-0134-48A3-87A0-20B9939CB02B}"/>
              </a:ext>
            </a:extLst>
          </p:cNvPr>
          <p:cNvSpPr>
            <a:spLocks noGrp="1"/>
          </p:cNvSpPr>
          <p:nvPr>
            <p:ph type="title"/>
          </p:nvPr>
        </p:nvSpPr>
        <p:spPr/>
        <p:txBody>
          <a:bodyPr/>
          <a:lstStyle/>
          <a:p>
            <a:r>
              <a:rPr lang="en-US" dirty="0"/>
              <a:t>Unix Architecture</a:t>
            </a:r>
          </a:p>
        </p:txBody>
      </p:sp>
      <p:sp>
        <p:nvSpPr>
          <p:cNvPr id="3" name="Content Placeholder 2">
            <a:extLst>
              <a:ext uri="{FF2B5EF4-FFF2-40B4-BE49-F238E27FC236}">
                <a16:creationId xmlns:a16="http://schemas.microsoft.com/office/drawing/2014/main" id="{1137402E-9892-4971-8700-0491B7304223}"/>
              </a:ext>
            </a:extLst>
          </p:cNvPr>
          <p:cNvSpPr>
            <a:spLocks noGrp="1"/>
          </p:cNvSpPr>
          <p:nvPr>
            <p:ph idx="1"/>
          </p:nvPr>
        </p:nvSpPr>
        <p:spPr>
          <a:xfrm>
            <a:off x="457200" y="1219200"/>
            <a:ext cx="8305800" cy="5334000"/>
          </a:xfrm>
        </p:spPr>
        <p:txBody>
          <a:bodyPr/>
          <a:lstStyle/>
          <a:p>
            <a:pPr marL="0" indent="0">
              <a:buNone/>
            </a:pPr>
            <a:r>
              <a:rPr lang="en-US" sz="1600" dirty="0"/>
              <a:t>The Unix OS mainly consists of following three parts :</a:t>
            </a:r>
          </a:p>
          <a:p>
            <a:r>
              <a:rPr lang="en-US" sz="1600" b="1" u="sng" dirty="0"/>
              <a:t>Kernel</a:t>
            </a:r>
            <a:r>
              <a:rPr lang="en-US" sz="1600" dirty="0"/>
              <a:t> : The Kernel is the core of Unix OS. It’s task is to allocate time and memory to the programs (through various scheduling algorithms) and perform various system calls. Apart from this, kernel provides various other services which include </a:t>
            </a:r>
            <a:r>
              <a:rPr lang="en-US" sz="1600" b="1" dirty="0"/>
              <a:t>interrupt and trap handling</a:t>
            </a:r>
            <a:r>
              <a:rPr lang="en-US" sz="1600" dirty="0"/>
              <a:t>, separation between user and system space, </a:t>
            </a:r>
            <a:r>
              <a:rPr lang="en-US" sz="1600" b="1" dirty="0"/>
              <a:t>scheduling</a:t>
            </a:r>
            <a:r>
              <a:rPr lang="en-US" sz="1600" dirty="0"/>
              <a:t> etc.</a:t>
            </a:r>
          </a:p>
          <a:p>
            <a:pPr marL="0" indent="0">
              <a:buNone/>
            </a:pPr>
            <a:endParaRPr lang="en-US" sz="1600" dirty="0"/>
          </a:p>
          <a:p>
            <a:r>
              <a:rPr lang="en-US" sz="1600" b="1" u="sng" dirty="0"/>
              <a:t>Shell</a:t>
            </a:r>
            <a:r>
              <a:rPr lang="en-US" sz="1600" dirty="0"/>
              <a:t> : The shell acts as a interface between </a:t>
            </a:r>
            <a:r>
              <a:rPr lang="en-US" sz="1600" b="1" dirty="0"/>
              <a:t>user and the kernel</a:t>
            </a:r>
            <a:r>
              <a:rPr lang="en-US" sz="1600" dirty="0"/>
              <a:t>. When a user logs on to the Unix OS, the login program checks for the </a:t>
            </a:r>
            <a:r>
              <a:rPr lang="en-US" sz="1600" b="1" dirty="0"/>
              <a:t>username and password</a:t>
            </a:r>
            <a:r>
              <a:rPr lang="en-US" sz="1600" dirty="0"/>
              <a:t>, and then starts another program called the Shell. The Shell is a </a:t>
            </a:r>
            <a:r>
              <a:rPr lang="en-US" sz="1600" b="1" dirty="0"/>
              <a:t>command line interpreter </a:t>
            </a:r>
            <a:r>
              <a:rPr lang="en-US" sz="1600" dirty="0"/>
              <a:t>(CLI). It interprets the commands the user types in and arranges for them to be carried out.</a:t>
            </a:r>
          </a:p>
          <a:p>
            <a:pPr marL="0" indent="0">
              <a:buNone/>
            </a:pPr>
            <a:endParaRPr lang="en-US" sz="1600" dirty="0"/>
          </a:p>
          <a:p>
            <a:r>
              <a:rPr lang="en-US" sz="1600" b="1" u="sng" dirty="0"/>
              <a:t>Utility Programs:  </a:t>
            </a:r>
            <a:r>
              <a:rPr lang="en-US" sz="1600" dirty="0"/>
              <a:t>This consist of simple utility programs like </a:t>
            </a:r>
            <a:r>
              <a:rPr lang="en-US" sz="1600" b="1" dirty="0"/>
              <a:t>cp</a:t>
            </a:r>
            <a:r>
              <a:rPr lang="en-US" sz="1600" dirty="0"/>
              <a:t> which is used to perform copy operation, </a:t>
            </a:r>
            <a:r>
              <a:rPr lang="en-US" sz="1600" b="1" dirty="0"/>
              <a:t>cd </a:t>
            </a:r>
            <a:r>
              <a:rPr lang="en-US" sz="1600" dirty="0"/>
              <a:t>used to change directory etc. and also the complex utilities like shell which allow user to issue command.</a:t>
            </a:r>
            <a:endParaRPr lang="en-US" sz="1600" b="1" u="sng" dirty="0"/>
          </a:p>
        </p:txBody>
      </p:sp>
      <p:sp>
        <p:nvSpPr>
          <p:cNvPr id="4" name="Slide Number Placeholder 3">
            <a:extLst>
              <a:ext uri="{FF2B5EF4-FFF2-40B4-BE49-F238E27FC236}">
                <a16:creationId xmlns:a16="http://schemas.microsoft.com/office/drawing/2014/main" id="{0AE93B92-C364-4579-ABF9-43752A483EFE}"/>
              </a:ext>
            </a:extLst>
          </p:cNvPr>
          <p:cNvSpPr>
            <a:spLocks noGrp="1"/>
          </p:cNvSpPr>
          <p:nvPr>
            <p:ph type="sldNum" sz="quarter" idx="10"/>
          </p:nvPr>
        </p:nvSpPr>
        <p:spPr/>
        <p:txBody>
          <a:bodyPr/>
          <a:lstStyle/>
          <a:p>
            <a:pPr>
              <a:defRPr/>
            </a:pPr>
            <a:fld id="{E003A7DC-50B5-49C8-8F37-E2C2CF72DD01}" type="slidenum">
              <a:rPr lang="en-US" smtClean="0"/>
              <a:pPr>
                <a:defRPr/>
              </a:pPr>
              <a:t>5</a:t>
            </a:fld>
            <a:endParaRPr lang="en-US" dirty="0"/>
          </a:p>
        </p:txBody>
      </p:sp>
    </p:spTree>
    <p:extLst>
      <p:ext uri="{BB962C8B-B14F-4D97-AF65-F5344CB8AC3E}">
        <p14:creationId xmlns:p14="http://schemas.microsoft.com/office/powerpoint/2010/main" val="274229128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47A7-6D98-43AF-A0BF-46EE1508CAE6}"/>
              </a:ext>
            </a:extLst>
          </p:cNvPr>
          <p:cNvSpPr>
            <a:spLocks noGrp="1"/>
          </p:cNvSpPr>
          <p:nvPr>
            <p:ph type="title"/>
          </p:nvPr>
        </p:nvSpPr>
        <p:spPr/>
        <p:txBody>
          <a:bodyPr/>
          <a:lstStyle/>
          <a:p>
            <a:r>
              <a:rPr lang="en-US" dirty="0"/>
              <a:t>Unix Architecture</a:t>
            </a:r>
          </a:p>
        </p:txBody>
      </p:sp>
      <p:sp>
        <p:nvSpPr>
          <p:cNvPr id="3" name="Content Placeholder 2">
            <a:extLst>
              <a:ext uri="{FF2B5EF4-FFF2-40B4-BE49-F238E27FC236}">
                <a16:creationId xmlns:a16="http://schemas.microsoft.com/office/drawing/2014/main" id="{474528B3-3340-4A18-8102-5071E362E91D}"/>
              </a:ext>
            </a:extLst>
          </p:cNvPr>
          <p:cNvSpPr>
            <a:spLocks noGrp="1"/>
          </p:cNvSpPr>
          <p:nvPr>
            <p:ph idx="1"/>
          </p:nvPr>
        </p:nvSpPr>
        <p:spPr>
          <a:xfrm>
            <a:off x="457200" y="1371600"/>
            <a:ext cx="8229600" cy="4754563"/>
          </a:xfrm>
        </p:spPr>
        <p:txBody>
          <a:bodyPr/>
          <a:lstStyle/>
          <a:p>
            <a:r>
              <a:rPr lang="en-US" dirty="0"/>
              <a:t>Below Diagram highlights Unix Architecture :</a:t>
            </a:r>
          </a:p>
          <a:p>
            <a:endParaRPr lang="en-US" dirty="0"/>
          </a:p>
        </p:txBody>
      </p:sp>
      <p:sp>
        <p:nvSpPr>
          <p:cNvPr id="4" name="Slide Number Placeholder 3">
            <a:extLst>
              <a:ext uri="{FF2B5EF4-FFF2-40B4-BE49-F238E27FC236}">
                <a16:creationId xmlns:a16="http://schemas.microsoft.com/office/drawing/2014/main" id="{35B937A4-9A16-404A-8457-523C73F02FE1}"/>
              </a:ext>
            </a:extLst>
          </p:cNvPr>
          <p:cNvSpPr>
            <a:spLocks noGrp="1"/>
          </p:cNvSpPr>
          <p:nvPr>
            <p:ph type="sldNum" sz="quarter" idx="10"/>
          </p:nvPr>
        </p:nvSpPr>
        <p:spPr/>
        <p:txBody>
          <a:bodyPr/>
          <a:lstStyle/>
          <a:p>
            <a:pPr>
              <a:defRPr/>
            </a:pPr>
            <a:fld id="{E003A7DC-50B5-49C8-8F37-E2C2CF72DD01}" type="slidenum">
              <a:rPr lang="en-US" smtClean="0"/>
              <a:pPr>
                <a:defRPr/>
              </a:pPr>
              <a:t>6</a:t>
            </a:fld>
            <a:endParaRPr lang="en-US" dirty="0"/>
          </a:p>
        </p:txBody>
      </p:sp>
      <p:pic>
        <p:nvPicPr>
          <p:cNvPr id="8" name="Picture 7">
            <a:extLst>
              <a:ext uri="{FF2B5EF4-FFF2-40B4-BE49-F238E27FC236}">
                <a16:creationId xmlns:a16="http://schemas.microsoft.com/office/drawing/2014/main" id="{72ACE5E7-0648-4D00-A70A-CC2313FA8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981200"/>
            <a:ext cx="6781800" cy="4284014"/>
          </a:xfrm>
          <a:prstGeom prst="rect">
            <a:avLst/>
          </a:prstGeom>
        </p:spPr>
      </p:pic>
    </p:spTree>
    <p:extLst>
      <p:ext uri="{BB962C8B-B14F-4D97-AF65-F5344CB8AC3E}">
        <p14:creationId xmlns:p14="http://schemas.microsoft.com/office/powerpoint/2010/main" val="144884339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03E7-6630-4EBA-976B-35D679B9255D}"/>
              </a:ext>
            </a:extLst>
          </p:cNvPr>
          <p:cNvSpPr>
            <a:spLocks noGrp="1"/>
          </p:cNvSpPr>
          <p:nvPr>
            <p:ph type="title"/>
          </p:nvPr>
        </p:nvSpPr>
        <p:spPr>
          <a:xfrm>
            <a:off x="457200" y="304800"/>
            <a:ext cx="8229600" cy="762000"/>
          </a:xfrm>
        </p:spPr>
        <p:txBody>
          <a:bodyPr/>
          <a:lstStyle/>
          <a:p>
            <a:r>
              <a:rPr lang="en-US" dirty="0"/>
              <a:t>Unix Session and Login Information</a:t>
            </a:r>
            <a:br>
              <a:rPr lang="en-US" dirty="0"/>
            </a:br>
            <a:endParaRPr lang="en-US" dirty="0"/>
          </a:p>
        </p:txBody>
      </p:sp>
      <p:sp>
        <p:nvSpPr>
          <p:cNvPr id="3" name="Content Placeholder 2">
            <a:extLst>
              <a:ext uri="{FF2B5EF4-FFF2-40B4-BE49-F238E27FC236}">
                <a16:creationId xmlns:a16="http://schemas.microsoft.com/office/drawing/2014/main" id="{8003154D-842F-42D8-B9DB-2DE00FC85B6E}"/>
              </a:ext>
            </a:extLst>
          </p:cNvPr>
          <p:cNvSpPr>
            <a:spLocks noGrp="1"/>
          </p:cNvSpPr>
          <p:nvPr>
            <p:ph idx="1"/>
          </p:nvPr>
        </p:nvSpPr>
        <p:spPr>
          <a:xfrm>
            <a:off x="457200" y="1295400"/>
            <a:ext cx="8305800" cy="5029200"/>
          </a:xfrm>
        </p:spPr>
        <p:txBody>
          <a:bodyPr/>
          <a:lstStyle/>
          <a:p>
            <a:r>
              <a:rPr lang="en-US" sz="1600" dirty="0"/>
              <a:t>A session on unix system starts immediately after you </a:t>
            </a:r>
            <a:r>
              <a:rPr lang="en-US" sz="1600" b="1" dirty="0"/>
              <a:t>login</a:t>
            </a:r>
            <a:r>
              <a:rPr lang="en-US" sz="1600" dirty="0"/>
              <a:t> and finishes after you </a:t>
            </a:r>
            <a:r>
              <a:rPr lang="en-US" sz="1600" b="1" dirty="0"/>
              <a:t>logout</a:t>
            </a:r>
            <a:r>
              <a:rPr lang="en-US" sz="1600" dirty="0"/>
              <a:t>.</a:t>
            </a:r>
          </a:p>
          <a:p>
            <a:r>
              <a:rPr lang="en-US" sz="1600" dirty="0"/>
              <a:t>To successfully login into unix os, a user must have username and password. A user can login into the unix os using :</a:t>
            </a:r>
          </a:p>
          <a:p>
            <a:pPr marL="857250" lvl="1" indent="-457200">
              <a:buFont typeface="+mj-lt"/>
              <a:buAutoNum type="arabicPeriod"/>
            </a:pPr>
            <a:r>
              <a:rPr lang="en-US" sz="1600" dirty="0"/>
              <a:t>A </a:t>
            </a:r>
            <a:r>
              <a:rPr lang="en-US" sz="1600" b="1" dirty="0"/>
              <a:t>Console window </a:t>
            </a:r>
            <a:r>
              <a:rPr lang="en-US" sz="1600" dirty="0"/>
              <a:t>or </a:t>
            </a:r>
          </a:p>
          <a:p>
            <a:pPr marL="857250" lvl="1" indent="-457200">
              <a:buFont typeface="+mj-lt"/>
              <a:buAutoNum type="arabicPeriod"/>
            </a:pPr>
            <a:r>
              <a:rPr lang="nb-NO" sz="1600" dirty="0"/>
              <a:t>Client server protocol like </a:t>
            </a:r>
            <a:r>
              <a:rPr lang="nb-NO" sz="1600" b="1" dirty="0"/>
              <a:t>telnet/ssh</a:t>
            </a:r>
          </a:p>
          <a:p>
            <a:r>
              <a:rPr lang="en-US" sz="1600" dirty="0"/>
              <a:t>As soon as the user is logged in, he is immediately placed in his home directory. Each user has 2 numeric id's associated with him. </a:t>
            </a:r>
            <a:r>
              <a:rPr lang="en-US" sz="1600" b="1" dirty="0"/>
              <a:t>’id’</a:t>
            </a:r>
            <a:r>
              <a:rPr lang="en-US" sz="1600" dirty="0"/>
              <a:t> command is used to check the user and group id.</a:t>
            </a:r>
          </a:p>
          <a:p>
            <a:pPr marL="800100" lvl="1" indent="-342900">
              <a:buFont typeface="+mj-lt"/>
              <a:buAutoNum type="arabicPeriod"/>
            </a:pPr>
            <a:r>
              <a:rPr lang="en-US" sz="1600" b="1" dirty="0"/>
              <a:t>uid </a:t>
            </a:r>
            <a:r>
              <a:rPr lang="en-US" sz="1600" dirty="0"/>
              <a:t>- unique to the user </a:t>
            </a:r>
          </a:p>
          <a:p>
            <a:pPr marL="800100" lvl="1" indent="-342900">
              <a:buFont typeface="+mj-lt"/>
              <a:buAutoNum type="arabicPeriod"/>
            </a:pPr>
            <a:r>
              <a:rPr lang="en-US" sz="1600" b="1" dirty="0"/>
              <a:t>gid </a:t>
            </a:r>
            <a:r>
              <a:rPr lang="en-US" sz="1600" dirty="0"/>
              <a:t>- id which specifies the group to which user belongs.</a:t>
            </a:r>
          </a:p>
          <a:p>
            <a:endParaRPr lang="en-US" sz="1600" dirty="0"/>
          </a:p>
          <a:p>
            <a:r>
              <a:rPr lang="en-US" sz="1600" dirty="0"/>
              <a:t>The </a:t>
            </a:r>
            <a:r>
              <a:rPr lang="en-US" sz="1600" b="1" dirty="0"/>
              <a:t>root</a:t>
            </a:r>
            <a:r>
              <a:rPr lang="en-US" sz="1600" dirty="0"/>
              <a:t> is a special unix user which carries super privileges.</a:t>
            </a:r>
          </a:p>
        </p:txBody>
      </p:sp>
      <p:sp>
        <p:nvSpPr>
          <p:cNvPr id="4" name="Slide Number Placeholder 3">
            <a:extLst>
              <a:ext uri="{FF2B5EF4-FFF2-40B4-BE49-F238E27FC236}">
                <a16:creationId xmlns:a16="http://schemas.microsoft.com/office/drawing/2014/main" id="{80523D82-7400-4FF4-9909-81C4E5F1E65B}"/>
              </a:ext>
            </a:extLst>
          </p:cNvPr>
          <p:cNvSpPr>
            <a:spLocks noGrp="1"/>
          </p:cNvSpPr>
          <p:nvPr>
            <p:ph type="sldNum" sz="quarter" idx="10"/>
          </p:nvPr>
        </p:nvSpPr>
        <p:spPr/>
        <p:txBody>
          <a:bodyPr/>
          <a:lstStyle/>
          <a:p>
            <a:pPr>
              <a:defRPr/>
            </a:pPr>
            <a:fld id="{E003A7DC-50B5-49C8-8F37-E2C2CF72DD01}" type="slidenum">
              <a:rPr lang="en-US" smtClean="0"/>
              <a:pPr>
                <a:defRPr/>
              </a:pPr>
              <a:t>7</a:t>
            </a:fld>
            <a:endParaRPr lang="en-US" dirty="0"/>
          </a:p>
        </p:txBody>
      </p:sp>
    </p:spTree>
    <p:extLst>
      <p:ext uri="{BB962C8B-B14F-4D97-AF65-F5344CB8AC3E}">
        <p14:creationId xmlns:p14="http://schemas.microsoft.com/office/powerpoint/2010/main" val="408235308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5A1E-BE56-4C59-BF2F-8B6A32CF02EF}"/>
              </a:ext>
            </a:extLst>
          </p:cNvPr>
          <p:cNvSpPr>
            <a:spLocks noGrp="1"/>
          </p:cNvSpPr>
          <p:nvPr>
            <p:ph type="title"/>
          </p:nvPr>
        </p:nvSpPr>
        <p:spPr/>
        <p:txBody>
          <a:bodyPr/>
          <a:lstStyle/>
          <a:p>
            <a:r>
              <a:rPr lang="en-US" dirty="0"/>
              <a:t>Unix Session and Login Information</a:t>
            </a:r>
          </a:p>
        </p:txBody>
      </p:sp>
      <p:sp>
        <p:nvSpPr>
          <p:cNvPr id="3" name="Content Placeholder 2">
            <a:extLst>
              <a:ext uri="{FF2B5EF4-FFF2-40B4-BE49-F238E27FC236}">
                <a16:creationId xmlns:a16="http://schemas.microsoft.com/office/drawing/2014/main" id="{E69BA265-00C3-4D5E-8283-8FABD8E5EAEE}"/>
              </a:ext>
            </a:extLst>
          </p:cNvPr>
          <p:cNvSpPr>
            <a:spLocks noGrp="1"/>
          </p:cNvSpPr>
          <p:nvPr>
            <p:ph idx="1"/>
          </p:nvPr>
        </p:nvSpPr>
        <p:spPr>
          <a:xfrm>
            <a:off x="228600" y="1066800"/>
            <a:ext cx="8610600" cy="5334000"/>
          </a:xfrm>
        </p:spPr>
        <p:txBody>
          <a:bodyPr/>
          <a:lstStyle/>
          <a:p>
            <a:r>
              <a:rPr lang="en-US" sz="1600" dirty="0"/>
              <a:t>The major file(s) used in unix that store login information are:</a:t>
            </a:r>
          </a:p>
          <a:p>
            <a:pPr marL="914400" lvl="1" indent="-457200">
              <a:buFont typeface="+mj-lt"/>
              <a:buAutoNum type="arabicPeriod"/>
            </a:pPr>
            <a:r>
              <a:rPr lang="en-US" sz="1600" dirty="0"/>
              <a:t>/</a:t>
            </a:r>
            <a:r>
              <a:rPr lang="en-US" sz="1600" b="1" u="sng" dirty="0"/>
              <a:t>etc/passwd </a:t>
            </a:r>
            <a:r>
              <a:rPr lang="en-US" sz="1600" dirty="0"/>
              <a:t>--details like username, password(encrypted), user id, group id, username are mentioned in this file.</a:t>
            </a:r>
          </a:p>
          <a:p>
            <a:pPr marL="914400" lvl="1" indent="-457200">
              <a:buFont typeface="+mj-lt"/>
              <a:buAutoNum type="arabicPeriod"/>
            </a:pPr>
            <a:r>
              <a:rPr lang="en-US" sz="1600" b="1" u="sng" dirty="0"/>
              <a:t>/etc/shadow </a:t>
            </a:r>
            <a:r>
              <a:rPr lang="en-US" sz="1600" dirty="0"/>
              <a:t>- encrypted password are stored in this file.</a:t>
            </a:r>
          </a:p>
          <a:p>
            <a:pPr marL="457200" lvl="1" indent="0">
              <a:buNone/>
            </a:pPr>
            <a:endParaRPr lang="en-US" sz="1600" dirty="0">
              <a:ea typeface="+mn-ea"/>
              <a:cs typeface="+mn-cs"/>
            </a:endParaRPr>
          </a:p>
          <a:p>
            <a:pPr indent="-285750"/>
            <a:r>
              <a:rPr lang="en-US" sz="1600" dirty="0"/>
              <a:t>Some of the Common Unix login commands are as below :</a:t>
            </a:r>
          </a:p>
          <a:p>
            <a:pPr marL="57150" indent="0">
              <a:buNone/>
            </a:pPr>
            <a:endParaRPr lang="en-US" sz="1600" dirty="0">
              <a:ea typeface="+mn-ea"/>
              <a:cs typeface="+mn-cs"/>
            </a:endParaRPr>
          </a:p>
          <a:p>
            <a:pPr marL="57150" indent="0">
              <a:buNone/>
            </a:pPr>
            <a:r>
              <a:rPr lang="en-US" sz="1600" b="1" u="sng" dirty="0"/>
              <a:t>who</a:t>
            </a:r>
            <a:r>
              <a:rPr lang="en-US" sz="1600" dirty="0"/>
              <a:t> - which users have logged in		</a:t>
            </a:r>
          </a:p>
          <a:p>
            <a:pPr marL="57150" indent="0">
              <a:buNone/>
            </a:pPr>
            <a:r>
              <a:rPr lang="en-US" sz="1600" b="1" u="sng" dirty="0"/>
              <a:t>su</a:t>
            </a:r>
            <a:r>
              <a:rPr lang="en-US" sz="1600" dirty="0"/>
              <a:t>  - basically used for super user login</a:t>
            </a:r>
          </a:p>
          <a:p>
            <a:pPr marL="57150" indent="0">
              <a:buNone/>
            </a:pPr>
            <a:r>
              <a:rPr lang="en-US" sz="1600" b="1" u="sng" dirty="0"/>
              <a:t>logname</a:t>
            </a:r>
            <a:r>
              <a:rPr lang="en-US" sz="1600" dirty="0"/>
              <a:t> - print user login name</a:t>
            </a:r>
          </a:p>
          <a:p>
            <a:pPr marL="57150" indent="0">
              <a:buNone/>
            </a:pPr>
            <a:r>
              <a:rPr lang="en-US" sz="1600" b="1" u="sng" dirty="0"/>
              <a:t>uname</a:t>
            </a:r>
            <a:r>
              <a:rPr lang="en-US" sz="1600" dirty="0"/>
              <a:t> - print system information</a:t>
            </a:r>
          </a:p>
          <a:p>
            <a:pPr marL="57150" indent="0">
              <a:buNone/>
            </a:pPr>
            <a:r>
              <a:rPr lang="en-US" sz="1600" b="1" u="sng" dirty="0"/>
              <a:t>passwd</a:t>
            </a:r>
            <a:r>
              <a:rPr lang="en-US" sz="1600" dirty="0"/>
              <a:t> - to change user password.</a:t>
            </a:r>
            <a:endParaRPr lang="en-US" sz="1600" dirty="0">
              <a:ea typeface="+mn-ea"/>
              <a:cs typeface="+mn-cs"/>
            </a:endParaRPr>
          </a:p>
          <a:p>
            <a:pPr marL="914400" lvl="1" indent="-457200">
              <a:buFont typeface="+mj-lt"/>
              <a:buAutoNum type="arabicPeriod"/>
            </a:pPr>
            <a:endParaRPr lang="en-US" sz="1600" dirty="0"/>
          </a:p>
          <a:p>
            <a:pPr marL="514350" indent="-457200">
              <a:buFont typeface="+mj-lt"/>
              <a:buAutoNum type="arabicPeriod"/>
            </a:pPr>
            <a:endParaRPr lang="en-US" sz="800" dirty="0"/>
          </a:p>
          <a:p>
            <a:pPr lvl="1"/>
            <a:endParaRPr lang="en-US" sz="1600" dirty="0"/>
          </a:p>
        </p:txBody>
      </p:sp>
      <p:sp>
        <p:nvSpPr>
          <p:cNvPr id="4" name="Slide Number Placeholder 3">
            <a:extLst>
              <a:ext uri="{FF2B5EF4-FFF2-40B4-BE49-F238E27FC236}">
                <a16:creationId xmlns:a16="http://schemas.microsoft.com/office/drawing/2014/main" id="{58830905-E86C-479C-9099-9E960AF42A10}"/>
              </a:ext>
            </a:extLst>
          </p:cNvPr>
          <p:cNvSpPr>
            <a:spLocks noGrp="1"/>
          </p:cNvSpPr>
          <p:nvPr>
            <p:ph type="sldNum" sz="quarter" idx="10"/>
          </p:nvPr>
        </p:nvSpPr>
        <p:spPr/>
        <p:txBody>
          <a:bodyPr/>
          <a:lstStyle/>
          <a:p>
            <a:pPr>
              <a:defRPr/>
            </a:pPr>
            <a:fld id="{E003A7DC-50B5-49C8-8F37-E2C2CF72DD01}" type="slidenum">
              <a:rPr lang="en-US" smtClean="0"/>
              <a:pPr>
                <a:defRPr/>
              </a:pPr>
              <a:t>8</a:t>
            </a:fld>
            <a:endParaRPr lang="en-US" dirty="0"/>
          </a:p>
        </p:txBody>
      </p:sp>
      <p:pic>
        <p:nvPicPr>
          <p:cNvPr id="6" name="Picture 5">
            <a:extLst>
              <a:ext uri="{FF2B5EF4-FFF2-40B4-BE49-F238E27FC236}">
                <a16:creationId xmlns:a16="http://schemas.microsoft.com/office/drawing/2014/main" id="{D4EA158C-54C5-4441-9F3D-737036632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3733800"/>
            <a:ext cx="3276600" cy="2286000"/>
          </a:xfrm>
          <a:prstGeom prst="rect">
            <a:avLst/>
          </a:prstGeom>
        </p:spPr>
      </p:pic>
      <p:sp>
        <p:nvSpPr>
          <p:cNvPr id="7" name="TextBox 6">
            <a:extLst>
              <a:ext uri="{FF2B5EF4-FFF2-40B4-BE49-F238E27FC236}">
                <a16:creationId xmlns:a16="http://schemas.microsoft.com/office/drawing/2014/main" id="{78157B42-E27D-468A-9206-879677122ED9}"/>
              </a:ext>
            </a:extLst>
          </p:cNvPr>
          <p:cNvSpPr txBox="1"/>
          <p:nvPr/>
        </p:nvSpPr>
        <p:spPr>
          <a:xfrm>
            <a:off x="4343400" y="5802868"/>
            <a:ext cx="2895600" cy="369332"/>
          </a:xfrm>
          <a:prstGeom prst="rect">
            <a:avLst/>
          </a:prstGeom>
          <a:blipFill>
            <a:blip r:embed="rId3"/>
            <a:tile tx="0" ty="0" sx="100000" sy="100000" flip="none" algn="tl"/>
          </a:blipFill>
          <a:ln>
            <a:solidFill>
              <a:schemeClr val="accent1"/>
            </a:solidFill>
          </a:ln>
        </p:spPr>
        <p:txBody>
          <a:bodyPr wrap="square" rtlCol="0">
            <a:spAutoFit/>
          </a:bodyPr>
          <a:lstStyle/>
          <a:p>
            <a:r>
              <a:rPr lang="en-US" dirty="0"/>
              <a:t>Logged in Successfully</a:t>
            </a:r>
          </a:p>
        </p:txBody>
      </p:sp>
    </p:spTree>
    <p:extLst>
      <p:ext uri="{BB962C8B-B14F-4D97-AF65-F5344CB8AC3E}">
        <p14:creationId xmlns:p14="http://schemas.microsoft.com/office/powerpoint/2010/main" val="311671701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FDBA-D490-478B-BF00-673F88260E17}"/>
              </a:ext>
            </a:extLst>
          </p:cNvPr>
          <p:cNvSpPr>
            <a:spLocks noGrp="1"/>
          </p:cNvSpPr>
          <p:nvPr>
            <p:ph type="title"/>
          </p:nvPr>
        </p:nvSpPr>
        <p:spPr>
          <a:xfrm>
            <a:off x="471854" y="20515"/>
            <a:ext cx="8229600" cy="838200"/>
          </a:xfrm>
        </p:spPr>
        <p:txBody>
          <a:bodyPr/>
          <a:lstStyle/>
          <a:p>
            <a:r>
              <a:rPr lang="en-US" dirty="0"/>
              <a:t>Unix Help</a:t>
            </a:r>
          </a:p>
        </p:txBody>
      </p:sp>
      <p:sp>
        <p:nvSpPr>
          <p:cNvPr id="4" name="Slide Number Placeholder 3">
            <a:extLst>
              <a:ext uri="{FF2B5EF4-FFF2-40B4-BE49-F238E27FC236}">
                <a16:creationId xmlns:a16="http://schemas.microsoft.com/office/drawing/2014/main" id="{9C7E0EFE-B8AB-4D8D-AA3D-ABC4304EC728}"/>
              </a:ext>
            </a:extLst>
          </p:cNvPr>
          <p:cNvSpPr>
            <a:spLocks noGrp="1"/>
          </p:cNvSpPr>
          <p:nvPr>
            <p:ph type="sldNum" sz="quarter" idx="10"/>
          </p:nvPr>
        </p:nvSpPr>
        <p:spPr/>
        <p:txBody>
          <a:bodyPr/>
          <a:lstStyle/>
          <a:p>
            <a:pPr>
              <a:defRPr/>
            </a:pPr>
            <a:fld id="{E003A7DC-50B5-49C8-8F37-E2C2CF72DD01}" type="slidenum">
              <a:rPr lang="en-US" smtClean="0"/>
              <a:pPr>
                <a:defRPr/>
              </a:pPr>
              <a:t>9</a:t>
            </a:fld>
            <a:endParaRPr lang="en-US" dirty="0"/>
          </a:p>
        </p:txBody>
      </p:sp>
      <p:sp>
        <p:nvSpPr>
          <p:cNvPr id="5" name="Content Placeholder 2">
            <a:extLst>
              <a:ext uri="{FF2B5EF4-FFF2-40B4-BE49-F238E27FC236}">
                <a16:creationId xmlns:a16="http://schemas.microsoft.com/office/drawing/2014/main" id="{1BA42BFF-1762-4BFA-9B41-A290EF8FA6CF}"/>
              </a:ext>
            </a:extLst>
          </p:cNvPr>
          <p:cNvSpPr>
            <a:spLocks noGrp="1"/>
          </p:cNvSpPr>
          <p:nvPr>
            <p:ph idx="1"/>
          </p:nvPr>
        </p:nvSpPr>
        <p:spPr>
          <a:xfrm>
            <a:off x="381000" y="1219200"/>
            <a:ext cx="8382000" cy="5105400"/>
          </a:xfrm>
        </p:spPr>
        <p:txBody>
          <a:bodyPr/>
          <a:lstStyle/>
          <a:p>
            <a:r>
              <a:rPr lang="en-US" sz="1600" dirty="0"/>
              <a:t>If you get stuck while operating the Unix OS, there is a list  Unix commands which might help you out :</a:t>
            </a:r>
          </a:p>
          <a:p>
            <a:r>
              <a:rPr lang="en-US" sz="1600" b="1" u="sng" dirty="0"/>
              <a:t>apropos</a:t>
            </a:r>
            <a:r>
              <a:rPr lang="en-US" sz="1600" dirty="0"/>
              <a:t> - search the manual pages using keywords.</a:t>
            </a:r>
          </a:p>
          <a:p>
            <a:r>
              <a:rPr lang="en-US" sz="1600" b="1" u="sng" dirty="0"/>
              <a:t>whatis</a:t>
            </a:r>
            <a:r>
              <a:rPr lang="en-US" sz="1600" dirty="0"/>
              <a:t> - returns a short description of system commands.</a:t>
            </a:r>
          </a:p>
          <a:p>
            <a:r>
              <a:rPr lang="en-US" sz="1600" b="1" u="sng" dirty="0"/>
              <a:t>info</a:t>
            </a:r>
            <a:r>
              <a:rPr lang="en-US" sz="1600" dirty="0"/>
              <a:t>- read the documents in info format.</a:t>
            </a:r>
          </a:p>
          <a:p>
            <a:r>
              <a:rPr lang="en-US" sz="1600" b="1" u="sng" dirty="0"/>
              <a:t>man</a:t>
            </a:r>
            <a:r>
              <a:rPr lang="en-US" sz="1600" dirty="0"/>
              <a:t> -is the most widely used helpful command in unix. Documentation is usually available in the form of manual pages. man command is divided into different section as detailed below.</a:t>
            </a:r>
          </a:p>
          <a:p>
            <a:r>
              <a:rPr lang="en-US" sz="1600" b="1" u="sng" dirty="0"/>
              <a:t>usage</a:t>
            </a:r>
            <a:r>
              <a:rPr lang="en-US" sz="1600" dirty="0"/>
              <a:t> : man &lt;section number&gt; &lt;topic name&gt;</a:t>
            </a:r>
          </a:p>
          <a:p>
            <a:endParaRPr lang="en-US" sz="1600" dirty="0"/>
          </a:p>
        </p:txBody>
      </p:sp>
      <p:pic>
        <p:nvPicPr>
          <p:cNvPr id="6" name="table">
            <a:extLst>
              <a:ext uri="{FF2B5EF4-FFF2-40B4-BE49-F238E27FC236}">
                <a16:creationId xmlns:a16="http://schemas.microsoft.com/office/drawing/2014/main" id="{2AF3196E-CBAE-4EC8-A828-A817DA1398A4}"/>
              </a:ext>
            </a:extLst>
          </p:cNvPr>
          <p:cNvPicPr/>
          <p:nvPr/>
        </p:nvPicPr>
        <p:blipFill>
          <a:blip r:embed="rId2"/>
          <a:stretch>
            <a:fillRect/>
          </a:stretch>
        </p:blipFill>
        <p:spPr>
          <a:xfrm>
            <a:off x="5348654" y="3947160"/>
            <a:ext cx="3352800" cy="2491740"/>
          </a:xfrm>
          <a:prstGeom prst="rect">
            <a:avLst/>
          </a:prstGeom>
        </p:spPr>
      </p:pic>
      <p:sp>
        <p:nvSpPr>
          <p:cNvPr id="7" name="TextBox 6">
            <a:extLst>
              <a:ext uri="{FF2B5EF4-FFF2-40B4-BE49-F238E27FC236}">
                <a16:creationId xmlns:a16="http://schemas.microsoft.com/office/drawing/2014/main" id="{F8F842FC-3D96-40DC-A36A-B8D547154F64}"/>
              </a:ext>
            </a:extLst>
          </p:cNvPr>
          <p:cNvSpPr txBox="1"/>
          <p:nvPr/>
        </p:nvSpPr>
        <p:spPr>
          <a:xfrm>
            <a:off x="2667000" y="5562600"/>
            <a:ext cx="2819400" cy="369332"/>
          </a:xfrm>
          <a:prstGeom prst="rect">
            <a:avLst/>
          </a:prstGeom>
          <a:blipFill>
            <a:blip r:embed="rId3"/>
            <a:tile tx="0" ty="0" sx="100000" sy="100000" flip="none" algn="tl"/>
          </a:blipFill>
          <a:ln>
            <a:solidFill>
              <a:schemeClr val="accent1"/>
            </a:solidFill>
          </a:ln>
        </p:spPr>
        <p:txBody>
          <a:bodyPr wrap="square" rtlCol="0">
            <a:spAutoFit/>
          </a:bodyPr>
          <a:lstStyle/>
          <a:p>
            <a:r>
              <a:rPr lang="en-US" dirty="0"/>
              <a:t>Man Command Sections</a:t>
            </a:r>
          </a:p>
        </p:txBody>
      </p:sp>
    </p:spTree>
    <p:extLst>
      <p:ext uri="{BB962C8B-B14F-4D97-AF65-F5344CB8AC3E}">
        <p14:creationId xmlns:p14="http://schemas.microsoft.com/office/powerpoint/2010/main" val="1673998435"/>
      </p:ext>
    </p:extLst>
  </p:cSld>
  <p:clrMapOvr>
    <a:masterClrMapping/>
  </p:clrMapOvr>
  <p:transition spd="slow"/>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Metadata/metadata.xml><?xml version="1.0" encoding="utf-8"?>
<metadata xmlns:m="http://www.titus.com/ns/hcl" id="4ce0cc12-39f8-4cc3-8250-f60402240767">
  <m:HCLClassification value="HCL_Cla5s_C0nf1dent1al">
    <alt>HCLClassification=HCL_Cla5s_C0nf1dent1al</alt>
  </m:HCLClassification>
</metadata>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74AF93BD0EC84EA6A549CA4A6EC283" ma:contentTypeVersion="12" ma:contentTypeDescription="Create a new document." ma:contentTypeScope="" ma:versionID="f012ded5c781ca77b273f68ca946d603">
  <xsd:schema xmlns:xsd="http://www.w3.org/2001/XMLSchema" xmlns:xs="http://www.w3.org/2001/XMLSchema" xmlns:p="http://schemas.microsoft.com/office/2006/metadata/properties" xmlns:ns2="6907db24-4a3f-4aee-b534-c563ad9e0bb0" xmlns:ns3="1db86307-c299-4550-8338-a812d441b939" targetNamespace="http://schemas.microsoft.com/office/2006/metadata/properties" ma:root="true" ma:fieldsID="c5d87be03bae3a908752ae828339be65" ns2:_="" ns3:_="">
    <xsd:import namespace="6907db24-4a3f-4aee-b534-c563ad9e0bb0"/>
    <xsd:import namespace="1db86307-c299-4550-8338-a812d441b93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07db24-4a3f-4aee-b534-c563ad9e0b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b86307-c299-4550-8338-a812d441b93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AF87D6-EB64-4439-8F1D-9D5016C26729}"/>
</file>

<file path=customXml/itemProps2.xml><?xml version="1.0" encoding="utf-8"?>
<ds:datastoreItem xmlns:ds="http://schemas.openxmlformats.org/officeDocument/2006/customXml" ds:itemID="{661C133F-FBA7-4BA2-ABD8-64A10F9055C9}"/>
</file>

<file path=customXml/itemProps3.xml><?xml version="1.0" encoding="utf-8"?>
<ds:datastoreItem xmlns:ds="http://schemas.openxmlformats.org/officeDocument/2006/customXml" ds:itemID="{4B758726-408B-43A3-A550-E21EE34A22E9}"/>
</file>

<file path=docProps/app.xml><?xml version="1.0" encoding="utf-8"?>
<Properties xmlns="http://schemas.openxmlformats.org/officeDocument/2006/extended-properties" xmlns:vt="http://schemas.openxmlformats.org/officeDocument/2006/docPropsVTypes">
  <Template/>
  <TotalTime>20905</TotalTime>
  <Words>2453</Words>
  <Application>Microsoft Office PowerPoint</Application>
  <PresentationFormat>On-screen Show (4:3)</PresentationFormat>
  <Paragraphs>265</Paragraphs>
  <Slides>28</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2" baseType="lpstr">
      <vt:lpstr>Arial</vt:lpstr>
      <vt:lpstr>Wingdings</vt:lpstr>
      <vt:lpstr>Default Design</vt:lpstr>
      <vt:lpstr>Microsoft Excel Worksheet</vt:lpstr>
      <vt:lpstr>Introduction to Unix</vt:lpstr>
      <vt:lpstr>Course Content</vt:lpstr>
      <vt:lpstr>What is Unix ?</vt:lpstr>
      <vt:lpstr>Brief History of Unix</vt:lpstr>
      <vt:lpstr>Unix Architecture</vt:lpstr>
      <vt:lpstr>Unix Architecture</vt:lpstr>
      <vt:lpstr>Unix Session and Login Information </vt:lpstr>
      <vt:lpstr>Unix Session and Login Information</vt:lpstr>
      <vt:lpstr>Unix Help</vt:lpstr>
      <vt:lpstr>Unix File System</vt:lpstr>
      <vt:lpstr>Unix File System</vt:lpstr>
      <vt:lpstr>Unix File System</vt:lpstr>
      <vt:lpstr>PowerPoint Presentation</vt:lpstr>
      <vt:lpstr>PowerPoint Presentation</vt:lpstr>
      <vt:lpstr>Unix File System</vt:lpstr>
      <vt:lpstr>Unix File System</vt:lpstr>
      <vt:lpstr>Unix File System</vt:lpstr>
      <vt:lpstr>Unix File System</vt:lpstr>
      <vt:lpstr>File Path</vt:lpstr>
      <vt:lpstr>File Attributes </vt:lpstr>
      <vt:lpstr>Links in Unix </vt:lpstr>
      <vt:lpstr>File Ownership</vt:lpstr>
      <vt:lpstr>File Permission</vt:lpstr>
      <vt:lpstr>File Permission</vt:lpstr>
      <vt:lpstr>File Related Commands </vt:lpstr>
      <vt:lpstr>File Related Commands</vt:lpstr>
      <vt:lpstr>File Related Commands</vt:lpstr>
      <vt:lpstr>File Related Commands</vt:lpstr>
    </vt:vector>
  </TitlesOfParts>
  <Company>HCL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Hire-Train-Model-fy15 plan</dc:title>
  <dc:creator>Dhamayanthi</dc:creator>
  <dc:description>First Draft</dc:description>
  <cp:lastModifiedBy>Arun Kumar Pandey</cp:lastModifiedBy>
  <cp:revision>1334</cp:revision>
  <dcterms:created xsi:type="dcterms:W3CDTF">2005-08-31T12:40:43Z</dcterms:created>
  <dcterms:modified xsi:type="dcterms:W3CDTF">2018-07-26T06:36:46Z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0x0101008674AF93BD0EC84EA6A549CA4A6EC283</vt:lpwstr>
  </property>
  <property fmtid="{D5CDD505-2E9C-101B-9397-08002B2CF9AE}" pid="3" name="HCLClassification">
    <vt:lpwstr>HCL_Cla5s_C0nf1dent1al</vt:lpwstr>
  </property>
  <property fmtid="{D5CDD505-2E9C-101B-9397-08002B2CF9AE}" pid="4" name="TitusGUID">
    <vt:lpwstr>4ce0cc12-39f8-4cc3-8250-f60402240767</vt:lpwstr>
  </property>
</Properties>
</file>