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70" r:id="rId14"/>
    <p:sldId id="267" r:id="rId15"/>
    <p:sldId id="268" r:id="rId16"/>
    <p:sldId id="269" r:id="rId17"/>
    <p:sldId id="273" r:id="rId18"/>
    <p:sldId id="274" r:id="rId19"/>
    <p:sldId id="275" r:id="rId20"/>
    <p:sldId id="272" r:id="rId21"/>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4" d="100"/>
          <a:sy n="114" d="100"/>
        </p:scale>
        <p:origin x="44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om du vill redigera mall för underrubrikformat</a:t>
            </a:r>
          </a:p>
        </p:txBody>
      </p:sp>
      <p:sp>
        <p:nvSpPr>
          <p:cNvPr id="4" name="Platshållare för datum 3"/>
          <p:cNvSpPr>
            <a:spLocks noGrp="1"/>
          </p:cNvSpPr>
          <p:nvPr>
            <p:ph type="dt" sz="half" idx="10"/>
          </p:nvPr>
        </p:nvSpPr>
        <p:spPr/>
        <p:txBody>
          <a:bodyPr/>
          <a:lstStyle/>
          <a:p>
            <a:fld id="{910A937D-9AD0-44B0-A933-9F748E2285F9}" type="datetimeFigureOut">
              <a:rPr lang="sv-SE" smtClean="0"/>
              <a:t>2017-03-07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18C21BE7-6CFF-438B-A00C-27936550AF39}" type="slidenum">
              <a:rPr lang="sv-SE" smtClean="0"/>
              <a:t>‹#›</a:t>
            </a:fld>
            <a:endParaRPr lang="sv-SE"/>
          </a:p>
        </p:txBody>
      </p:sp>
    </p:spTree>
    <p:extLst>
      <p:ext uri="{BB962C8B-B14F-4D97-AF65-F5344CB8AC3E}">
        <p14:creationId xmlns:p14="http://schemas.microsoft.com/office/powerpoint/2010/main" val="50444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910A937D-9AD0-44B0-A933-9F748E2285F9}" type="datetimeFigureOut">
              <a:rPr lang="sv-SE" smtClean="0"/>
              <a:t>2017-03-07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18C21BE7-6CFF-438B-A00C-27936550AF39}" type="slidenum">
              <a:rPr lang="sv-SE" smtClean="0"/>
              <a:t>‹#›</a:t>
            </a:fld>
            <a:endParaRPr lang="sv-SE"/>
          </a:p>
        </p:txBody>
      </p:sp>
    </p:spTree>
    <p:extLst>
      <p:ext uri="{BB962C8B-B14F-4D97-AF65-F5344CB8AC3E}">
        <p14:creationId xmlns:p14="http://schemas.microsoft.com/office/powerpoint/2010/main" val="48207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910A937D-9AD0-44B0-A933-9F748E2285F9}" type="datetimeFigureOut">
              <a:rPr lang="sv-SE" smtClean="0"/>
              <a:t>2017-03-07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18C21BE7-6CFF-438B-A00C-27936550AF39}" type="slidenum">
              <a:rPr lang="sv-SE" smtClean="0"/>
              <a:t>‹#›</a:t>
            </a:fld>
            <a:endParaRPr lang="sv-SE"/>
          </a:p>
        </p:txBody>
      </p:sp>
    </p:spTree>
    <p:extLst>
      <p:ext uri="{BB962C8B-B14F-4D97-AF65-F5344CB8AC3E}">
        <p14:creationId xmlns:p14="http://schemas.microsoft.com/office/powerpoint/2010/main" val="256945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910A937D-9AD0-44B0-A933-9F748E2285F9}" type="datetimeFigureOut">
              <a:rPr lang="sv-SE" smtClean="0"/>
              <a:t>2017-03-07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18C21BE7-6CFF-438B-A00C-27936550AF39}" type="slidenum">
              <a:rPr lang="sv-SE" smtClean="0"/>
              <a:t>‹#›</a:t>
            </a:fld>
            <a:endParaRPr lang="sv-SE"/>
          </a:p>
        </p:txBody>
      </p:sp>
    </p:spTree>
    <p:extLst>
      <p:ext uri="{BB962C8B-B14F-4D97-AF65-F5344CB8AC3E}">
        <p14:creationId xmlns:p14="http://schemas.microsoft.com/office/powerpoint/2010/main" val="199093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Redigera format för bakgrundstext</a:t>
            </a:r>
          </a:p>
        </p:txBody>
      </p:sp>
      <p:sp>
        <p:nvSpPr>
          <p:cNvPr id="4" name="Platshållare för datum 3"/>
          <p:cNvSpPr>
            <a:spLocks noGrp="1"/>
          </p:cNvSpPr>
          <p:nvPr>
            <p:ph type="dt" sz="half" idx="10"/>
          </p:nvPr>
        </p:nvSpPr>
        <p:spPr/>
        <p:txBody>
          <a:bodyPr/>
          <a:lstStyle/>
          <a:p>
            <a:fld id="{910A937D-9AD0-44B0-A933-9F748E2285F9}" type="datetimeFigureOut">
              <a:rPr lang="sv-SE" smtClean="0"/>
              <a:t>2017-03-07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18C21BE7-6CFF-438B-A00C-27936550AF39}" type="slidenum">
              <a:rPr lang="sv-SE" smtClean="0"/>
              <a:t>‹#›</a:t>
            </a:fld>
            <a:endParaRPr lang="sv-SE"/>
          </a:p>
        </p:txBody>
      </p:sp>
    </p:spTree>
    <p:extLst>
      <p:ext uri="{BB962C8B-B14F-4D97-AF65-F5344CB8AC3E}">
        <p14:creationId xmlns:p14="http://schemas.microsoft.com/office/powerpoint/2010/main" val="32096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910A937D-9AD0-44B0-A933-9F748E2285F9}" type="datetimeFigureOut">
              <a:rPr lang="sv-SE" smtClean="0"/>
              <a:t>2017-03-07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18C21BE7-6CFF-438B-A00C-27936550AF39}" type="slidenum">
              <a:rPr lang="sv-SE" smtClean="0"/>
              <a:t>‹#›</a:t>
            </a:fld>
            <a:endParaRPr lang="sv-SE"/>
          </a:p>
        </p:txBody>
      </p:sp>
    </p:spTree>
    <p:extLst>
      <p:ext uri="{BB962C8B-B14F-4D97-AF65-F5344CB8AC3E}">
        <p14:creationId xmlns:p14="http://schemas.microsoft.com/office/powerpoint/2010/main" val="262438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4" name="Platshållare för innehåll 3"/>
          <p:cNvSpPr>
            <a:spLocks noGrp="1"/>
          </p:cNvSpPr>
          <p:nvPr>
            <p:ph sz="half" idx="2"/>
          </p:nvPr>
        </p:nvSpPr>
        <p:spPr>
          <a:xfrm>
            <a:off x="839788" y="2505075"/>
            <a:ext cx="5157787"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910A937D-9AD0-44B0-A933-9F748E2285F9}" type="datetimeFigureOut">
              <a:rPr lang="sv-SE" smtClean="0"/>
              <a:t>2017-03-07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18C21BE7-6CFF-438B-A00C-27936550AF39}" type="slidenum">
              <a:rPr lang="sv-SE" smtClean="0"/>
              <a:t>‹#›</a:t>
            </a:fld>
            <a:endParaRPr lang="sv-SE"/>
          </a:p>
        </p:txBody>
      </p:sp>
    </p:spTree>
    <p:extLst>
      <p:ext uri="{BB962C8B-B14F-4D97-AF65-F5344CB8AC3E}">
        <p14:creationId xmlns:p14="http://schemas.microsoft.com/office/powerpoint/2010/main" val="953509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910A937D-9AD0-44B0-A933-9F748E2285F9}" type="datetimeFigureOut">
              <a:rPr lang="sv-SE" smtClean="0"/>
              <a:t>2017-03-07</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18C21BE7-6CFF-438B-A00C-27936550AF39}" type="slidenum">
              <a:rPr lang="sv-SE" smtClean="0"/>
              <a:t>‹#›</a:t>
            </a:fld>
            <a:endParaRPr lang="sv-SE"/>
          </a:p>
        </p:txBody>
      </p:sp>
    </p:spTree>
    <p:extLst>
      <p:ext uri="{BB962C8B-B14F-4D97-AF65-F5344CB8AC3E}">
        <p14:creationId xmlns:p14="http://schemas.microsoft.com/office/powerpoint/2010/main" val="239887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910A937D-9AD0-44B0-A933-9F748E2285F9}" type="datetimeFigureOut">
              <a:rPr lang="sv-SE" smtClean="0"/>
              <a:t>2017-03-07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18C21BE7-6CFF-438B-A00C-27936550AF39}" type="slidenum">
              <a:rPr lang="sv-SE" smtClean="0"/>
              <a:t>‹#›</a:t>
            </a:fld>
            <a:endParaRPr lang="sv-SE"/>
          </a:p>
        </p:txBody>
      </p:sp>
    </p:spTree>
    <p:extLst>
      <p:ext uri="{BB962C8B-B14F-4D97-AF65-F5344CB8AC3E}">
        <p14:creationId xmlns:p14="http://schemas.microsoft.com/office/powerpoint/2010/main" val="88718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p:cNvSpPr>
            <a:spLocks noGrp="1"/>
          </p:cNvSpPr>
          <p:nvPr>
            <p:ph type="dt" sz="half" idx="10"/>
          </p:nvPr>
        </p:nvSpPr>
        <p:spPr/>
        <p:txBody>
          <a:bodyPr/>
          <a:lstStyle/>
          <a:p>
            <a:fld id="{910A937D-9AD0-44B0-A933-9F748E2285F9}" type="datetimeFigureOut">
              <a:rPr lang="sv-SE" smtClean="0"/>
              <a:t>2017-03-07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18C21BE7-6CFF-438B-A00C-27936550AF39}" type="slidenum">
              <a:rPr lang="sv-SE" smtClean="0"/>
              <a:t>‹#›</a:t>
            </a:fld>
            <a:endParaRPr lang="sv-SE"/>
          </a:p>
        </p:txBody>
      </p:sp>
    </p:spTree>
    <p:extLst>
      <p:ext uri="{BB962C8B-B14F-4D97-AF65-F5344CB8AC3E}">
        <p14:creationId xmlns:p14="http://schemas.microsoft.com/office/powerpoint/2010/main" val="167960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p:cNvSpPr>
            <a:spLocks noGrp="1"/>
          </p:cNvSpPr>
          <p:nvPr>
            <p:ph type="dt" sz="half" idx="10"/>
          </p:nvPr>
        </p:nvSpPr>
        <p:spPr/>
        <p:txBody>
          <a:bodyPr/>
          <a:lstStyle/>
          <a:p>
            <a:fld id="{910A937D-9AD0-44B0-A933-9F748E2285F9}" type="datetimeFigureOut">
              <a:rPr lang="sv-SE" smtClean="0"/>
              <a:t>2017-03-07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18C21BE7-6CFF-438B-A00C-27936550AF39}" type="slidenum">
              <a:rPr lang="sv-SE" smtClean="0"/>
              <a:t>‹#›</a:t>
            </a:fld>
            <a:endParaRPr lang="sv-SE"/>
          </a:p>
        </p:txBody>
      </p:sp>
    </p:spTree>
    <p:extLst>
      <p:ext uri="{BB962C8B-B14F-4D97-AF65-F5344CB8AC3E}">
        <p14:creationId xmlns:p14="http://schemas.microsoft.com/office/powerpoint/2010/main" val="3817502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A937D-9AD0-44B0-A933-9F748E2285F9}" type="datetimeFigureOut">
              <a:rPr lang="sv-SE" smtClean="0"/>
              <a:t>2017-03-07</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21BE7-6CFF-438B-A00C-27936550AF39}" type="slidenum">
              <a:rPr lang="sv-SE" smtClean="0"/>
              <a:t>‹#›</a:t>
            </a:fld>
            <a:endParaRPr lang="sv-SE"/>
          </a:p>
        </p:txBody>
      </p:sp>
    </p:spTree>
    <p:extLst>
      <p:ext uri="{BB962C8B-B14F-4D97-AF65-F5344CB8AC3E}">
        <p14:creationId xmlns:p14="http://schemas.microsoft.com/office/powerpoint/2010/main" val="1468377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s.com/html/html5_geolocation.asp" TargetMode="External"/><Relationship Id="rId2" Type="http://schemas.openxmlformats.org/officeDocument/2006/relationships/hyperlink" Target="https://developers.google.com/maps/documentation/javascript/examples/geocoding-reverse" TargetMode="External"/><Relationship Id="rId1" Type="http://schemas.openxmlformats.org/officeDocument/2006/relationships/slideLayout" Target="../slideLayouts/slideLayout2.xml"/><Relationship Id="rId4" Type="http://schemas.openxmlformats.org/officeDocument/2006/relationships/hyperlink" Target="https://www.skatteverket.se/privat/skatter/arbeteochinkomst/formaner/bilarochbilforman/korjournal.4.18e1b10334ebe8bc8000695.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Bildresultat för wheel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6028635" cy="3165033"/>
          </a:xfrm>
          <a:prstGeom prst="rect">
            <a:avLst/>
          </a:prstGeom>
          <a:noFill/>
          <a:extLst>
            <a:ext uri="{909E8E84-426E-40DD-AFC4-6F175D3DCCD1}">
              <a14:hiddenFill xmlns:a14="http://schemas.microsoft.com/office/drawing/2010/main">
                <a:solidFill>
                  <a:srgbClr val="FFFFFF"/>
                </a:solidFill>
              </a14:hiddenFill>
            </a:ext>
          </a:extLst>
        </p:spPr>
      </p:pic>
      <p:sp>
        <p:nvSpPr>
          <p:cNvPr id="2" name="Rubrik 1"/>
          <p:cNvSpPr>
            <a:spLocks noGrp="1"/>
          </p:cNvSpPr>
          <p:nvPr>
            <p:ph type="ctrTitle"/>
          </p:nvPr>
        </p:nvSpPr>
        <p:spPr/>
        <p:txBody>
          <a:bodyPr/>
          <a:lstStyle/>
          <a:p>
            <a:r>
              <a:rPr lang="sv-SE" dirty="0" err="1"/>
              <a:t>Journey</a:t>
            </a:r>
            <a:endParaRPr lang="sv-SE" dirty="0"/>
          </a:p>
        </p:txBody>
      </p:sp>
      <p:sp>
        <p:nvSpPr>
          <p:cNvPr id="4" name="AutoShape 2" descr="Bildresultat för wheels icon"/>
          <p:cNvSpPr>
            <a:spLocks noGrp="1" noChangeAspect="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sv-SE" dirty="0"/>
              <a:t>Digital körjournal</a:t>
            </a:r>
            <a:br>
              <a:rPr lang="sv-SE" dirty="0"/>
            </a:br>
            <a:r>
              <a:rPr lang="sv-SE" dirty="0"/>
              <a:t>Projektuppgift i </a:t>
            </a:r>
            <a:r>
              <a:rPr lang="sv-SE" dirty="0" err="1"/>
              <a:t>Modulär</a:t>
            </a:r>
            <a:r>
              <a:rPr lang="sv-SE" dirty="0"/>
              <a:t> Klientprogrammering</a:t>
            </a:r>
          </a:p>
        </p:txBody>
      </p:sp>
    </p:spTree>
    <p:extLst>
      <p:ext uri="{BB962C8B-B14F-4D97-AF65-F5344CB8AC3E}">
        <p14:creationId xmlns:p14="http://schemas.microsoft.com/office/powerpoint/2010/main" val="106179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De olika vyerna – Registrera ny resa</a:t>
            </a:r>
          </a:p>
        </p:txBody>
      </p:sp>
      <p:sp>
        <p:nvSpPr>
          <p:cNvPr id="3" name="Platshållare för innehåll 2"/>
          <p:cNvSpPr>
            <a:spLocks noGrp="1"/>
          </p:cNvSpPr>
          <p:nvPr>
            <p:ph idx="1"/>
          </p:nvPr>
        </p:nvSpPr>
        <p:spPr>
          <a:xfrm>
            <a:off x="838200" y="1825625"/>
            <a:ext cx="8266043" cy="4351338"/>
          </a:xfrm>
        </p:spPr>
        <p:txBody>
          <a:bodyPr>
            <a:normAutofit fontScale="92500" lnSpcReduction="20000"/>
          </a:bodyPr>
          <a:lstStyle/>
          <a:p>
            <a:r>
              <a:rPr lang="sv-SE" dirty="0"/>
              <a:t>På översiktssidan finns en knapp som tar föraren till en vy med ett formulär – där ska information om resan anges.</a:t>
            </a:r>
          </a:p>
          <a:p>
            <a:r>
              <a:rPr lang="sv-SE" dirty="0"/>
              <a:t>Om formuläret öppnas i ett s.k. modal-fönster eller på en ny sida är av mindre vikt.</a:t>
            </a:r>
          </a:p>
          <a:p>
            <a:r>
              <a:rPr lang="sv-SE" dirty="0"/>
              <a:t>Då ett användarkonto ska kunna ha flera fordon så ska det finnas en </a:t>
            </a:r>
            <a:r>
              <a:rPr lang="sv-SE" dirty="0" err="1"/>
              <a:t>dropdown</a:t>
            </a:r>
            <a:r>
              <a:rPr lang="sv-SE" dirty="0"/>
              <a:t> högst upp på Registrera ny resa-sidan. </a:t>
            </a:r>
            <a:r>
              <a:rPr lang="sv-SE" dirty="0" err="1"/>
              <a:t>Dropdownen</a:t>
            </a:r>
            <a:r>
              <a:rPr lang="sv-SE" dirty="0"/>
              <a:t> ska innehålla alla fordon som lagts till för aktuellt konto. </a:t>
            </a:r>
          </a:p>
          <a:p>
            <a:r>
              <a:rPr lang="sv-SE" dirty="0"/>
              <a:t>Det fordon som man på Hantera-sidan har angett som ”default” ska väljas per automatik i denna </a:t>
            </a:r>
            <a:r>
              <a:rPr lang="sv-SE" dirty="0" err="1"/>
              <a:t>dropdown</a:t>
            </a:r>
            <a:r>
              <a:rPr lang="sv-SE" dirty="0"/>
              <a:t>. Se ”Hantera fordon” för mer information.</a:t>
            </a:r>
          </a:p>
          <a:p>
            <a:r>
              <a:rPr lang="sv-SE" dirty="0"/>
              <a:t>Fältet för reslängd km ska uppdateras per automatik så fort det finns ett värde i både start-km och ankomst-km.</a:t>
            </a:r>
          </a:p>
        </p:txBody>
      </p:sp>
      <p:pic>
        <p:nvPicPr>
          <p:cNvPr id="4" name="Bildobjekt 3"/>
          <p:cNvPicPr/>
          <p:nvPr/>
        </p:nvPicPr>
        <p:blipFill>
          <a:blip r:embed="rId2">
            <a:extLst>
              <a:ext uri="{28A0092B-C50C-407E-A947-70E740481C1C}">
                <a14:useLocalDpi xmlns:a14="http://schemas.microsoft.com/office/drawing/2010/main" val="0"/>
              </a:ext>
            </a:extLst>
          </a:blip>
          <a:stretch>
            <a:fillRect/>
          </a:stretch>
        </p:blipFill>
        <p:spPr>
          <a:xfrm>
            <a:off x="9213575" y="1166696"/>
            <a:ext cx="2978425" cy="5691304"/>
          </a:xfrm>
          <a:prstGeom prst="rect">
            <a:avLst/>
          </a:prstGeom>
        </p:spPr>
      </p:pic>
    </p:spTree>
    <p:extLst>
      <p:ext uri="{BB962C8B-B14F-4D97-AF65-F5344CB8AC3E}">
        <p14:creationId xmlns:p14="http://schemas.microsoft.com/office/powerpoint/2010/main" val="314715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723348" y="113334"/>
            <a:ext cx="10515600" cy="1325563"/>
          </a:xfrm>
        </p:spPr>
        <p:txBody>
          <a:bodyPr/>
          <a:lstStyle/>
          <a:p>
            <a:r>
              <a:rPr lang="sv-SE" dirty="0"/>
              <a:t>De olika vyerna – Registrera ny resa, forts.</a:t>
            </a:r>
          </a:p>
        </p:txBody>
      </p:sp>
      <p:sp>
        <p:nvSpPr>
          <p:cNvPr id="3" name="Platshållare för innehåll 2"/>
          <p:cNvSpPr>
            <a:spLocks noGrp="1"/>
          </p:cNvSpPr>
          <p:nvPr>
            <p:ph idx="1"/>
          </p:nvPr>
        </p:nvSpPr>
        <p:spPr>
          <a:xfrm>
            <a:off x="838200" y="1825625"/>
            <a:ext cx="8266043" cy="4351338"/>
          </a:xfrm>
        </p:spPr>
        <p:txBody>
          <a:bodyPr>
            <a:normAutofit fontScale="77500" lnSpcReduction="20000"/>
          </a:bodyPr>
          <a:lstStyle/>
          <a:p>
            <a:r>
              <a:rPr lang="sv-SE" dirty="0"/>
              <a:t>Det ska inte vara möjligt att registrera en ny resa med ett lägre start-km-värde än föregående resas ankomst-km-värde.</a:t>
            </a:r>
          </a:p>
          <a:p>
            <a:r>
              <a:rPr lang="sv-SE" dirty="0"/>
              <a:t>För att en resa ska räknas som komplett måste alla fällt ha fyllts i, förutom ”Anteckningar”.</a:t>
            </a:r>
          </a:p>
          <a:p>
            <a:r>
              <a:rPr lang="sv-SE" dirty="0"/>
              <a:t>Man ska inte kunna skapa en ny resa innan en tidigare är avslutad.</a:t>
            </a:r>
          </a:p>
          <a:p>
            <a:r>
              <a:rPr lang="sv-SE" dirty="0"/>
              <a:t>Text-inputfälten för ”Startadress” och ”Destinationsadress” kan antingen anges manuellt av föraren eller med hjälp av HTML5 </a:t>
            </a:r>
            <a:r>
              <a:rPr lang="sv-SE" dirty="0" err="1"/>
              <a:t>Geolocation</a:t>
            </a:r>
            <a:r>
              <a:rPr lang="sv-SE" dirty="0"/>
              <a:t> i kombination med Google </a:t>
            </a:r>
            <a:r>
              <a:rPr lang="sv-SE" dirty="0" err="1"/>
              <a:t>Maps</a:t>
            </a:r>
            <a:r>
              <a:rPr lang="sv-SE" dirty="0"/>
              <a:t> </a:t>
            </a:r>
            <a:r>
              <a:rPr lang="sv-SE" dirty="0" err="1"/>
              <a:t>Reverse</a:t>
            </a:r>
            <a:r>
              <a:rPr lang="sv-SE" dirty="0"/>
              <a:t> </a:t>
            </a:r>
            <a:r>
              <a:rPr lang="sv-SE" dirty="0" err="1"/>
              <a:t>Geocoding</a:t>
            </a:r>
            <a:r>
              <a:rPr lang="sv-SE" dirty="0"/>
              <a:t>. </a:t>
            </a:r>
          </a:p>
          <a:p>
            <a:r>
              <a:rPr lang="sv-SE" dirty="0"/>
              <a:t>Tanken är att bespara föraren tiden det skulle ta att skriva in en adress – och istället ge möjlighet att klicka på den lilla knappen i respektive fält, vilket kommer resultera i att </a:t>
            </a:r>
            <a:r>
              <a:rPr lang="sv-SE" dirty="0" err="1"/>
              <a:t>Journey</a:t>
            </a:r>
            <a:r>
              <a:rPr lang="sv-SE" dirty="0"/>
              <a:t> frågar om det är okej att få tillgång till platsinformation. </a:t>
            </a:r>
          </a:p>
          <a:p>
            <a:r>
              <a:rPr lang="sv-SE" dirty="0"/>
              <a:t>Då kommer </a:t>
            </a:r>
            <a:r>
              <a:rPr lang="sv-SE" dirty="0" err="1"/>
              <a:t>Journey</a:t>
            </a:r>
            <a:r>
              <a:rPr lang="sv-SE" dirty="0"/>
              <a:t> få förarens koordinater som den i sin tur skickar till Google för översättning till en adress. Se sektion ”Externa resurser” för mer information.</a:t>
            </a:r>
          </a:p>
          <a:p>
            <a:endParaRPr lang="sv-SE" dirty="0"/>
          </a:p>
        </p:txBody>
      </p:sp>
      <p:pic>
        <p:nvPicPr>
          <p:cNvPr id="4" name="Bildobjekt 3"/>
          <p:cNvPicPr/>
          <p:nvPr/>
        </p:nvPicPr>
        <p:blipFill>
          <a:blip r:embed="rId2">
            <a:extLst>
              <a:ext uri="{28A0092B-C50C-407E-A947-70E740481C1C}">
                <a14:useLocalDpi xmlns:a14="http://schemas.microsoft.com/office/drawing/2010/main" val="0"/>
              </a:ext>
            </a:extLst>
          </a:blip>
          <a:stretch>
            <a:fillRect/>
          </a:stretch>
        </p:blipFill>
        <p:spPr>
          <a:xfrm>
            <a:off x="9213575" y="1166696"/>
            <a:ext cx="2978425" cy="5691304"/>
          </a:xfrm>
          <a:prstGeom prst="rect">
            <a:avLst/>
          </a:prstGeom>
        </p:spPr>
      </p:pic>
    </p:spTree>
    <p:extLst>
      <p:ext uri="{BB962C8B-B14F-4D97-AF65-F5344CB8AC3E}">
        <p14:creationId xmlns:p14="http://schemas.microsoft.com/office/powerpoint/2010/main" val="383612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De olika vyerna – Rapport</a:t>
            </a:r>
          </a:p>
        </p:txBody>
      </p:sp>
      <p:sp>
        <p:nvSpPr>
          <p:cNvPr id="3" name="Platshållare för innehåll 2"/>
          <p:cNvSpPr>
            <a:spLocks noGrp="1"/>
          </p:cNvSpPr>
          <p:nvPr>
            <p:ph idx="1"/>
          </p:nvPr>
        </p:nvSpPr>
        <p:spPr>
          <a:xfrm>
            <a:off x="838200" y="1825625"/>
            <a:ext cx="7784548" cy="3413401"/>
          </a:xfrm>
        </p:spPr>
        <p:txBody>
          <a:bodyPr>
            <a:normAutofit fontScale="77500" lnSpcReduction="20000"/>
          </a:bodyPr>
          <a:lstStyle/>
          <a:p>
            <a:r>
              <a:rPr lang="sv-SE" dirty="0"/>
              <a:t>Det ska finnas möjlighet att få en översikt av resor gjorda med ett specifikt fordon inom ett visst datumspann. Det borde därför finnas t.ex. en </a:t>
            </a:r>
            <a:r>
              <a:rPr lang="sv-SE" dirty="0" err="1"/>
              <a:t>dropdown</a:t>
            </a:r>
            <a:r>
              <a:rPr lang="sv-SE" dirty="0"/>
              <a:t> där man kan välja fordon, sen två stycken </a:t>
            </a:r>
            <a:r>
              <a:rPr lang="sv-SE" dirty="0" err="1"/>
              <a:t>datepickers</a:t>
            </a:r>
            <a:r>
              <a:rPr lang="sv-SE" dirty="0"/>
              <a:t>. </a:t>
            </a:r>
          </a:p>
          <a:p>
            <a:r>
              <a:rPr lang="sv-SE" dirty="0"/>
              <a:t>Med avseende på gjorda val ska ett diagram visas för resor.</a:t>
            </a:r>
          </a:p>
          <a:p>
            <a:r>
              <a:rPr lang="sv-SE" dirty="0"/>
              <a:t>Snickarnas Fackförbund har krav på ett typ av diagram. Det ska vara av typen </a:t>
            </a:r>
            <a:r>
              <a:rPr lang="sv-SE" dirty="0" err="1"/>
              <a:t>doughnut</a:t>
            </a:r>
            <a:r>
              <a:rPr lang="sv-SE" dirty="0"/>
              <a:t>-diagram. De olika delarna av diagrammet ska visa resor som är mellan 0 - 20 km, mellan 21 - 50 km, samt mellan 51 och 200 km. Se exempeldiagram nedan. Där skulle resor mellan 0 - 20 km representeras som grått, 21 - 50 som blått och 51 – 200 som rött.</a:t>
            </a:r>
          </a:p>
        </p:txBody>
      </p:sp>
      <p:pic>
        <p:nvPicPr>
          <p:cNvPr id="4" name="Bildobjekt 3"/>
          <p:cNvPicPr/>
          <p:nvPr/>
        </p:nvPicPr>
        <p:blipFill>
          <a:blip r:embed="rId2">
            <a:extLst>
              <a:ext uri="{28A0092B-C50C-407E-A947-70E740481C1C}">
                <a14:useLocalDpi xmlns:a14="http://schemas.microsoft.com/office/drawing/2010/main" val="0"/>
              </a:ext>
            </a:extLst>
          </a:blip>
          <a:stretch>
            <a:fillRect/>
          </a:stretch>
        </p:blipFill>
        <p:spPr>
          <a:xfrm>
            <a:off x="8958470" y="535785"/>
            <a:ext cx="3165889" cy="6290122"/>
          </a:xfrm>
          <a:prstGeom prst="rect">
            <a:avLst/>
          </a:prstGeom>
        </p:spPr>
      </p:pic>
      <p:pic>
        <p:nvPicPr>
          <p:cNvPr id="5" name="Bildobjekt 4"/>
          <p:cNvPicPr/>
          <p:nvPr/>
        </p:nvPicPr>
        <p:blipFill>
          <a:blip r:embed="rId3"/>
          <a:stretch>
            <a:fillRect/>
          </a:stretch>
        </p:blipFill>
        <p:spPr>
          <a:xfrm>
            <a:off x="6431274" y="4673600"/>
            <a:ext cx="2141006" cy="2152307"/>
          </a:xfrm>
          <a:prstGeom prst="rect">
            <a:avLst/>
          </a:prstGeom>
        </p:spPr>
      </p:pic>
    </p:spTree>
    <p:extLst>
      <p:ext uri="{BB962C8B-B14F-4D97-AF65-F5344CB8AC3E}">
        <p14:creationId xmlns:p14="http://schemas.microsoft.com/office/powerpoint/2010/main" val="214255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De olika vyerna – Rapport, forts.</a:t>
            </a:r>
          </a:p>
        </p:txBody>
      </p:sp>
      <p:sp>
        <p:nvSpPr>
          <p:cNvPr id="3" name="Platshållare för innehåll 2"/>
          <p:cNvSpPr>
            <a:spLocks noGrp="1"/>
          </p:cNvSpPr>
          <p:nvPr>
            <p:ph idx="1"/>
          </p:nvPr>
        </p:nvSpPr>
        <p:spPr>
          <a:xfrm>
            <a:off x="838200" y="1825625"/>
            <a:ext cx="7784548" cy="4351338"/>
          </a:xfrm>
        </p:spPr>
        <p:txBody>
          <a:bodyPr>
            <a:normAutofit/>
          </a:bodyPr>
          <a:lstStyle/>
          <a:p>
            <a:r>
              <a:rPr lang="sv-SE" dirty="0"/>
              <a:t>Det ska även gå att generera en PDF-fil som ska laddas ner automatiskt vid klick på ”Skapa PDF”.</a:t>
            </a:r>
          </a:p>
          <a:p>
            <a:r>
              <a:rPr lang="sv-SE" dirty="0" err="1"/>
              <a:t>PDF:ens</a:t>
            </a:r>
            <a:r>
              <a:rPr lang="sv-SE" dirty="0"/>
              <a:t> innehåll ska innehålla information om resor för valt fordon inom valt datumspann i ”tabellstruktur”.</a:t>
            </a:r>
          </a:p>
          <a:p>
            <a:r>
              <a:rPr lang="sv-SE" dirty="0"/>
              <a:t>Likt mallen på skatteverkets hemsida. </a:t>
            </a:r>
          </a:p>
        </p:txBody>
      </p:sp>
      <p:pic>
        <p:nvPicPr>
          <p:cNvPr id="4" name="Bildobjekt 3"/>
          <p:cNvPicPr/>
          <p:nvPr/>
        </p:nvPicPr>
        <p:blipFill>
          <a:blip r:embed="rId2">
            <a:extLst>
              <a:ext uri="{28A0092B-C50C-407E-A947-70E740481C1C}">
                <a14:useLocalDpi xmlns:a14="http://schemas.microsoft.com/office/drawing/2010/main" val="0"/>
              </a:ext>
            </a:extLst>
          </a:blip>
          <a:stretch>
            <a:fillRect/>
          </a:stretch>
        </p:blipFill>
        <p:spPr>
          <a:xfrm>
            <a:off x="8958470" y="535785"/>
            <a:ext cx="3165889" cy="6290122"/>
          </a:xfrm>
          <a:prstGeom prst="rect">
            <a:avLst/>
          </a:prstGeom>
        </p:spPr>
      </p:pic>
    </p:spTree>
    <p:extLst>
      <p:ext uri="{BB962C8B-B14F-4D97-AF65-F5344CB8AC3E}">
        <p14:creationId xmlns:p14="http://schemas.microsoft.com/office/powerpoint/2010/main" val="1105216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De olika vyerna – Hantera fordon</a:t>
            </a:r>
          </a:p>
        </p:txBody>
      </p:sp>
      <p:sp>
        <p:nvSpPr>
          <p:cNvPr id="3" name="Platshållare för innehåll 2"/>
          <p:cNvSpPr>
            <a:spLocks noGrp="1"/>
          </p:cNvSpPr>
          <p:nvPr>
            <p:ph idx="1"/>
          </p:nvPr>
        </p:nvSpPr>
        <p:spPr>
          <a:xfrm>
            <a:off x="838199" y="1825625"/>
            <a:ext cx="7939157" cy="4351338"/>
          </a:xfrm>
        </p:spPr>
        <p:txBody>
          <a:bodyPr/>
          <a:lstStyle/>
          <a:p>
            <a:r>
              <a:rPr lang="sv-SE" dirty="0"/>
              <a:t>På den här sidan ska det vara möjligt att hantera fordon. Följande ska kunna utföras:</a:t>
            </a:r>
          </a:p>
          <a:p>
            <a:pPr lvl="1"/>
            <a:r>
              <a:rPr lang="sv-SE" dirty="0"/>
              <a:t>Lägga till nytt fordon</a:t>
            </a:r>
          </a:p>
          <a:p>
            <a:pPr lvl="1"/>
            <a:r>
              <a:rPr lang="sv-SE" dirty="0"/>
              <a:t>Ange ett fordon som standard/förvalsfordon</a:t>
            </a:r>
          </a:p>
          <a:p>
            <a:pPr lvl="1"/>
            <a:r>
              <a:rPr lang="sv-SE" dirty="0"/>
              <a:t>Inaktivera ett fordon – Detta innebär att den inte kommer dyka upp i några </a:t>
            </a:r>
            <a:r>
              <a:rPr lang="sv-SE" dirty="0" err="1"/>
              <a:t>dropdown</a:t>
            </a:r>
            <a:r>
              <a:rPr lang="sv-SE" dirty="0"/>
              <a:t>-listor.</a:t>
            </a:r>
          </a:p>
          <a:p>
            <a:pPr lvl="1"/>
            <a:r>
              <a:rPr lang="sv-SE" dirty="0"/>
              <a:t>Ta bort ett fordon</a:t>
            </a:r>
          </a:p>
          <a:p>
            <a:endParaRPr lang="sv-SE" dirty="0"/>
          </a:p>
        </p:txBody>
      </p:sp>
      <p:pic>
        <p:nvPicPr>
          <p:cNvPr id="4" name="Bildobjekt 3"/>
          <p:cNvPicPr/>
          <p:nvPr/>
        </p:nvPicPr>
        <p:blipFill>
          <a:blip r:embed="rId2">
            <a:extLst>
              <a:ext uri="{28A0092B-C50C-407E-A947-70E740481C1C}">
                <a14:useLocalDpi xmlns:a14="http://schemas.microsoft.com/office/drawing/2010/main" val="0"/>
              </a:ext>
            </a:extLst>
          </a:blip>
          <a:stretch>
            <a:fillRect/>
          </a:stretch>
        </p:blipFill>
        <p:spPr>
          <a:xfrm>
            <a:off x="9128752" y="1224135"/>
            <a:ext cx="3063248" cy="5554317"/>
          </a:xfrm>
          <a:prstGeom prst="rect">
            <a:avLst/>
          </a:prstGeom>
        </p:spPr>
      </p:pic>
    </p:spTree>
    <p:extLst>
      <p:ext uri="{BB962C8B-B14F-4D97-AF65-F5344CB8AC3E}">
        <p14:creationId xmlns:p14="http://schemas.microsoft.com/office/powerpoint/2010/main" val="102810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De olika vyerna – Support</a:t>
            </a:r>
          </a:p>
        </p:txBody>
      </p:sp>
      <p:sp>
        <p:nvSpPr>
          <p:cNvPr id="3" name="Platshållare för innehåll 2"/>
          <p:cNvSpPr>
            <a:spLocks noGrp="1"/>
          </p:cNvSpPr>
          <p:nvPr>
            <p:ph idx="1"/>
          </p:nvPr>
        </p:nvSpPr>
        <p:spPr>
          <a:xfrm>
            <a:off x="838199" y="1825625"/>
            <a:ext cx="7488583" cy="4351338"/>
          </a:xfrm>
        </p:spPr>
        <p:txBody>
          <a:bodyPr/>
          <a:lstStyle/>
          <a:p>
            <a:r>
              <a:rPr lang="sv-SE" dirty="0"/>
              <a:t>På supportsidan ska det gå att chatta med kundsupport i realtid. </a:t>
            </a:r>
          </a:p>
          <a:p>
            <a:r>
              <a:rPr lang="sv-SE" dirty="0"/>
              <a:t>För att få funktionalitet i detta så behöver det byggas en support-sida där kundsupport tar emot och svarar på ärenden.</a:t>
            </a:r>
          </a:p>
          <a:p>
            <a:pPr marL="0" indent="0">
              <a:buNone/>
            </a:pPr>
            <a:endParaRPr lang="sv-SE" dirty="0"/>
          </a:p>
        </p:txBody>
      </p:sp>
      <p:pic>
        <p:nvPicPr>
          <p:cNvPr id="4" name="Bildobjekt 3"/>
          <p:cNvPicPr/>
          <p:nvPr/>
        </p:nvPicPr>
        <p:blipFill>
          <a:blip r:embed="rId2">
            <a:extLst>
              <a:ext uri="{28A0092B-C50C-407E-A947-70E740481C1C}">
                <a14:useLocalDpi xmlns:a14="http://schemas.microsoft.com/office/drawing/2010/main" val="0"/>
              </a:ext>
            </a:extLst>
          </a:blip>
          <a:stretch>
            <a:fillRect/>
          </a:stretch>
        </p:blipFill>
        <p:spPr>
          <a:xfrm>
            <a:off x="8959934" y="874919"/>
            <a:ext cx="3232066" cy="5983081"/>
          </a:xfrm>
          <a:prstGeom prst="rect">
            <a:avLst/>
          </a:prstGeom>
        </p:spPr>
      </p:pic>
    </p:spTree>
    <p:extLst>
      <p:ext uri="{BB962C8B-B14F-4D97-AF65-F5344CB8AC3E}">
        <p14:creationId xmlns:p14="http://schemas.microsoft.com/office/powerpoint/2010/main" val="28660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normAutofit/>
          </a:bodyPr>
          <a:lstStyle/>
          <a:p>
            <a:pPr lvl="0"/>
            <a:r>
              <a:rPr lang="sv-SE" dirty="0"/>
              <a:t>Bifogade </a:t>
            </a:r>
            <a:r>
              <a:rPr lang="sv-SE" dirty="0" err="1"/>
              <a:t>mockups</a:t>
            </a:r>
            <a:r>
              <a:rPr lang="sv-SE" dirty="0"/>
              <a:t> är bara principskisser. </a:t>
            </a:r>
          </a:p>
          <a:p>
            <a:pPr lvl="0"/>
            <a:r>
              <a:rPr lang="sv-SE" dirty="0"/>
              <a:t>Leverantören har fria händer att hitta bättre lösningar rent UX-mässigt, och diskutera detta med beställaren.</a:t>
            </a:r>
          </a:p>
          <a:p>
            <a:pPr lvl="0"/>
            <a:r>
              <a:rPr lang="sv-SE" dirty="0"/>
              <a:t>Det ska finnas en menyknapp (helst högst upp till höger) tillgänglig i samtliga vyer. Denna meny ska innehålla länkar till de olika vyerna i detta dokument.</a:t>
            </a:r>
          </a:p>
          <a:p>
            <a:pPr lvl="0"/>
            <a:r>
              <a:rPr lang="sv-SE" dirty="0" err="1"/>
              <a:t>Journey</a:t>
            </a:r>
            <a:r>
              <a:rPr lang="sv-SE" dirty="0"/>
              <a:t> ska fungera att använda både på mobila enheter och desktop/laptop.</a:t>
            </a:r>
          </a:p>
          <a:p>
            <a:pPr lvl="0"/>
            <a:r>
              <a:rPr lang="sv-SE" sz="3200" b="1" dirty="0"/>
              <a:t>OBS: Kraven kan komma att justeras under projektets gång.</a:t>
            </a:r>
          </a:p>
          <a:p>
            <a:pPr marL="0" indent="0">
              <a:buNone/>
            </a:pPr>
            <a:endParaRPr lang="sv-SE" dirty="0"/>
          </a:p>
        </p:txBody>
      </p:sp>
    </p:spTree>
    <p:extLst>
      <p:ext uri="{BB962C8B-B14F-4D97-AF65-F5344CB8AC3E}">
        <p14:creationId xmlns:p14="http://schemas.microsoft.com/office/powerpoint/2010/main" val="262963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Att komma igång</a:t>
            </a:r>
          </a:p>
        </p:txBody>
      </p:sp>
      <p:sp>
        <p:nvSpPr>
          <p:cNvPr id="3" name="Platshållare för innehåll 2"/>
          <p:cNvSpPr>
            <a:spLocks noGrp="1"/>
          </p:cNvSpPr>
          <p:nvPr>
            <p:ph idx="1"/>
          </p:nvPr>
        </p:nvSpPr>
        <p:spPr/>
        <p:txBody>
          <a:bodyPr/>
          <a:lstStyle/>
          <a:p>
            <a:r>
              <a:rPr lang="sv-SE" dirty="0"/>
              <a:t>Läs igenom kravspecifikationen noga</a:t>
            </a:r>
          </a:p>
          <a:p>
            <a:r>
              <a:rPr lang="sv-SE" dirty="0"/>
              <a:t>Leta efter entitetstyper som kan tänkas förekomma och hitta entiteternas olika attribut och samband.</a:t>
            </a:r>
          </a:p>
          <a:p>
            <a:r>
              <a:rPr lang="sv-SE" dirty="0"/>
              <a:t>Börja fundera över vilka olika </a:t>
            </a:r>
            <a:r>
              <a:rPr lang="sv-SE" dirty="0" err="1"/>
              <a:t>app</a:t>
            </a:r>
            <a:r>
              <a:rPr lang="sv-SE" dirty="0"/>
              <a:t>-moduler som kan tänkas behövas, men även vilka olika vyer som kommer behöva skapas.</a:t>
            </a:r>
          </a:p>
          <a:p>
            <a:r>
              <a:rPr lang="sv-SE" dirty="0"/>
              <a:t>Fundera sedan över vad </a:t>
            </a:r>
            <a:r>
              <a:rPr lang="sv-SE" dirty="0" err="1"/>
              <a:t>WebAPI:et</a:t>
            </a:r>
            <a:r>
              <a:rPr lang="sv-SE" dirty="0"/>
              <a:t> ska kunna leverera och ta emot för typer av data.</a:t>
            </a:r>
          </a:p>
        </p:txBody>
      </p:sp>
    </p:spTree>
    <p:extLst>
      <p:ext uri="{BB962C8B-B14F-4D97-AF65-F5344CB8AC3E}">
        <p14:creationId xmlns:p14="http://schemas.microsoft.com/office/powerpoint/2010/main" val="66285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Framledes…</a:t>
            </a:r>
          </a:p>
        </p:txBody>
      </p:sp>
      <p:sp>
        <p:nvSpPr>
          <p:cNvPr id="3" name="Platshållare för innehåll 2"/>
          <p:cNvSpPr>
            <a:spLocks noGrp="1"/>
          </p:cNvSpPr>
          <p:nvPr>
            <p:ph idx="1"/>
          </p:nvPr>
        </p:nvSpPr>
        <p:spPr/>
        <p:txBody>
          <a:bodyPr>
            <a:normAutofit lnSpcReduction="10000"/>
          </a:bodyPr>
          <a:lstStyle/>
          <a:p>
            <a:r>
              <a:rPr lang="sv-SE" dirty="0"/>
              <a:t>Hittills har vi inte gått igenom allt det tekniska i kursen som krävs för att komma i mål med projektuppgiften.</a:t>
            </a:r>
          </a:p>
          <a:p>
            <a:r>
              <a:rPr lang="sv-SE" dirty="0"/>
              <a:t>Tanken är att vi framledes har föreläsningstillfällen då vi tar upp tekniska delar som vi behöver ha koll på, t.ex.:</a:t>
            </a:r>
          </a:p>
          <a:p>
            <a:pPr lvl="1"/>
            <a:r>
              <a:rPr lang="sv-SE" dirty="0"/>
              <a:t>Mer </a:t>
            </a:r>
            <a:r>
              <a:rPr lang="sv-SE" dirty="0" err="1"/>
              <a:t>SignalR</a:t>
            </a:r>
            <a:endParaRPr lang="sv-SE" dirty="0"/>
          </a:p>
          <a:p>
            <a:pPr lvl="1"/>
            <a:r>
              <a:rPr lang="sv-SE" dirty="0"/>
              <a:t>Log4Net</a:t>
            </a:r>
          </a:p>
          <a:p>
            <a:pPr lvl="1"/>
            <a:r>
              <a:rPr lang="sv-SE" dirty="0"/>
              <a:t>Mer LESS och SASS kompilering</a:t>
            </a:r>
          </a:p>
          <a:p>
            <a:pPr lvl="1"/>
            <a:r>
              <a:rPr lang="sv-SE" dirty="0" err="1"/>
              <a:t>iTextSharp</a:t>
            </a:r>
            <a:endParaRPr lang="sv-SE" dirty="0"/>
          </a:p>
          <a:p>
            <a:pPr lvl="1"/>
            <a:r>
              <a:rPr lang="sv-SE" dirty="0" err="1"/>
              <a:t>Angular</a:t>
            </a:r>
            <a:r>
              <a:rPr lang="sv-SE" dirty="0"/>
              <a:t> </a:t>
            </a:r>
            <a:r>
              <a:rPr lang="sv-SE" dirty="0" err="1"/>
              <a:t>plugins</a:t>
            </a:r>
            <a:endParaRPr lang="sv-SE" dirty="0"/>
          </a:p>
          <a:p>
            <a:r>
              <a:rPr lang="sv-SE" dirty="0"/>
              <a:t>Detta är dock inget som hindrar er från att köra igång redan nu med projektet.</a:t>
            </a:r>
          </a:p>
        </p:txBody>
      </p:sp>
    </p:spTree>
    <p:extLst>
      <p:ext uri="{BB962C8B-B14F-4D97-AF65-F5344CB8AC3E}">
        <p14:creationId xmlns:p14="http://schemas.microsoft.com/office/powerpoint/2010/main" val="217881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Frågor och diskussion</a:t>
            </a:r>
          </a:p>
        </p:txBody>
      </p:sp>
      <p:sp>
        <p:nvSpPr>
          <p:cNvPr id="3" name="Platshållare för innehåll 2"/>
          <p:cNvSpPr>
            <a:spLocks noGrp="1"/>
          </p:cNvSpPr>
          <p:nvPr>
            <p:ph idx="1"/>
          </p:nvPr>
        </p:nvSpPr>
        <p:spPr/>
        <p:txBody>
          <a:bodyPr/>
          <a:lstStyle/>
          <a:p>
            <a:endParaRPr lang="sv-SE"/>
          </a:p>
        </p:txBody>
      </p:sp>
    </p:spTree>
    <p:extLst>
      <p:ext uri="{BB962C8B-B14F-4D97-AF65-F5344CB8AC3E}">
        <p14:creationId xmlns:p14="http://schemas.microsoft.com/office/powerpoint/2010/main" val="76079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Generell information</a:t>
            </a:r>
          </a:p>
        </p:txBody>
      </p:sp>
      <p:sp>
        <p:nvSpPr>
          <p:cNvPr id="3" name="Platshållare för innehåll 2"/>
          <p:cNvSpPr>
            <a:spLocks noGrp="1"/>
          </p:cNvSpPr>
          <p:nvPr>
            <p:ph idx="1"/>
          </p:nvPr>
        </p:nvSpPr>
        <p:spPr/>
        <p:txBody>
          <a:bodyPr/>
          <a:lstStyle/>
          <a:p>
            <a:r>
              <a:rPr lang="sv-SE" dirty="0"/>
              <a:t>Projektuppgiften utgör det examinerande momentet för kursen </a:t>
            </a:r>
            <a:r>
              <a:rPr lang="sv-SE" dirty="0" err="1"/>
              <a:t>Modulär</a:t>
            </a:r>
            <a:r>
              <a:rPr lang="sv-SE" dirty="0"/>
              <a:t> Klientprogrammering</a:t>
            </a:r>
          </a:p>
          <a:p>
            <a:r>
              <a:rPr lang="sv-SE" dirty="0"/>
              <a:t>Betyg = IG/G/VG</a:t>
            </a:r>
          </a:p>
          <a:p>
            <a:r>
              <a:rPr lang="sv-SE" dirty="0"/>
              <a:t>Redovisning och deadline den 3/5 (en onsdag)</a:t>
            </a:r>
          </a:p>
          <a:p>
            <a:pPr lvl="1"/>
            <a:r>
              <a:rPr lang="sv-SE" dirty="0"/>
              <a:t>Redovisning inför klassen</a:t>
            </a:r>
          </a:p>
        </p:txBody>
      </p:sp>
    </p:spTree>
    <p:extLst>
      <p:ext uri="{BB962C8B-B14F-4D97-AF65-F5344CB8AC3E}">
        <p14:creationId xmlns:p14="http://schemas.microsoft.com/office/powerpoint/2010/main" val="3006797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Externa resurser</a:t>
            </a:r>
          </a:p>
        </p:txBody>
      </p:sp>
      <p:sp>
        <p:nvSpPr>
          <p:cNvPr id="3" name="Platshållare för innehåll 2"/>
          <p:cNvSpPr>
            <a:spLocks noGrp="1"/>
          </p:cNvSpPr>
          <p:nvPr>
            <p:ph idx="1"/>
          </p:nvPr>
        </p:nvSpPr>
        <p:spPr/>
        <p:txBody>
          <a:bodyPr/>
          <a:lstStyle/>
          <a:p>
            <a:pPr lvl="0"/>
            <a:r>
              <a:rPr lang="en-GB" dirty="0"/>
              <a:t>Google Maps Reverse Geocoding:</a:t>
            </a:r>
            <a:br>
              <a:rPr lang="en-GB" dirty="0"/>
            </a:br>
            <a:r>
              <a:rPr lang="en-GB" u="sng" dirty="0">
                <a:hlinkClick r:id="rId2"/>
              </a:rPr>
              <a:t>https://developers.google.com/maps/documentation/javascript/examples/geocoding-reverse</a:t>
            </a:r>
            <a:endParaRPr lang="sv-SE" dirty="0"/>
          </a:p>
          <a:p>
            <a:pPr lvl="0"/>
            <a:r>
              <a:rPr lang="en-GB" dirty="0"/>
              <a:t>HTML5 Geolocation:</a:t>
            </a:r>
            <a:br>
              <a:rPr lang="en-GB" dirty="0"/>
            </a:br>
            <a:r>
              <a:rPr lang="en-GB" u="sng" dirty="0">
                <a:hlinkClick r:id="rId3"/>
              </a:rPr>
              <a:t>http://www.w3schools.com/html/html5_geolocation.asp</a:t>
            </a:r>
            <a:endParaRPr lang="sv-SE" dirty="0"/>
          </a:p>
          <a:p>
            <a:pPr lvl="0"/>
            <a:r>
              <a:rPr lang="sv-SE" dirty="0"/>
              <a:t>Information hos Skatteverket angående vad en körjournal ska innehålla för information:</a:t>
            </a:r>
            <a:br>
              <a:rPr lang="sv-SE" dirty="0"/>
            </a:br>
            <a:r>
              <a:rPr lang="sv-SE" u="sng" dirty="0">
                <a:hlinkClick r:id="rId4"/>
              </a:rPr>
              <a:t>https://www.skatteverket.se/privat/skatter/arbeteochinkomst/formaner/bilarochbilforman/korjournal.4.18e1b10334ebe8bc8000695.html</a:t>
            </a:r>
            <a:r>
              <a:rPr lang="sv-SE" u="sng" dirty="0"/>
              <a:t> </a:t>
            </a:r>
            <a:endParaRPr lang="sv-SE" dirty="0"/>
          </a:p>
        </p:txBody>
      </p:sp>
    </p:spTree>
    <p:extLst>
      <p:ext uri="{BB962C8B-B14F-4D97-AF65-F5344CB8AC3E}">
        <p14:creationId xmlns:p14="http://schemas.microsoft.com/office/powerpoint/2010/main" val="329615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Kravspecifikation - Bakgrund</a:t>
            </a:r>
          </a:p>
        </p:txBody>
      </p:sp>
      <p:sp>
        <p:nvSpPr>
          <p:cNvPr id="3" name="Platshållare för innehåll 2"/>
          <p:cNvSpPr>
            <a:spLocks noGrp="1"/>
          </p:cNvSpPr>
          <p:nvPr>
            <p:ph idx="1"/>
          </p:nvPr>
        </p:nvSpPr>
        <p:spPr/>
        <p:txBody>
          <a:bodyPr/>
          <a:lstStyle/>
          <a:p>
            <a:r>
              <a:rPr lang="sv-SE" dirty="0"/>
              <a:t>Snickarnas Fackförbund har för avsikt att erbjuda sina anslutna medlemmar en digital tjänst i form av en körjournal. </a:t>
            </a:r>
          </a:p>
          <a:p>
            <a:r>
              <a:rPr lang="sv-SE" dirty="0"/>
              <a:t>Skatteverket har strikta regler för att framförande av yrkesfordon skall kombineras med körjournal. </a:t>
            </a:r>
          </a:p>
          <a:p>
            <a:r>
              <a:rPr lang="sv-SE" dirty="0"/>
              <a:t>Snickarnas Fackförbund har försökt förhandla sig till ett fördelaktigt pris från några av leverantörerna av körjournalstjänster som finns på marknaden, men priset har inte gått ner till en, av Snickarnas Fackförbund, acceptabel nivå.</a:t>
            </a:r>
          </a:p>
          <a:p>
            <a:endParaRPr lang="sv-SE" dirty="0"/>
          </a:p>
          <a:p>
            <a:endParaRPr lang="sv-SE" dirty="0"/>
          </a:p>
        </p:txBody>
      </p:sp>
    </p:spTree>
    <p:extLst>
      <p:ext uri="{BB962C8B-B14F-4D97-AF65-F5344CB8AC3E}">
        <p14:creationId xmlns:p14="http://schemas.microsoft.com/office/powerpoint/2010/main" val="382416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Kravspecifikation - Bakgrund</a:t>
            </a:r>
          </a:p>
        </p:txBody>
      </p:sp>
      <p:sp>
        <p:nvSpPr>
          <p:cNvPr id="3" name="Platshållare för innehåll 2"/>
          <p:cNvSpPr>
            <a:spLocks noGrp="1"/>
          </p:cNvSpPr>
          <p:nvPr>
            <p:ph idx="1"/>
          </p:nvPr>
        </p:nvSpPr>
        <p:spPr/>
        <p:txBody>
          <a:bodyPr/>
          <a:lstStyle/>
          <a:p>
            <a:r>
              <a:rPr lang="sv-SE" dirty="0"/>
              <a:t>Beslut har då fattats att låta bygga en egen digital körjournalstjänst och sedan erbjuda sina medlemmar denna.</a:t>
            </a:r>
          </a:p>
          <a:p>
            <a:r>
              <a:rPr lang="sv-SE" dirty="0"/>
              <a:t>Då Snickarnas Fackförbunds egen IT-avdelning har fullt upp med annat, så har man valt att ta hjälp av IT-konsultbolaget ”</a:t>
            </a:r>
            <a:r>
              <a:rPr lang="sv-SE" dirty="0" err="1"/>
              <a:t>Competence</a:t>
            </a:r>
            <a:r>
              <a:rPr lang="sv-SE" dirty="0"/>
              <a:t>”.</a:t>
            </a:r>
          </a:p>
          <a:p>
            <a:r>
              <a:rPr lang="sv-SE" dirty="0"/>
              <a:t>Den interna IT-avdelningen på Snickarnas Fackförbund har den del tekniska krav och fattade beslut kring vilka ramverk och tekniker som skall användas i projektet. </a:t>
            </a:r>
          </a:p>
          <a:p>
            <a:r>
              <a:rPr lang="sv-SE" dirty="0"/>
              <a:t>Detta på grund av att de själva ska kunna ta över och förvalta projektet framledes. Se kapitel ”Tekniska krav”.</a:t>
            </a:r>
          </a:p>
          <a:p>
            <a:endParaRPr lang="sv-SE" dirty="0"/>
          </a:p>
        </p:txBody>
      </p:sp>
    </p:spTree>
    <p:extLst>
      <p:ext uri="{BB962C8B-B14F-4D97-AF65-F5344CB8AC3E}">
        <p14:creationId xmlns:p14="http://schemas.microsoft.com/office/powerpoint/2010/main" val="53821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Kravspecifikation – Tekniska krav</a:t>
            </a:r>
          </a:p>
        </p:txBody>
      </p:sp>
      <p:sp>
        <p:nvSpPr>
          <p:cNvPr id="3" name="Platshållare för innehåll 2"/>
          <p:cNvSpPr>
            <a:spLocks noGrp="1"/>
          </p:cNvSpPr>
          <p:nvPr>
            <p:ph idx="1"/>
          </p:nvPr>
        </p:nvSpPr>
        <p:spPr/>
        <p:txBody>
          <a:bodyPr>
            <a:normAutofit/>
          </a:bodyPr>
          <a:lstStyle/>
          <a:p>
            <a:pPr lvl="0"/>
            <a:r>
              <a:rPr lang="sv-SE" dirty="0" err="1"/>
              <a:t>Journey</a:t>
            </a:r>
            <a:r>
              <a:rPr lang="sv-SE" dirty="0"/>
              <a:t> ska byggas som en SPA (</a:t>
            </a:r>
            <a:r>
              <a:rPr lang="sv-SE" dirty="0" err="1"/>
              <a:t>Single</a:t>
            </a:r>
            <a:r>
              <a:rPr lang="sv-SE" dirty="0"/>
              <a:t> Page </a:t>
            </a:r>
            <a:r>
              <a:rPr lang="sv-SE" dirty="0" err="1"/>
              <a:t>Application</a:t>
            </a:r>
            <a:r>
              <a:rPr lang="sv-SE" dirty="0"/>
              <a:t>)</a:t>
            </a:r>
          </a:p>
          <a:p>
            <a:pPr lvl="0"/>
            <a:r>
              <a:rPr lang="sv-SE" dirty="0"/>
              <a:t>Som </a:t>
            </a:r>
            <a:r>
              <a:rPr lang="sv-SE" dirty="0" err="1"/>
              <a:t>frontend</a:t>
            </a:r>
            <a:r>
              <a:rPr lang="sv-SE" dirty="0"/>
              <a:t>-ramverk ska </a:t>
            </a:r>
            <a:r>
              <a:rPr lang="sv-SE" dirty="0" err="1"/>
              <a:t>AngularJS</a:t>
            </a:r>
            <a:r>
              <a:rPr lang="sv-SE" dirty="0"/>
              <a:t> 1.X användas</a:t>
            </a:r>
          </a:p>
          <a:p>
            <a:pPr lvl="0"/>
            <a:r>
              <a:rPr lang="sv-SE" dirty="0" err="1"/>
              <a:t>Journey</a:t>
            </a:r>
            <a:r>
              <a:rPr lang="sv-SE" dirty="0"/>
              <a:t> ska byggas med ett beprövat och modernt CSS-ramverk, t.ex. Twitter </a:t>
            </a:r>
            <a:r>
              <a:rPr lang="sv-SE" dirty="0" err="1"/>
              <a:t>Bootstrap</a:t>
            </a:r>
            <a:endParaRPr lang="sv-SE" dirty="0"/>
          </a:p>
          <a:p>
            <a:pPr lvl="1"/>
            <a:r>
              <a:rPr lang="sv-SE" dirty="0"/>
              <a:t>Till detta ska SASS eller LESS användas som CSS-preprocessor</a:t>
            </a:r>
          </a:p>
          <a:p>
            <a:pPr lvl="0"/>
            <a:r>
              <a:rPr lang="sv-SE" dirty="0"/>
              <a:t>Kompilering av SASS eller LESS till CSS ska implementeras. </a:t>
            </a:r>
          </a:p>
          <a:p>
            <a:pPr lvl="0"/>
            <a:r>
              <a:rPr lang="sv-SE" dirty="0" err="1"/>
              <a:t>Konkatenering</a:t>
            </a:r>
            <a:r>
              <a:rPr lang="sv-SE" dirty="0"/>
              <a:t> och </a:t>
            </a:r>
            <a:r>
              <a:rPr lang="sv-SE" dirty="0" err="1"/>
              <a:t>minifiering</a:t>
            </a:r>
            <a:r>
              <a:rPr lang="sv-SE" dirty="0"/>
              <a:t> av JavaScript ska implementeras. Till detta kan t.ex. </a:t>
            </a:r>
            <a:r>
              <a:rPr lang="sv-SE" dirty="0" err="1"/>
              <a:t>Gulp</a:t>
            </a:r>
            <a:r>
              <a:rPr lang="sv-SE" dirty="0"/>
              <a:t> användas.</a:t>
            </a:r>
          </a:p>
        </p:txBody>
      </p:sp>
    </p:spTree>
    <p:extLst>
      <p:ext uri="{BB962C8B-B14F-4D97-AF65-F5344CB8AC3E}">
        <p14:creationId xmlns:p14="http://schemas.microsoft.com/office/powerpoint/2010/main" val="212475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Kravspecifikation – Tekniska krav</a:t>
            </a:r>
          </a:p>
        </p:txBody>
      </p:sp>
      <p:sp>
        <p:nvSpPr>
          <p:cNvPr id="3" name="Platshållare för innehåll 2"/>
          <p:cNvSpPr>
            <a:spLocks noGrp="1"/>
          </p:cNvSpPr>
          <p:nvPr>
            <p:ph idx="1"/>
          </p:nvPr>
        </p:nvSpPr>
        <p:spPr/>
        <p:txBody>
          <a:bodyPr>
            <a:normAutofit/>
          </a:bodyPr>
          <a:lstStyle/>
          <a:p>
            <a:pPr lvl="0"/>
            <a:r>
              <a:rPr lang="sv-SE" dirty="0"/>
              <a:t>Back-end ska byggas på .NET-plattformen</a:t>
            </a:r>
          </a:p>
          <a:p>
            <a:pPr lvl="1"/>
            <a:r>
              <a:rPr lang="sv-SE" dirty="0"/>
              <a:t>MVC-baserad applikation</a:t>
            </a:r>
          </a:p>
          <a:p>
            <a:pPr lvl="1"/>
            <a:r>
              <a:rPr lang="sv-SE" dirty="0" err="1"/>
              <a:t>WebAPI</a:t>
            </a:r>
            <a:r>
              <a:rPr lang="sv-SE" dirty="0"/>
              <a:t> för att möjliggöra kommunikation från front-end via AJAX/</a:t>
            </a:r>
            <a:r>
              <a:rPr lang="sv-SE" dirty="0" err="1"/>
              <a:t>Angular</a:t>
            </a:r>
            <a:endParaRPr lang="sv-SE" dirty="0"/>
          </a:p>
          <a:p>
            <a:pPr lvl="1"/>
            <a:r>
              <a:rPr lang="sv-SE" dirty="0" err="1"/>
              <a:t>Entity</a:t>
            </a:r>
            <a:r>
              <a:rPr lang="sv-SE" dirty="0"/>
              <a:t> </a:t>
            </a:r>
            <a:r>
              <a:rPr lang="sv-SE" dirty="0" err="1"/>
              <a:t>Framework</a:t>
            </a:r>
            <a:r>
              <a:rPr lang="sv-SE" dirty="0"/>
              <a:t> för databaskommunikation</a:t>
            </a:r>
          </a:p>
          <a:p>
            <a:pPr lvl="0"/>
            <a:r>
              <a:rPr lang="sv-SE" dirty="0"/>
              <a:t>Som databas ska Microsoft SQL Server användas</a:t>
            </a:r>
          </a:p>
          <a:p>
            <a:pPr lvl="0"/>
            <a:r>
              <a:rPr lang="sv-SE" dirty="0"/>
              <a:t>ASP.NET </a:t>
            </a:r>
            <a:r>
              <a:rPr lang="sv-SE" dirty="0" err="1"/>
              <a:t>Identity</a:t>
            </a:r>
            <a:r>
              <a:rPr lang="sv-SE" dirty="0"/>
              <a:t> ska implementeras för att kunna:</a:t>
            </a:r>
          </a:p>
          <a:p>
            <a:pPr lvl="1"/>
            <a:r>
              <a:rPr lang="sv-SE" dirty="0"/>
              <a:t>Särskilja på användare och kunna koppla fordon till användare.</a:t>
            </a:r>
          </a:p>
          <a:p>
            <a:pPr lvl="1"/>
            <a:r>
              <a:rPr lang="sv-SE" dirty="0"/>
              <a:t>Inloggning</a:t>
            </a:r>
          </a:p>
          <a:p>
            <a:pPr lvl="1"/>
            <a:r>
              <a:rPr lang="sv-SE" dirty="0"/>
              <a:t>Skapande av konton</a:t>
            </a:r>
          </a:p>
        </p:txBody>
      </p:sp>
    </p:spTree>
    <p:extLst>
      <p:ext uri="{BB962C8B-B14F-4D97-AF65-F5344CB8AC3E}">
        <p14:creationId xmlns:p14="http://schemas.microsoft.com/office/powerpoint/2010/main" val="251571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Kravspecifikation – Tekniska krav</a:t>
            </a:r>
          </a:p>
        </p:txBody>
      </p:sp>
      <p:sp>
        <p:nvSpPr>
          <p:cNvPr id="3" name="Platshållare för innehåll 2"/>
          <p:cNvSpPr>
            <a:spLocks noGrp="1"/>
          </p:cNvSpPr>
          <p:nvPr>
            <p:ph idx="1"/>
          </p:nvPr>
        </p:nvSpPr>
        <p:spPr/>
        <p:txBody>
          <a:bodyPr>
            <a:normAutofit fontScale="92500" lnSpcReduction="10000"/>
          </a:bodyPr>
          <a:lstStyle/>
          <a:p>
            <a:pPr lvl="0"/>
            <a:r>
              <a:rPr lang="en-GB" dirty="0"/>
              <a:t>HTML5 Geolocation &amp; Google Maps ”Reverse Geocoding”</a:t>
            </a:r>
            <a:endParaRPr lang="sv-SE" dirty="0"/>
          </a:p>
          <a:p>
            <a:pPr lvl="0"/>
            <a:r>
              <a:rPr lang="sv-SE" dirty="0"/>
              <a:t>Loggning av eventuella fel skall implementeras back-end – Företrädesvis med hjälp av Log4Net.</a:t>
            </a:r>
          </a:p>
          <a:p>
            <a:pPr lvl="0"/>
            <a:r>
              <a:rPr lang="sv-SE" dirty="0"/>
              <a:t>Sidan ska vara </a:t>
            </a:r>
            <a:r>
              <a:rPr lang="sv-SE" dirty="0" err="1"/>
              <a:t>responsiv</a:t>
            </a:r>
            <a:r>
              <a:rPr lang="sv-SE" dirty="0"/>
              <a:t>. Den ska fungera lika bra oavsett skärmstorlek på enhet.</a:t>
            </a:r>
          </a:p>
          <a:p>
            <a:pPr lvl="0"/>
            <a:r>
              <a:rPr lang="sv-SE" dirty="0"/>
              <a:t>Webbläsarstöd: Google </a:t>
            </a:r>
            <a:r>
              <a:rPr lang="sv-SE" dirty="0" err="1"/>
              <a:t>Chrome</a:t>
            </a:r>
            <a:r>
              <a:rPr lang="sv-SE" dirty="0"/>
              <a:t>, Internet Explorer, Safari, </a:t>
            </a:r>
            <a:r>
              <a:rPr lang="sv-SE" dirty="0" err="1"/>
              <a:t>Firefox</a:t>
            </a:r>
            <a:r>
              <a:rPr lang="sv-SE" dirty="0"/>
              <a:t>. Senaste versionen -1 på samtliga.</a:t>
            </a:r>
          </a:p>
          <a:p>
            <a:pPr lvl="0"/>
            <a:r>
              <a:rPr lang="sv-SE" dirty="0"/>
              <a:t>Källkoden ska hanteras med hjälp av Git (</a:t>
            </a:r>
            <a:r>
              <a:rPr lang="sv-SE" dirty="0" err="1"/>
              <a:t>Bitbucket</a:t>
            </a:r>
            <a:r>
              <a:rPr lang="sv-SE" dirty="0"/>
              <a:t> eller </a:t>
            </a:r>
            <a:r>
              <a:rPr lang="sv-SE" dirty="0" err="1"/>
              <a:t>GitHub</a:t>
            </a:r>
            <a:r>
              <a:rPr lang="sv-SE" dirty="0"/>
              <a:t>).</a:t>
            </a:r>
          </a:p>
          <a:p>
            <a:pPr lvl="0"/>
            <a:r>
              <a:rPr lang="sv-SE" dirty="0" err="1"/>
              <a:t>iTextSharp</a:t>
            </a:r>
            <a:r>
              <a:rPr lang="sv-SE" dirty="0"/>
              <a:t> ska användas på serversidan för att möjliggöra generering av PDF-filer med resor.</a:t>
            </a:r>
          </a:p>
          <a:p>
            <a:pPr lvl="0"/>
            <a:r>
              <a:rPr lang="sv-SE" dirty="0" err="1"/>
              <a:t>SignalR</a:t>
            </a:r>
            <a:r>
              <a:rPr lang="sv-SE" dirty="0"/>
              <a:t> för realtidschat.</a:t>
            </a:r>
          </a:p>
          <a:p>
            <a:endParaRPr lang="sv-SE" dirty="0"/>
          </a:p>
        </p:txBody>
      </p:sp>
    </p:spTree>
    <p:extLst>
      <p:ext uri="{BB962C8B-B14F-4D97-AF65-F5344CB8AC3E}">
        <p14:creationId xmlns:p14="http://schemas.microsoft.com/office/powerpoint/2010/main" val="242470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De olika vyerna – Login-sidan</a:t>
            </a:r>
          </a:p>
        </p:txBody>
      </p:sp>
      <p:sp>
        <p:nvSpPr>
          <p:cNvPr id="3" name="Platshållare för innehåll 2"/>
          <p:cNvSpPr>
            <a:spLocks noGrp="1"/>
          </p:cNvSpPr>
          <p:nvPr>
            <p:ph idx="1"/>
          </p:nvPr>
        </p:nvSpPr>
        <p:spPr>
          <a:xfrm>
            <a:off x="838201" y="1825625"/>
            <a:ext cx="7956826" cy="4351338"/>
          </a:xfrm>
        </p:spPr>
        <p:txBody>
          <a:bodyPr>
            <a:normAutofit fontScale="92500" lnSpcReduction="10000"/>
          </a:bodyPr>
          <a:lstStyle/>
          <a:p>
            <a:r>
              <a:rPr lang="sv-SE" dirty="0"/>
              <a:t>Login-sidan ska bestå av två textboxar där användaren fyller i sitt användarnamn (e-postadress) samt lösenord. Detta formulär ska validera och kontrollera följande:</a:t>
            </a:r>
          </a:p>
          <a:p>
            <a:pPr lvl="1"/>
            <a:r>
              <a:rPr lang="sv-SE" dirty="0"/>
              <a:t>Att formatet på användarnamnet är korrekt, alltså i form av en e-postadress</a:t>
            </a:r>
          </a:p>
          <a:p>
            <a:pPr lvl="1"/>
            <a:r>
              <a:rPr lang="sv-SE" dirty="0"/>
              <a:t>Att varken användarnamn eller lösenord har utelämnats att fyllas i vid klick på ”Logga in”</a:t>
            </a:r>
          </a:p>
          <a:p>
            <a:pPr lvl="1"/>
            <a:r>
              <a:rPr lang="sv-SE" dirty="0"/>
              <a:t>Att användaren finns i system och att lösenordet är korrekt.</a:t>
            </a:r>
          </a:p>
          <a:p>
            <a:r>
              <a:rPr lang="sv-SE" dirty="0"/>
              <a:t>Om tid finns så ser gärna Snickarnas Riksförbund att ”Glömt lösenord”-funktionen också implementeras. Detta är dock inte ett krav.</a:t>
            </a:r>
          </a:p>
          <a:p>
            <a:r>
              <a:rPr lang="sv-SE" dirty="0"/>
              <a:t>Man ska även kunna registrera nytt konto.</a:t>
            </a:r>
          </a:p>
        </p:txBody>
      </p:sp>
      <p:pic>
        <p:nvPicPr>
          <p:cNvPr id="4" name="Bildobjekt 3"/>
          <p:cNvPicPr/>
          <p:nvPr/>
        </p:nvPicPr>
        <p:blipFill>
          <a:blip r:embed="rId2">
            <a:extLst>
              <a:ext uri="{28A0092B-C50C-407E-A947-70E740481C1C}">
                <a14:useLocalDpi xmlns:a14="http://schemas.microsoft.com/office/drawing/2010/main" val="0"/>
              </a:ext>
            </a:extLst>
          </a:blip>
          <a:stretch>
            <a:fillRect/>
          </a:stretch>
        </p:blipFill>
        <p:spPr>
          <a:xfrm>
            <a:off x="8917940" y="730250"/>
            <a:ext cx="3274060" cy="6127750"/>
          </a:xfrm>
          <a:prstGeom prst="rect">
            <a:avLst/>
          </a:prstGeom>
        </p:spPr>
      </p:pic>
    </p:spTree>
    <p:extLst>
      <p:ext uri="{BB962C8B-B14F-4D97-AF65-F5344CB8AC3E}">
        <p14:creationId xmlns:p14="http://schemas.microsoft.com/office/powerpoint/2010/main" val="2205377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De olika vyerna – Översiktssidan</a:t>
            </a:r>
          </a:p>
        </p:txBody>
      </p:sp>
      <p:sp>
        <p:nvSpPr>
          <p:cNvPr id="3" name="Platshållare för innehåll 2"/>
          <p:cNvSpPr>
            <a:spLocks noGrp="1"/>
          </p:cNvSpPr>
          <p:nvPr>
            <p:ph idx="1"/>
          </p:nvPr>
        </p:nvSpPr>
        <p:spPr>
          <a:xfrm>
            <a:off x="838200" y="1825625"/>
            <a:ext cx="7696200" cy="4351338"/>
          </a:xfrm>
        </p:spPr>
        <p:txBody>
          <a:bodyPr>
            <a:normAutofit fontScale="77500" lnSpcReduction="20000"/>
          </a:bodyPr>
          <a:lstStyle/>
          <a:p>
            <a:r>
              <a:rPr lang="sv-SE" dirty="0"/>
              <a:t>Efter att användaren har loggat in ska denne snabbt ha möjlighet att kunna registrera en ny resa. </a:t>
            </a:r>
          </a:p>
          <a:p>
            <a:r>
              <a:rPr lang="sv-SE" dirty="0"/>
              <a:t>Därför bör en knapp placeras på ett lämpligt ställe för att enkelt kunna klickas på.</a:t>
            </a:r>
          </a:p>
          <a:p>
            <a:r>
              <a:rPr lang="sv-SE" dirty="0"/>
              <a:t>Det kan hända ett en förare glömmer bort att ange t.ex. ”Mätarställning, ankomst” vid slutet av en tjänsteresa.</a:t>
            </a:r>
          </a:p>
          <a:p>
            <a:r>
              <a:rPr lang="sv-SE" dirty="0"/>
              <a:t>Detta betyder att resans information inte är komplett.</a:t>
            </a:r>
          </a:p>
          <a:p>
            <a:r>
              <a:rPr lang="sv-SE" dirty="0"/>
              <a:t>Resor som inte är kompletta ska hamna i en yta på översiktssidan där man tydligt ser den. Man ska direkt i denna vy kunna komplettera med den saknade informationen och sedan trycka på ”Spara”. </a:t>
            </a:r>
          </a:p>
          <a:p>
            <a:r>
              <a:rPr lang="sv-SE" dirty="0"/>
              <a:t>Då ska resan försvinna från ”Pågående resa”. Det ska inte vara möjligt att påbörja en ny resa innan föregående resa har sparats i sin helhet. Detta för att förhindra datafel i kilometerantal mellan olika resor.</a:t>
            </a:r>
          </a:p>
          <a:p>
            <a:endParaRPr lang="sv-SE" dirty="0"/>
          </a:p>
        </p:txBody>
      </p:sp>
      <p:pic>
        <p:nvPicPr>
          <p:cNvPr id="4" name="Bildobjekt 3"/>
          <p:cNvPicPr/>
          <p:nvPr/>
        </p:nvPicPr>
        <p:blipFill>
          <a:blip r:embed="rId2">
            <a:extLst>
              <a:ext uri="{28A0092B-C50C-407E-A947-70E740481C1C}">
                <a14:useLocalDpi xmlns:a14="http://schemas.microsoft.com/office/drawing/2010/main" val="0"/>
              </a:ext>
            </a:extLst>
          </a:blip>
          <a:stretch>
            <a:fillRect/>
          </a:stretch>
        </p:blipFill>
        <p:spPr>
          <a:xfrm>
            <a:off x="8665845" y="365125"/>
            <a:ext cx="3526155" cy="6483350"/>
          </a:xfrm>
          <a:prstGeom prst="rect">
            <a:avLst/>
          </a:prstGeom>
        </p:spPr>
      </p:pic>
    </p:spTree>
    <p:extLst>
      <p:ext uri="{BB962C8B-B14F-4D97-AF65-F5344CB8AC3E}">
        <p14:creationId xmlns:p14="http://schemas.microsoft.com/office/powerpoint/2010/main" val="1270257313"/>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1474</Words>
  <Application>Microsoft Office PowerPoint</Application>
  <PresentationFormat>Bredbild</PresentationFormat>
  <Paragraphs>110</Paragraphs>
  <Slides>20</Slides>
  <Notes>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20</vt:i4>
      </vt:variant>
    </vt:vector>
  </HeadingPairs>
  <TitlesOfParts>
    <vt:vector size="24" baseType="lpstr">
      <vt:lpstr>Arial</vt:lpstr>
      <vt:lpstr>Calibri</vt:lpstr>
      <vt:lpstr>Calibri Light</vt:lpstr>
      <vt:lpstr>Office-tema</vt:lpstr>
      <vt:lpstr>Journey</vt:lpstr>
      <vt:lpstr>Generell information</vt:lpstr>
      <vt:lpstr>Kravspecifikation - Bakgrund</vt:lpstr>
      <vt:lpstr>Kravspecifikation - Bakgrund</vt:lpstr>
      <vt:lpstr>Kravspecifikation – Tekniska krav</vt:lpstr>
      <vt:lpstr>Kravspecifikation – Tekniska krav</vt:lpstr>
      <vt:lpstr>Kravspecifikation – Tekniska krav</vt:lpstr>
      <vt:lpstr>De olika vyerna – Login-sidan</vt:lpstr>
      <vt:lpstr>De olika vyerna – Översiktssidan</vt:lpstr>
      <vt:lpstr>De olika vyerna – Registrera ny resa</vt:lpstr>
      <vt:lpstr>De olika vyerna – Registrera ny resa, forts.</vt:lpstr>
      <vt:lpstr>De olika vyerna – Rapport</vt:lpstr>
      <vt:lpstr>De olika vyerna – Rapport, forts.</vt:lpstr>
      <vt:lpstr>De olika vyerna – Hantera fordon</vt:lpstr>
      <vt:lpstr>De olika vyerna – Support</vt:lpstr>
      <vt:lpstr>Övrigt</vt:lpstr>
      <vt:lpstr>Att komma igång</vt:lpstr>
      <vt:lpstr>Framledes…</vt:lpstr>
      <vt:lpstr>Frågor och diskussion</vt:lpstr>
      <vt:lpstr>Externa resurser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dc:title>
  <dc:creator>Patrik</dc:creator>
  <cp:lastModifiedBy>Patrik</cp:lastModifiedBy>
  <cp:revision>92</cp:revision>
  <dcterms:created xsi:type="dcterms:W3CDTF">2017-03-06T18:26:58Z</dcterms:created>
  <dcterms:modified xsi:type="dcterms:W3CDTF">2017-03-07T09:36:51Z</dcterms:modified>
</cp:coreProperties>
</file>