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19" r:id="rId15"/>
    <p:sldId id="300" r:id="rId16"/>
    <p:sldId id="301" r:id="rId17"/>
    <p:sldId id="302" r:id="rId18"/>
    <p:sldId id="303" r:id="rId19"/>
    <p:sldId id="304" r:id="rId20"/>
    <p:sldId id="305" r:id="rId21"/>
    <p:sldId id="307" r:id="rId22"/>
    <p:sldId id="308" r:id="rId23"/>
    <p:sldId id="309" r:id="rId24"/>
    <p:sldId id="323" r:id="rId25"/>
    <p:sldId id="322" r:id="rId26"/>
    <p:sldId id="321" r:id="rId27"/>
    <p:sldId id="311" r:id="rId28"/>
    <p:sldId id="324" r:id="rId29"/>
    <p:sldId id="313" r:id="rId30"/>
    <p:sldId id="314" r:id="rId31"/>
    <p:sldId id="315" r:id="rId32"/>
    <p:sldId id="316" r:id="rId33"/>
    <p:sldId id="317" r:id="rId34"/>
    <p:sldId id="318" r:id="rId35"/>
  </p:sldIdLst>
  <p:sldSz cx="9144000" cy="6858000" type="screen4x3"/>
  <p:notesSz cx="6997700" cy="9283700"/>
  <p:custShowLst>
    <p:custShow name="Custom Show 1" id="0">
      <p:sldLst>
        <p:sld r:id="rId3"/>
        <p:sld r:id="rId31"/>
        <p:sld r:id="rId5"/>
        <p:sld r:id="rId30"/>
        <p:sld r:id="rId26"/>
        <p:sld r:id="rId12"/>
        <p:sld r:id="rId13"/>
        <p:sld r:id="rId4"/>
        <p:sld r:id="rId28"/>
        <p:sld r:id="rId26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11567EC8-8915-459A-A073-317B7445FF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64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6261E3E4-3FA4-4425-9E4A-1701662714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5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56AC11-395B-4D67-83F0-E1815BC385CE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84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136FDC1-3C09-4096-B40A-4ACD0D0CD571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96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682C424-9EF6-4EBC-99AF-1483C98FE18C}" type="slidenum">
              <a:rPr lang="en-US" sz="1200"/>
              <a:pPr algn="r"/>
              <a:t>11</a:t>
            </a:fld>
            <a:endParaRPr lang="en-US" sz="120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7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BFD9326-252E-41F3-BDBA-782D4BBE00A2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14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56F5BAE-7E44-42F4-9A6F-C7B57C2E5394}" type="slidenum">
              <a:rPr lang="en-US" sz="1200"/>
              <a:pPr algn="r"/>
              <a:t>13</a:t>
            </a:fld>
            <a:endParaRPr lang="en-US" sz="120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64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C1984D8-C46A-4A5E-9DD4-E8440795D982}" type="slidenum">
              <a:rPr lang="en-US" sz="1200"/>
              <a:pPr algn="r"/>
              <a:t>14</a:t>
            </a:fld>
            <a:endParaRPr lang="en-US" sz="120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32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A7D4624-6E77-408C-8FCB-CD2AD7D487A2}" type="slidenum">
              <a:rPr lang="en-US" sz="1200"/>
              <a:pPr algn="r"/>
              <a:t>15</a:t>
            </a:fld>
            <a:endParaRPr lang="en-US" sz="120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95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6330C3F-6129-41CF-BFD3-D121282BB7C0}" type="slidenum">
              <a:rPr lang="en-US" sz="1200"/>
              <a:pPr algn="r"/>
              <a:t>16</a:t>
            </a:fld>
            <a:endParaRPr lang="en-US" sz="120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8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1FB815-57BA-40C7-88D2-E71BF05C2733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98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EEB04C8-86CD-463B-9A51-0A763629986D}" type="slidenum">
              <a:rPr lang="en-US" sz="1200"/>
              <a:pPr algn="r"/>
              <a:t>18</a:t>
            </a:fld>
            <a:endParaRPr lang="en-US" sz="120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19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5349F86-A6ED-4FA3-A803-855494C794B3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92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2664C36-5959-4928-AA36-6985F8AA24B6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10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02F3507-771B-4E82-8A10-9D013244A90E}" type="slidenum">
              <a:rPr lang="en-US" sz="1200"/>
              <a:pPr algn="r"/>
              <a:t>20</a:t>
            </a:fld>
            <a:endParaRPr lang="en-US" sz="120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59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24259B5-44ED-4FC5-B27F-62A22FCE3454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07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8365955-A026-4198-AD50-D4BB4C79CD77}" type="slidenum">
              <a:rPr lang="en-US" sz="1200"/>
              <a:pPr algn="r"/>
              <a:t>22</a:t>
            </a:fld>
            <a:endParaRPr lang="en-US" sz="120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557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E28BC96-C8DD-4F98-ACAB-596F4FB7EE06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26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03731C3-69BC-4094-ADB7-87BEAA4C7D66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39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175C5D5-CDAE-4A5E-AAB8-DCA75A4FA3E3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272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A40EB8A-2303-4A96-86F8-2E8679B505EE}" type="slidenum">
              <a:rPr lang="en-US" sz="1200"/>
              <a:pPr algn="r"/>
              <a:t>26</a:t>
            </a:fld>
            <a:endParaRPr lang="en-US" sz="120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20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7F303D1-7866-42FC-8FE4-36C4105DC9BB}" type="slidenum">
              <a:rPr lang="en-US" sz="1200"/>
              <a:pPr algn="r"/>
              <a:t>27</a:t>
            </a:fld>
            <a:endParaRPr lang="en-US" sz="120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65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262CB1A-0BE2-4F8C-A1E3-8975B650DDB2}" type="slidenum">
              <a:rPr lang="en-US" sz="1200"/>
              <a:pPr algn="r"/>
              <a:t>29</a:t>
            </a:fld>
            <a:endParaRPr lang="en-US" sz="120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60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A4C9FB1-84B8-46E2-B125-5AED584B5134}" type="slidenum">
              <a:rPr lang="en-US" sz="1200"/>
              <a:pPr algn="r"/>
              <a:t>30</a:t>
            </a:fld>
            <a:endParaRPr lang="en-US" sz="120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9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517DC2F-DA2D-40F4-93CD-7D1480BC8E4D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89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B4B9289-45A9-41A2-AE78-055C99B9E083}" type="slidenum">
              <a:rPr lang="en-US" sz="1200"/>
              <a:pPr algn="r"/>
              <a:t>31</a:t>
            </a:fld>
            <a:endParaRPr lang="en-US" sz="120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665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31AE1C9-380C-4F0C-8ACD-7F96884EE66D}" type="slidenum">
              <a:rPr lang="en-US" sz="1200"/>
              <a:pPr algn="r"/>
              <a:t>32</a:t>
            </a:fld>
            <a:endParaRPr lang="en-US" sz="120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03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555E8E3-B5F5-4C26-90BA-F73679585AB9}" type="slidenum">
              <a:rPr lang="en-US" sz="1200"/>
              <a:pPr algn="r"/>
              <a:t>33</a:t>
            </a:fld>
            <a:endParaRPr lang="en-US" sz="120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079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CDFA57B-3802-44AE-AA22-E4937E379181}" type="slidenum">
              <a:rPr lang="en-US" sz="1200"/>
              <a:pPr algn="r"/>
              <a:t>34</a:t>
            </a:fld>
            <a:endParaRPr lang="en-US" sz="120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44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EA62A88-869A-48F2-AA82-AF87497FB97D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8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7A8D207-5B34-42B4-A001-4D7529589194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8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D8A119D-3060-4977-8B92-8B0A9C4B48BA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85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0CDF73D-F710-492F-8B23-DAA60525E09E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912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2D1E379-3789-48AD-B2E9-356AC7C321A7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08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9D9AFF3-E9B9-41E8-B7E6-C38DA91F209A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81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4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  <a:latin typeface="Helvetica" charset="0"/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  <a:latin typeface="Helvetica" charset="0"/>
              </a:rPr>
              <a:t>th</a:t>
            </a:r>
            <a:r>
              <a:rPr lang="en-US" b="1">
                <a:solidFill>
                  <a:srgbClr val="CC3300"/>
                </a:solidFill>
                <a:latin typeface="Helvetica" charset="0"/>
              </a:rPr>
              <a:t> Ed</a:t>
            </a:r>
            <a:r>
              <a:rPr lang="en-US">
                <a:solidFill>
                  <a:srgbClr val="CC3300"/>
                </a:solidFill>
                <a:latin typeface="Helvetica" charset="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  <a:latin typeface="Helvetica" charset="0"/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  <a:latin typeface="Helvetica" charset="0"/>
              </a:rPr>
            </a:br>
            <a:r>
              <a:rPr lang="en-US" sz="1200" b="1">
                <a:solidFill>
                  <a:srgbClr val="CC3300"/>
                </a:solidFill>
                <a:latin typeface="Helvetica" charset="0"/>
              </a:rPr>
              <a:t>See </a:t>
            </a:r>
            <a:r>
              <a:rPr lang="en-US" sz="1200" b="1">
                <a:solidFill>
                  <a:srgbClr val="CC3300"/>
                </a:solidFill>
                <a:latin typeface="Helvetica" charset="0"/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  <a:latin typeface="Helvetica" charset="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1C258AC8-4FEA-4067-BAEB-D995937233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8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595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0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4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75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33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207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  <a:latin typeface="Helvetica" charset="0"/>
              </a:rPr>
              <a:t>©Silberschatz, Korth and Sudarshan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1.</a:t>
            </a:r>
            <a:fld id="{DA157E1F-F66B-4B8D-ACCD-F9640248448D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  <a:latin typeface="Helvetica" charset="0"/>
                <a:ea typeface="+mn-ea"/>
              </a:rPr>
              <a:t>Database System Concepts - 6</a:t>
            </a:r>
            <a:r>
              <a:rPr lang="en-US" sz="1000" b="1" baseline="30000">
                <a:solidFill>
                  <a:schemeClr val="tx2"/>
                </a:solidFill>
                <a:latin typeface="Helvetica" charset="0"/>
                <a:ea typeface="+mn-ea"/>
              </a:rPr>
              <a:t>th</a:t>
            </a:r>
            <a:r>
              <a:rPr lang="en-US" sz="1000" b="1">
                <a:solidFill>
                  <a:schemeClr val="tx2"/>
                </a:solidFill>
                <a:latin typeface="Helvetica" charset="0"/>
                <a:ea typeface="+mn-ea"/>
              </a:rPr>
              <a:t> Edition</a:t>
            </a:r>
          </a:p>
        </p:txBody>
      </p:sp>
      <p:sp>
        <p:nvSpPr>
          <p:cNvPr id="30925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+mn-ea"/>
            </a:endParaRPr>
          </a:p>
        </p:txBody>
      </p:sp>
      <p:pic>
        <p:nvPicPr>
          <p:cNvPr id="3080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 sz="28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sz="24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20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Relational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896937"/>
          </a:xfrm>
        </p:spPr>
        <p:txBody>
          <a:bodyPr/>
          <a:lstStyle/>
          <a:p>
            <a:r>
              <a:rPr lang="en-US" sz="1800" smtClean="0"/>
              <a:t>Relational model (Chapter 2)</a:t>
            </a:r>
          </a:p>
          <a:p>
            <a:r>
              <a:rPr lang="en-US" sz="1800" smtClean="0"/>
              <a:t>Example of tabular data in the relational model</a:t>
            </a:r>
          </a:p>
        </p:txBody>
      </p:sp>
      <p:sp>
        <p:nvSpPr>
          <p:cNvPr id="13316" name="Line 31"/>
          <p:cNvSpPr>
            <a:spLocks noChangeShapeType="1"/>
          </p:cNvSpPr>
          <p:nvPr/>
        </p:nvSpPr>
        <p:spPr bwMode="auto">
          <a:xfrm flipH="1">
            <a:off x="6456363" y="1609725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7" name="Text Box 32"/>
          <p:cNvSpPr txBox="1">
            <a:spLocks noChangeArrowheads="1"/>
          </p:cNvSpPr>
          <p:nvPr/>
        </p:nvSpPr>
        <p:spPr bwMode="auto">
          <a:xfrm>
            <a:off x="6858000" y="1322388"/>
            <a:ext cx="98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Columns</a:t>
            </a:r>
          </a:p>
        </p:txBody>
      </p:sp>
      <p:sp>
        <p:nvSpPr>
          <p:cNvPr id="13318" name="Line 33"/>
          <p:cNvSpPr>
            <a:spLocks noChangeShapeType="1"/>
          </p:cNvSpPr>
          <p:nvPr/>
        </p:nvSpPr>
        <p:spPr bwMode="auto">
          <a:xfrm flipH="1">
            <a:off x="5572125" y="1638300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319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1614488" y="2259013"/>
            <a:ext cx="5526087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38"/>
          <p:cNvSpPr txBox="1">
            <a:spLocks noChangeArrowheads="1"/>
          </p:cNvSpPr>
          <p:nvPr/>
        </p:nvSpPr>
        <p:spPr bwMode="auto">
          <a:xfrm>
            <a:off x="7696200" y="2590800"/>
            <a:ext cx="688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Rows</a:t>
            </a:r>
          </a:p>
        </p:txBody>
      </p:sp>
      <p:sp>
        <p:nvSpPr>
          <p:cNvPr id="13321" name="Line 39"/>
          <p:cNvSpPr>
            <a:spLocks noChangeShapeType="1"/>
          </p:cNvSpPr>
          <p:nvPr/>
        </p:nvSpPr>
        <p:spPr bwMode="auto">
          <a:xfrm flipH="1">
            <a:off x="7167563" y="2765425"/>
            <a:ext cx="52705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2" name="Line 40"/>
          <p:cNvSpPr>
            <a:spLocks noChangeShapeType="1"/>
          </p:cNvSpPr>
          <p:nvPr/>
        </p:nvSpPr>
        <p:spPr bwMode="auto">
          <a:xfrm flipH="1">
            <a:off x="7180263" y="2841625"/>
            <a:ext cx="527050" cy="2416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A Sample Relational Database</a:t>
            </a:r>
          </a:p>
        </p:txBody>
      </p:sp>
      <p:pic>
        <p:nvPicPr>
          <p:cNvPr id="14339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408113"/>
            <a:ext cx="4170363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Data Manipulation Language (DML)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1800" smtClean="0"/>
              <a:t>Language for accessing and manipulating the data organized by the appropriate data model</a:t>
            </a:r>
          </a:p>
          <a:p>
            <a:pPr lvl="1"/>
            <a:r>
              <a:rPr lang="en-US" sz="1800" smtClean="0"/>
              <a:t>DML also known as query language</a:t>
            </a:r>
          </a:p>
          <a:p>
            <a:r>
              <a:rPr lang="en-US" sz="1800" smtClean="0"/>
              <a:t>Two classes of languages </a:t>
            </a:r>
          </a:p>
          <a:p>
            <a:pPr lvl="1"/>
            <a:r>
              <a:rPr lang="en-US" sz="1800" b="1" smtClean="0">
                <a:solidFill>
                  <a:srgbClr val="000099"/>
                </a:solidFill>
              </a:rPr>
              <a:t>Procedural</a:t>
            </a:r>
            <a:r>
              <a:rPr lang="en-US" sz="1800" b="1" smtClean="0">
                <a:solidFill>
                  <a:schemeClr val="tx2"/>
                </a:solidFill>
              </a:rPr>
              <a:t> </a:t>
            </a:r>
            <a:r>
              <a:rPr lang="en-US" sz="1800" smtClean="0"/>
              <a:t>– user specifies what data is required and how to get those data </a:t>
            </a:r>
          </a:p>
          <a:p>
            <a:pPr lvl="1"/>
            <a:r>
              <a:rPr lang="en-US" sz="1800" b="1" smtClean="0">
                <a:solidFill>
                  <a:srgbClr val="000099"/>
                </a:solidFill>
              </a:rPr>
              <a:t>Declarative (nonprocedural)</a:t>
            </a:r>
            <a:r>
              <a:rPr lang="en-US" sz="1800" b="1" smtClean="0">
                <a:solidFill>
                  <a:schemeClr val="tx2"/>
                </a:solidFill>
              </a:rPr>
              <a:t> </a:t>
            </a:r>
            <a:r>
              <a:rPr lang="en-US" sz="1800" smtClean="0"/>
              <a:t>– user specifies what data is required without specifying how to get those data</a:t>
            </a:r>
          </a:p>
          <a:p>
            <a:r>
              <a:rPr lang="en-US" sz="1800" smtClean="0"/>
              <a:t>SQL is the most widely used query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12382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Data Definition Language (DDL)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103313"/>
            <a:ext cx="7661275" cy="4845050"/>
          </a:xfrm>
        </p:spPr>
        <p:txBody>
          <a:bodyPr/>
          <a:lstStyle/>
          <a:p>
            <a:r>
              <a:rPr lang="en-US" sz="1600" smtClean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sz="1600" smtClean="0"/>
              <a:t>Example:	</a:t>
            </a:r>
            <a:r>
              <a:rPr lang="en-US" sz="1600" b="1" smtClean="0"/>
              <a:t>create table</a:t>
            </a:r>
            <a:r>
              <a:rPr lang="en-US" sz="1600" smtClean="0"/>
              <a:t> </a:t>
            </a:r>
            <a:r>
              <a:rPr lang="en-US" sz="1600" i="1" smtClean="0"/>
              <a:t>instructor</a:t>
            </a:r>
            <a:r>
              <a:rPr lang="en-US" sz="1600" smtClean="0"/>
              <a:t> (</a:t>
            </a:r>
            <a:br>
              <a:rPr lang="en-US" sz="1600" smtClean="0"/>
            </a:br>
            <a:r>
              <a:rPr lang="en-US" sz="1600" smtClean="0"/>
              <a:t>                             </a:t>
            </a:r>
            <a:r>
              <a:rPr lang="en-US" sz="1600" i="1" smtClean="0"/>
              <a:t>ID</a:t>
            </a:r>
            <a:r>
              <a:rPr lang="en-US" sz="1600" smtClean="0"/>
              <a:t>                </a:t>
            </a:r>
            <a:r>
              <a:rPr lang="en-US" sz="1600" b="1" smtClean="0"/>
              <a:t>char</a:t>
            </a:r>
            <a:r>
              <a:rPr lang="en-US" sz="1600" smtClean="0"/>
              <a:t>(5),</a:t>
            </a:r>
            <a:br>
              <a:rPr lang="en-US" sz="1600" smtClean="0"/>
            </a:br>
            <a:r>
              <a:rPr lang="en-US" sz="1600" smtClean="0"/>
              <a:t>                             </a:t>
            </a:r>
            <a:r>
              <a:rPr lang="en-US" sz="1600" i="1" smtClean="0"/>
              <a:t>name           </a:t>
            </a:r>
            <a:r>
              <a:rPr lang="en-US" sz="1600" b="1" smtClean="0"/>
              <a:t>varchar</a:t>
            </a:r>
            <a:r>
              <a:rPr lang="en-US" sz="1600" smtClean="0"/>
              <a:t>(20)</a:t>
            </a:r>
            <a:r>
              <a:rPr lang="en-US" sz="1600" b="1" smtClean="0"/>
              <a:t>,</a:t>
            </a:r>
            <a:r>
              <a:rPr lang="en-US" sz="1600" b="1" i="1" smtClean="0"/>
              <a:t/>
            </a:r>
            <a:br>
              <a:rPr lang="en-US" sz="1600" b="1" i="1" smtClean="0"/>
            </a:br>
            <a:r>
              <a:rPr lang="en-US" sz="1600" b="1" i="1" smtClean="0"/>
              <a:t>                             </a:t>
            </a:r>
            <a:r>
              <a:rPr lang="en-US" sz="1600" i="1" smtClean="0"/>
              <a:t>dept_name  </a:t>
            </a:r>
            <a:r>
              <a:rPr lang="en-US" sz="1600" b="1" smtClean="0"/>
              <a:t>varchar</a:t>
            </a:r>
            <a:r>
              <a:rPr lang="en-US" sz="1600" smtClean="0"/>
              <a:t>(20),</a:t>
            </a:r>
            <a:br>
              <a:rPr lang="en-US" sz="1600" smtClean="0"/>
            </a:br>
            <a:r>
              <a:rPr lang="en-US" sz="1600" smtClean="0"/>
              <a:t>                             </a:t>
            </a:r>
            <a:r>
              <a:rPr lang="en-US" sz="1600" i="1" smtClean="0"/>
              <a:t>salary</a:t>
            </a:r>
            <a:r>
              <a:rPr lang="en-US" sz="1600" smtClean="0"/>
              <a:t>           </a:t>
            </a:r>
            <a:r>
              <a:rPr lang="en-US" sz="1600" b="1" smtClean="0"/>
              <a:t>numeric</a:t>
            </a:r>
            <a:r>
              <a:rPr lang="en-US" sz="1600" smtClean="0"/>
              <a:t>(8,2))</a:t>
            </a:r>
          </a:p>
          <a:p>
            <a:r>
              <a:rPr lang="en-US" sz="1600" smtClean="0"/>
              <a:t>DDL compiler generates a set of table templates stored in a </a:t>
            </a:r>
            <a:r>
              <a:rPr lang="en-US" sz="1800" b="1" i="1" smtClean="0">
                <a:solidFill>
                  <a:srgbClr val="0066CC"/>
                </a:solidFill>
              </a:rPr>
              <a:t>data dictionary</a:t>
            </a:r>
          </a:p>
          <a:p>
            <a:r>
              <a:rPr lang="en-US" sz="1600" smtClean="0"/>
              <a:t>Data dictionary contains metadata (i.e., data about data)</a:t>
            </a:r>
          </a:p>
          <a:p>
            <a:pPr lvl="1"/>
            <a:r>
              <a:rPr lang="en-US" sz="1600" smtClean="0"/>
              <a:t>Database schema </a:t>
            </a:r>
          </a:p>
          <a:p>
            <a:pPr lvl="1"/>
            <a:r>
              <a:rPr lang="en-US" sz="1600" smtClean="0"/>
              <a:t>Integrity constraints</a:t>
            </a:r>
          </a:p>
          <a:p>
            <a:pPr lvl="2"/>
            <a:r>
              <a:rPr lang="en-US" sz="1600" smtClean="0"/>
              <a:t>Primary key (ID uniquely identifies instructors)</a:t>
            </a:r>
          </a:p>
          <a:p>
            <a:pPr lvl="2"/>
            <a:r>
              <a:rPr lang="en-US" sz="1600" smtClean="0"/>
              <a:t>Referential integrity (</a:t>
            </a:r>
            <a:r>
              <a:rPr lang="en-US" sz="1600" b="1" smtClean="0"/>
              <a:t>references</a:t>
            </a:r>
            <a:r>
              <a:rPr lang="en-US" sz="1600" smtClean="0"/>
              <a:t> constraint in SQL)</a:t>
            </a:r>
          </a:p>
          <a:p>
            <a:pPr lvl="3"/>
            <a:r>
              <a:rPr lang="en-US" sz="1600" smtClean="0"/>
              <a:t>e.g. </a:t>
            </a:r>
            <a:r>
              <a:rPr lang="en-US" sz="1600" i="1" smtClean="0"/>
              <a:t>dept_name </a:t>
            </a:r>
            <a:r>
              <a:rPr lang="en-US" sz="1600" smtClean="0"/>
              <a:t>value in any </a:t>
            </a:r>
            <a:r>
              <a:rPr lang="en-US" sz="1600" i="1" smtClean="0"/>
              <a:t>instructor </a:t>
            </a:r>
            <a:r>
              <a:rPr lang="en-US" sz="1600" smtClean="0"/>
              <a:t>tuple must appear in </a:t>
            </a:r>
            <a:r>
              <a:rPr lang="en-US" sz="1600" i="1" smtClean="0"/>
              <a:t>department</a:t>
            </a:r>
            <a:r>
              <a:rPr lang="en-US" sz="1600" smtClean="0"/>
              <a:t> relation</a:t>
            </a:r>
          </a:p>
          <a:p>
            <a:pPr lvl="1"/>
            <a:r>
              <a:rPr lang="en-US" sz="1600" smtClean="0"/>
              <a:t>Authorization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80963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SQL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8475" y="1125538"/>
            <a:ext cx="8404225" cy="5194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smtClean="0">
                <a:solidFill>
                  <a:srgbClr val="000099"/>
                </a:solidFill>
              </a:rPr>
              <a:t>SQL</a:t>
            </a:r>
            <a:r>
              <a:rPr lang="en-US" sz="1800" smtClean="0"/>
              <a:t>: widely used non-procedural language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Example: Find the name of the instructor with ID 22222</a:t>
            </a:r>
            <a:br>
              <a:rPr lang="en-US" sz="1800" smtClean="0"/>
            </a:br>
            <a:r>
              <a:rPr lang="en-US" sz="1800" smtClean="0"/>
              <a:t>	</a:t>
            </a:r>
            <a:r>
              <a:rPr lang="en-US" sz="1800" b="1" smtClean="0"/>
              <a:t>select	</a:t>
            </a:r>
            <a:r>
              <a:rPr lang="en-US" sz="1800" i="1" smtClean="0"/>
              <a:t>name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	</a:t>
            </a:r>
            <a:r>
              <a:rPr lang="en-US" sz="1800" b="1" smtClean="0"/>
              <a:t>from	</a:t>
            </a:r>
            <a:r>
              <a:rPr lang="en-US" sz="1800" i="1" smtClean="0"/>
              <a:t>instructor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	</a:t>
            </a:r>
            <a:r>
              <a:rPr lang="en-US" sz="1800" b="1" smtClean="0"/>
              <a:t>where</a:t>
            </a:r>
            <a:r>
              <a:rPr lang="en-US" sz="1800" smtClean="0"/>
              <a:t>	</a:t>
            </a:r>
            <a:r>
              <a:rPr lang="en-US" sz="1800" i="1" smtClean="0"/>
              <a:t>instructor.ID </a:t>
            </a:r>
            <a:r>
              <a:rPr lang="en-US" sz="1800" smtClean="0"/>
              <a:t>= ‘22222’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Example: Find the ID and building of instructors in the Physics dept.</a:t>
            </a:r>
            <a:endParaRPr lang="en-US" sz="1800" b="1" smtClean="0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800" b="1" smtClean="0"/>
              <a:t>    select </a:t>
            </a:r>
            <a:r>
              <a:rPr lang="en-US" sz="1800" i="1" smtClean="0"/>
              <a:t>instructor</a:t>
            </a:r>
            <a:r>
              <a:rPr lang="en-US" sz="1800" smtClean="0"/>
              <a:t>.</a:t>
            </a:r>
            <a:r>
              <a:rPr lang="en-US" sz="1800" i="1" smtClean="0"/>
              <a:t>ID</a:t>
            </a:r>
            <a:r>
              <a:rPr lang="en-US" sz="1800" smtClean="0"/>
              <a:t>, </a:t>
            </a:r>
            <a:r>
              <a:rPr lang="en-US" sz="1800" i="1" smtClean="0"/>
              <a:t>department</a:t>
            </a:r>
            <a:r>
              <a:rPr lang="en-US" sz="1800" smtClean="0"/>
              <a:t>.</a:t>
            </a:r>
            <a:r>
              <a:rPr lang="en-US" sz="1800" i="1" smtClean="0"/>
              <a:t>building</a:t>
            </a:r>
            <a:br>
              <a:rPr lang="en-US" sz="1800" i="1" smtClean="0"/>
            </a:br>
            <a:r>
              <a:rPr lang="en-US" sz="1800" b="1" smtClean="0"/>
              <a:t>from </a:t>
            </a:r>
            <a:r>
              <a:rPr lang="en-US" sz="1800" i="1" smtClean="0"/>
              <a:t>instructor</a:t>
            </a:r>
            <a:r>
              <a:rPr lang="en-US" sz="1800" smtClean="0"/>
              <a:t>, </a:t>
            </a:r>
            <a:r>
              <a:rPr lang="en-US" sz="1800" i="1" smtClean="0"/>
              <a:t>department</a:t>
            </a:r>
            <a:br>
              <a:rPr lang="en-US" sz="1800" i="1" smtClean="0"/>
            </a:br>
            <a:r>
              <a:rPr lang="en-US" sz="1800" b="1" smtClean="0"/>
              <a:t>where </a:t>
            </a:r>
            <a:r>
              <a:rPr lang="en-US" sz="1800" i="1" smtClean="0"/>
              <a:t>instructor.dept_name = department.dept_name </a:t>
            </a:r>
            <a:r>
              <a:rPr lang="en-US" sz="1800" b="1" smtClean="0"/>
              <a:t>and </a:t>
            </a:r>
            <a:br>
              <a:rPr lang="en-US" sz="1800" b="1" smtClean="0"/>
            </a:br>
            <a:r>
              <a:rPr lang="en-US" sz="1800" b="1" smtClean="0"/>
              <a:t>           </a:t>
            </a:r>
            <a:r>
              <a:rPr lang="en-US" sz="1800" i="1" smtClean="0"/>
              <a:t>department.dept_name </a:t>
            </a:r>
            <a:r>
              <a:rPr lang="en-US" sz="1800" smtClean="0"/>
              <a:t>= ‘Physics’</a:t>
            </a:r>
            <a:br>
              <a:rPr lang="en-US" sz="1800" smtClean="0"/>
            </a:br>
            <a:r>
              <a:rPr lang="en-US" sz="1800" smtClean="0"/>
              <a:t>           </a:t>
            </a:r>
            <a:endParaRPr lang="en-US" sz="1800" i="1" smtClean="0"/>
          </a:p>
          <a:p>
            <a:pPr lvl="1">
              <a:lnSpc>
                <a:spcPct val="90000"/>
              </a:lnSpc>
            </a:pPr>
            <a:endParaRPr lang="en-US" sz="1800" i="1" smtClean="0"/>
          </a:p>
          <a:p>
            <a:pPr>
              <a:lnSpc>
                <a:spcPct val="90000"/>
              </a:lnSpc>
            </a:pPr>
            <a:r>
              <a:rPr lang="en-US" sz="1800" smtClean="0"/>
              <a:t>Application programs generally access databases through one of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Language extensions to allow embedded SQL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Application program interface (e.g., ODBC/JDBC) which allow SQL queries to be sent to a database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Chapters 3, 4 and 5</a:t>
            </a:r>
            <a:endParaRPr 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Database Design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966075" cy="444182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1800" smtClean="0"/>
              <a:t>The process of designing the general structure of the database:</a:t>
            </a:r>
          </a:p>
          <a:p>
            <a:pPr>
              <a:buFont typeface="Monotype Sorts" charset="2"/>
              <a:buNone/>
            </a:pPr>
            <a:endParaRPr lang="en-US" sz="1800" smtClean="0"/>
          </a:p>
          <a:p>
            <a:r>
              <a:rPr lang="en-US" sz="1800" smtClean="0"/>
              <a:t>Logical Design –  Deciding on the database schema. Database design requires that we find a “good” collection of relation schemas.</a:t>
            </a:r>
          </a:p>
          <a:p>
            <a:pPr lvl="1"/>
            <a:r>
              <a:rPr lang="en-US" sz="1800" smtClean="0"/>
              <a:t>Business decision – What attributes should we record in the database?</a:t>
            </a:r>
          </a:p>
          <a:p>
            <a:pPr lvl="1"/>
            <a:r>
              <a:rPr lang="en-US" sz="1800" smtClean="0"/>
              <a:t>Computer Science decision –  What relation schemas should we have and how should the attributes be distributed among the various relation schemas?</a:t>
            </a:r>
          </a:p>
          <a:p>
            <a:pPr lvl="1">
              <a:buFont typeface="Monotype Sorts" charset="2"/>
              <a:buNone/>
            </a:pPr>
            <a:endParaRPr lang="en-US" sz="1800" smtClean="0"/>
          </a:p>
          <a:p>
            <a:r>
              <a:rPr lang="en-US" sz="1800" smtClean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sz="1800" smtClean="0"/>
          </a:p>
          <a:p>
            <a:pPr>
              <a:buFont typeface="Monotype Sorts" charset="2"/>
              <a:buNone/>
            </a:pPr>
            <a:r>
              <a:rPr lang="en-US" sz="1800" smtClean="0">
                <a:sym typeface="Symbol" panose="05050102010706020507" pitchFamily="18" charset="2"/>
              </a:rPr>
              <a:t>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Database Design?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865187"/>
          </a:xfrm>
        </p:spPr>
        <p:txBody>
          <a:bodyPr/>
          <a:lstStyle/>
          <a:p>
            <a:r>
              <a:rPr lang="en-US" sz="1800" smtClean="0"/>
              <a:t>Is there any problem with this design?</a:t>
            </a:r>
          </a:p>
        </p:txBody>
      </p:sp>
      <p:pic>
        <p:nvPicPr>
          <p:cNvPr id="19460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719263"/>
            <a:ext cx="7023100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Design Approaches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1800" smtClean="0"/>
              <a:t>Normalization Theory (Chapter 8)</a:t>
            </a:r>
          </a:p>
          <a:p>
            <a:pPr lvl="1"/>
            <a:r>
              <a:rPr lang="en-US" sz="1800" smtClean="0"/>
              <a:t>Formalize what designs are bad, and test for them</a:t>
            </a:r>
          </a:p>
          <a:p>
            <a:r>
              <a:rPr lang="en-US" sz="1800" smtClean="0"/>
              <a:t>Entity Relationship Model (Chapter 7)</a:t>
            </a:r>
          </a:p>
          <a:p>
            <a:pPr lvl="1"/>
            <a:r>
              <a:rPr lang="en-US" sz="1800" smtClean="0"/>
              <a:t>Models an enterprise as a collection of </a:t>
            </a:r>
            <a:r>
              <a:rPr lang="en-US" sz="1800" i="1" smtClean="0"/>
              <a:t>entities </a:t>
            </a:r>
            <a:r>
              <a:rPr lang="en-US" sz="1800" smtClean="0"/>
              <a:t>and </a:t>
            </a:r>
            <a:r>
              <a:rPr lang="en-US" sz="1800" i="1" smtClean="0"/>
              <a:t>relationships</a:t>
            </a:r>
          </a:p>
          <a:p>
            <a:pPr lvl="2"/>
            <a:r>
              <a:rPr lang="en-US" sz="1800" smtClean="0"/>
              <a:t>Entity: a “thing” or “object” in the enterprise that is distinguishable from other objects</a:t>
            </a:r>
          </a:p>
          <a:p>
            <a:pPr lvl="3"/>
            <a:r>
              <a:rPr lang="en-US" sz="1800" smtClean="0"/>
              <a:t>Described by a set of </a:t>
            </a:r>
            <a:r>
              <a:rPr lang="en-US" sz="1800" i="1" smtClean="0"/>
              <a:t>attributes</a:t>
            </a:r>
            <a:endParaRPr lang="en-US" sz="1800" smtClean="0"/>
          </a:p>
          <a:p>
            <a:pPr lvl="2"/>
            <a:r>
              <a:rPr lang="en-US" sz="1800" smtClean="0"/>
              <a:t>Relationship: an association among several entities</a:t>
            </a:r>
          </a:p>
          <a:p>
            <a:pPr lvl="1"/>
            <a:r>
              <a:rPr lang="en-US" sz="1800" smtClean="0"/>
              <a:t>Represented diagrammatically by an </a:t>
            </a:r>
            <a:r>
              <a:rPr lang="en-US" sz="1800" i="1" smtClean="0"/>
              <a:t>entity-relationship diagram: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The Entity-Relationship Model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1800" smtClean="0"/>
              <a:t>Models an enterprise as a collection of </a:t>
            </a:r>
            <a:r>
              <a:rPr lang="en-US" sz="1800" i="1" smtClean="0"/>
              <a:t>entities </a:t>
            </a:r>
            <a:r>
              <a:rPr lang="en-US" sz="1800" smtClean="0"/>
              <a:t>and </a:t>
            </a:r>
            <a:r>
              <a:rPr lang="en-US" sz="1800" i="1" smtClean="0"/>
              <a:t>relationships</a:t>
            </a:r>
          </a:p>
          <a:p>
            <a:pPr lvl="1"/>
            <a:r>
              <a:rPr lang="en-US" sz="1800" smtClean="0"/>
              <a:t>Entity: a “thing” or “object” in the enterprise that is distinguishable from other objects</a:t>
            </a:r>
          </a:p>
          <a:p>
            <a:pPr lvl="2"/>
            <a:r>
              <a:rPr lang="en-US" sz="1800" smtClean="0"/>
              <a:t>Described by a set of </a:t>
            </a:r>
            <a:r>
              <a:rPr lang="en-US" sz="1800" i="1" smtClean="0"/>
              <a:t>attributes</a:t>
            </a:r>
            <a:endParaRPr lang="en-US" sz="1800" smtClean="0"/>
          </a:p>
          <a:p>
            <a:pPr lvl="1"/>
            <a:r>
              <a:rPr lang="en-US" sz="1800" smtClean="0"/>
              <a:t>Relationship: an association among several entities</a:t>
            </a:r>
          </a:p>
          <a:p>
            <a:r>
              <a:rPr lang="en-US" sz="1800" smtClean="0"/>
              <a:t>Represented diagrammatically by an </a:t>
            </a:r>
            <a:r>
              <a:rPr lang="en-US" sz="1800" i="1" smtClean="0"/>
              <a:t>entity-relationship diagram:</a:t>
            </a:r>
            <a:endParaRPr lang="en-US" sz="1800" smtClean="0"/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2039938" y="5327650"/>
            <a:ext cx="566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0099"/>
                </a:solidFill>
              </a:rPr>
              <a:t>What happened to dept_name of instructor and student?</a:t>
            </a:r>
          </a:p>
        </p:txBody>
      </p:sp>
      <p:pic>
        <p:nvPicPr>
          <p:cNvPr id="2150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3536950"/>
            <a:ext cx="7421562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Object-Relational Data Models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7250" y="1108075"/>
            <a:ext cx="7661275" cy="4903788"/>
          </a:xfrm>
        </p:spPr>
        <p:txBody>
          <a:bodyPr/>
          <a:lstStyle/>
          <a:p>
            <a:r>
              <a:rPr lang="en-US" sz="1800" smtClean="0"/>
              <a:t>Relational model: flat, “atomic” values</a:t>
            </a:r>
          </a:p>
          <a:p>
            <a:r>
              <a:rPr lang="en-US" sz="1800" smtClean="0"/>
              <a:t>Object Relational Data Models</a:t>
            </a:r>
          </a:p>
          <a:p>
            <a:pPr lvl="1"/>
            <a:r>
              <a:rPr lang="en-US" sz="1800" smtClean="0"/>
              <a:t>Extend the relational data model by including object orientation and constructs to deal with added data types.</a:t>
            </a:r>
          </a:p>
          <a:p>
            <a:pPr lvl="1"/>
            <a:r>
              <a:rPr lang="en-US" sz="1800" smtClean="0"/>
              <a:t>Allow attributes of tuples to have complex types, including non-atomic values such as nested relations.</a:t>
            </a:r>
          </a:p>
          <a:p>
            <a:pPr lvl="1"/>
            <a:r>
              <a:rPr lang="en-US" sz="1800" smtClean="0"/>
              <a:t>Preserve relational foundations, in particular the declarative access to data, while extending modeling power.</a:t>
            </a:r>
          </a:p>
          <a:p>
            <a:pPr lvl="1"/>
            <a:r>
              <a:rPr lang="en-US" sz="1800" smtClean="0"/>
              <a:t>Provide upward compatibility with existing relational languages.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6775" y="666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Database Management System (DBMS)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88262" cy="5291137"/>
          </a:xfrm>
        </p:spPr>
        <p:txBody>
          <a:bodyPr/>
          <a:lstStyle/>
          <a:p>
            <a:r>
              <a:rPr lang="en-US" sz="1800" smtClean="0"/>
              <a:t>DBMS contains information about a particular enterprise</a:t>
            </a:r>
          </a:p>
          <a:p>
            <a:pPr lvl="1"/>
            <a:r>
              <a:rPr lang="en-US" sz="1800" smtClean="0"/>
              <a:t>Collection of interrelated data</a:t>
            </a:r>
          </a:p>
          <a:p>
            <a:pPr lvl="1"/>
            <a:r>
              <a:rPr lang="en-US" sz="1800" smtClean="0"/>
              <a:t>Set of programs to access the data </a:t>
            </a:r>
          </a:p>
          <a:p>
            <a:pPr lvl="1"/>
            <a:r>
              <a:rPr lang="en-US" sz="1800" smtClean="0"/>
              <a:t>An environment that is both </a:t>
            </a:r>
            <a:r>
              <a:rPr lang="en-US" sz="1800" i="1" smtClean="0"/>
              <a:t>convenient</a:t>
            </a:r>
            <a:r>
              <a:rPr lang="en-US" sz="1800" smtClean="0"/>
              <a:t> and </a:t>
            </a:r>
            <a:r>
              <a:rPr lang="en-US" sz="1800" i="1" smtClean="0"/>
              <a:t>efficient</a:t>
            </a:r>
            <a:r>
              <a:rPr lang="en-US" sz="1800" smtClean="0"/>
              <a:t> to use</a:t>
            </a:r>
          </a:p>
          <a:p>
            <a:r>
              <a:rPr lang="en-US" sz="1800" smtClean="0"/>
              <a:t>Database Applications:</a:t>
            </a:r>
          </a:p>
          <a:p>
            <a:pPr lvl="1"/>
            <a:r>
              <a:rPr lang="en-US" sz="1800" smtClean="0"/>
              <a:t>Banking: transactions</a:t>
            </a:r>
          </a:p>
          <a:p>
            <a:pPr lvl="1"/>
            <a:r>
              <a:rPr lang="en-US" sz="1800" smtClean="0"/>
              <a:t>Airlines: reservations, schedules</a:t>
            </a:r>
          </a:p>
          <a:p>
            <a:pPr lvl="1"/>
            <a:r>
              <a:rPr lang="en-US" sz="1800" smtClean="0"/>
              <a:t>Universities:  registration, grades</a:t>
            </a:r>
          </a:p>
          <a:p>
            <a:pPr lvl="1"/>
            <a:r>
              <a:rPr lang="en-US" sz="1800" smtClean="0"/>
              <a:t>Sales: customers, products, purchases</a:t>
            </a:r>
          </a:p>
          <a:p>
            <a:pPr lvl="1"/>
            <a:r>
              <a:rPr lang="en-US" sz="1800" smtClean="0"/>
              <a:t>Online retailers: order tracking, customized recommendations</a:t>
            </a:r>
          </a:p>
          <a:p>
            <a:pPr lvl="1"/>
            <a:r>
              <a:rPr lang="en-US" sz="1800" smtClean="0"/>
              <a:t>Manufacturing: production, inventory, orders, supply chain</a:t>
            </a:r>
          </a:p>
          <a:p>
            <a:pPr lvl="1"/>
            <a:r>
              <a:rPr lang="en-US" sz="1800" smtClean="0"/>
              <a:t>Human resources:  employee records, salaries, tax deductions</a:t>
            </a:r>
          </a:p>
          <a:p>
            <a:r>
              <a:rPr lang="en-US" sz="1800" smtClean="0"/>
              <a:t>Databases can be very large.</a:t>
            </a:r>
          </a:p>
          <a:p>
            <a:r>
              <a:rPr lang="en-US" sz="1800" smtClean="0"/>
              <a:t>Databases touch all aspects of our lives</a:t>
            </a:r>
          </a:p>
          <a:p>
            <a:endParaRPr lang="en-US" sz="1800" smtClean="0"/>
          </a:p>
          <a:p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XML:  Extensible Markup Language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316787" cy="5167312"/>
          </a:xfrm>
        </p:spPr>
        <p:txBody>
          <a:bodyPr/>
          <a:lstStyle/>
          <a:p>
            <a:r>
              <a:rPr lang="en-US" sz="1800" smtClean="0"/>
              <a:t>Defined by the WWW Consortium (W3C)</a:t>
            </a:r>
          </a:p>
          <a:p>
            <a:r>
              <a:rPr lang="en-US" sz="1800" smtClean="0"/>
              <a:t>Originally intended as a document markup language not a database language</a:t>
            </a:r>
          </a:p>
          <a:p>
            <a:r>
              <a:rPr lang="en-US" sz="1800" smtClean="0"/>
              <a:t>The ability to specify new tags, and to create nested tag structures made XML a great way to exchange </a:t>
            </a:r>
            <a:r>
              <a:rPr lang="en-US" sz="1800" b="1" smtClean="0"/>
              <a:t>data</a:t>
            </a:r>
            <a:r>
              <a:rPr lang="en-US" sz="1800" smtClean="0"/>
              <a:t>, not just documents</a:t>
            </a:r>
          </a:p>
          <a:p>
            <a:r>
              <a:rPr lang="en-US" sz="1800" smtClean="0"/>
              <a:t>XML has become the basis for all new generation data interchange formats.</a:t>
            </a:r>
          </a:p>
          <a:p>
            <a:r>
              <a:rPr lang="en-US" sz="1800" smtClean="0"/>
              <a:t>A wide variety of tools is available for parsing, browsing and querying XML documents/data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Storage Management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1800" b="1" smtClean="0">
                <a:solidFill>
                  <a:srgbClr val="000099"/>
                </a:solidFill>
              </a:rPr>
              <a:t>Storage manager</a:t>
            </a:r>
            <a:r>
              <a:rPr lang="en-US" sz="1800" smtClean="0"/>
              <a:t> is a program module that provides the interface between the low-level data stored in the database and the application programs and queries submitted to the system.</a:t>
            </a:r>
          </a:p>
          <a:p>
            <a:r>
              <a:rPr lang="en-US" sz="1800" smtClean="0"/>
              <a:t>The storage manager is responsible to the following tasks: </a:t>
            </a:r>
          </a:p>
          <a:p>
            <a:pPr lvl="1"/>
            <a:r>
              <a:rPr lang="en-US" sz="1800" smtClean="0"/>
              <a:t>Interaction with the file manager </a:t>
            </a:r>
          </a:p>
          <a:p>
            <a:pPr lvl="1"/>
            <a:r>
              <a:rPr lang="en-US" sz="1800" smtClean="0"/>
              <a:t>Efficient storing, retrieving and updating of data</a:t>
            </a:r>
          </a:p>
          <a:p>
            <a:r>
              <a:rPr lang="en-US" sz="1800" smtClean="0"/>
              <a:t>Issues:</a:t>
            </a:r>
          </a:p>
          <a:p>
            <a:pPr lvl="1"/>
            <a:r>
              <a:rPr lang="en-US" sz="1800" smtClean="0"/>
              <a:t>Storage access</a:t>
            </a:r>
          </a:p>
          <a:p>
            <a:pPr lvl="1"/>
            <a:r>
              <a:rPr lang="en-US" sz="1800" smtClean="0"/>
              <a:t>File organization</a:t>
            </a:r>
          </a:p>
          <a:p>
            <a:pPr lvl="1"/>
            <a:r>
              <a:rPr lang="en-US" sz="1800" smtClean="0"/>
              <a:t>Indexing and hashing</a:t>
            </a:r>
          </a:p>
          <a:p>
            <a:pPr lvl="1">
              <a:buFont typeface="Monotype Sorts" charset="2"/>
              <a:buNone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4525" y="117475"/>
            <a:ext cx="6931025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Query Processing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157288"/>
            <a:ext cx="6545262" cy="1379537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1800" smtClean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sz="1800" smtClean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sz="1800" smtClean="0"/>
              <a:t>3.	Evaluation</a:t>
            </a:r>
          </a:p>
        </p:txBody>
      </p:sp>
      <p:pic>
        <p:nvPicPr>
          <p:cNvPr id="256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2390775"/>
            <a:ext cx="6773862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2400" y="139700"/>
            <a:ext cx="6611938" cy="582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Query Processing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935912" cy="5238750"/>
          </a:xfrm>
        </p:spPr>
        <p:txBody>
          <a:bodyPr/>
          <a:lstStyle/>
          <a:p>
            <a:r>
              <a:rPr lang="en-US" sz="1800" smtClean="0"/>
              <a:t>Alternative ways of evaluating a given query</a:t>
            </a:r>
          </a:p>
          <a:p>
            <a:pPr lvl="1"/>
            <a:r>
              <a:rPr lang="en-US" sz="1800" smtClean="0"/>
              <a:t>Equivalent expressions</a:t>
            </a:r>
          </a:p>
          <a:p>
            <a:pPr lvl="1"/>
            <a:r>
              <a:rPr lang="en-US" sz="1800" smtClean="0"/>
              <a:t>Different algorithms for each operation</a:t>
            </a:r>
          </a:p>
          <a:p>
            <a:r>
              <a:rPr lang="en-US" sz="1800" smtClean="0"/>
              <a:t>Cost difference between a good and a bad way of evaluating a query can be enormous</a:t>
            </a:r>
          </a:p>
          <a:p>
            <a:r>
              <a:rPr lang="en-US" sz="1800" smtClean="0"/>
              <a:t>Need to estimate the cost of operations</a:t>
            </a:r>
          </a:p>
          <a:p>
            <a:pPr lvl="1"/>
            <a:r>
              <a:rPr lang="en-US" sz="1800" smtClean="0"/>
              <a:t>Depends critically on statistical information about relations which the database must maintain</a:t>
            </a:r>
          </a:p>
          <a:p>
            <a:pPr lvl="1"/>
            <a:r>
              <a:rPr lang="en-US" sz="1800" smtClean="0"/>
              <a:t>Need to estimate statistics for intermediate results to compute cost of complex expressions</a:t>
            </a:r>
          </a:p>
          <a:p>
            <a:pPr lvl="1"/>
            <a:endParaRPr 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Transaction Management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661275" cy="4903787"/>
          </a:xfrm>
        </p:spPr>
        <p:txBody>
          <a:bodyPr/>
          <a:lstStyle/>
          <a:p>
            <a:r>
              <a:rPr lang="en-US" sz="1800" smtClean="0"/>
              <a:t>What if the system fails?</a:t>
            </a:r>
          </a:p>
          <a:p>
            <a:r>
              <a:rPr lang="en-US" sz="1800" smtClean="0"/>
              <a:t>What if more than one user is concurrently updating the same data?</a:t>
            </a:r>
          </a:p>
          <a:p>
            <a:r>
              <a:rPr lang="en-US" sz="1800" smtClean="0"/>
              <a:t>A </a:t>
            </a:r>
            <a:r>
              <a:rPr lang="en-US" sz="1800" b="1" smtClean="0">
                <a:solidFill>
                  <a:srgbClr val="000099"/>
                </a:solidFill>
              </a:rPr>
              <a:t>transaction</a:t>
            </a:r>
            <a:r>
              <a:rPr lang="en-US" sz="1800" smtClean="0"/>
              <a:t> is a collection of operations that performs a single logical function in a database application</a:t>
            </a:r>
          </a:p>
          <a:p>
            <a:r>
              <a:rPr lang="en-US" sz="1800" b="1" smtClean="0">
                <a:solidFill>
                  <a:srgbClr val="000099"/>
                </a:solidFill>
              </a:rPr>
              <a:t>Transaction-management component</a:t>
            </a:r>
            <a:r>
              <a:rPr lang="en-US" sz="1800" smtClean="0"/>
              <a:t> ensures that the database remains in a consistent (correct) state despite system failures (e.g., power failures and operating system crashes) and transaction failures.</a:t>
            </a:r>
          </a:p>
          <a:p>
            <a:r>
              <a:rPr lang="en-US" sz="1800" b="1" smtClean="0">
                <a:solidFill>
                  <a:srgbClr val="000099"/>
                </a:solidFill>
              </a:rPr>
              <a:t>Concurrency-control manager</a:t>
            </a:r>
            <a:r>
              <a:rPr lang="en-US" sz="1800" smtClean="0"/>
              <a:t> controls the interaction among the concurrent transactions, to ensure the consistency of the database.</a:t>
            </a:r>
            <a:r>
              <a:rPr lang="en-US" sz="1800" b="1" smtClean="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Database Users and Administrators</a:t>
            </a:r>
          </a:p>
        </p:txBody>
      </p:sp>
      <p:sp>
        <p:nvSpPr>
          <p:cNvPr id="28675" name="Text Box 7"/>
          <p:cNvSpPr txBox="1">
            <a:spLocks noChangeArrowheads="1"/>
          </p:cNvSpPr>
          <p:nvPr/>
        </p:nvSpPr>
        <p:spPr bwMode="auto">
          <a:xfrm>
            <a:off x="3729038" y="4510088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b="1">
                <a:solidFill>
                  <a:srgbClr val="000099"/>
                </a:solidFill>
              </a:rPr>
              <a:t>Database</a:t>
            </a:r>
          </a:p>
        </p:txBody>
      </p:sp>
      <p:pic>
        <p:nvPicPr>
          <p:cNvPr id="28676" name="Picture 9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693863"/>
            <a:ext cx="591661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Database System Internals</a:t>
            </a:r>
          </a:p>
        </p:txBody>
      </p:sp>
      <p:sp>
        <p:nvSpPr>
          <p:cNvPr id="29699" name="Rectangle 10"/>
          <p:cNvSpPr>
            <a:spLocks noChangeArrowheads="1"/>
          </p:cNvSpPr>
          <p:nvPr/>
        </p:nvSpPr>
        <p:spPr bwMode="auto">
          <a:xfrm>
            <a:off x="6388100" y="2544763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9700" name="Rectangle 11"/>
          <p:cNvSpPr>
            <a:spLocks noChangeArrowheads="1"/>
          </p:cNvSpPr>
          <p:nvPr/>
        </p:nvSpPr>
        <p:spPr bwMode="auto">
          <a:xfrm>
            <a:off x="6527800" y="4144963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9701" name="Rectangle 12"/>
          <p:cNvSpPr>
            <a:spLocks noChangeArrowheads="1"/>
          </p:cNvSpPr>
          <p:nvPr/>
        </p:nvSpPr>
        <p:spPr bwMode="auto">
          <a:xfrm>
            <a:off x="6477000" y="5084763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pic>
        <p:nvPicPr>
          <p:cNvPr id="2970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695325"/>
            <a:ext cx="4049713" cy="582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8175" y="666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Database Architecture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4075" y="1152525"/>
            <a:ext cx="7607300" cy="299085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1800" smtClean="0"/>
              <a:t>The architecture of a database systems is greatly influenced by</a:t>
            </a:r>
          </a:p>
          <a:p>
            <a:pPr>
              <a:buFont typeface="Monotype Sorts" charset="2"/>
              <a:buNone/>
            </a:pPr>
            <a:r>
              <a:rPr lang="en-US" sz="1800" smtClean="0"/>
              <a:t> the underlying computer system on which the database is running:</a:t>
            </a:r>
          </a:p>
          <a:p>
            <a:r>
              <a:rPr lang="en-US" sz="1800" smtClean="0"/>
              <a:t>Centralized</a:t>
            </a:r>
          </a:p>
          <a:p>
            <a:r>
              <a:rPr lang="en-US" sz="1800" smtClean="0"/>
              <a:t>Client-server</a:t>
            </a:r>
          </a:p>
          <a:p>
            <a:r>
              <a:rPr lang="en-US" sz="1800" smtClean="0"/>
              <a:t>Parallel (multi-processor)</a:t>
            </a:r>
          </a:p>
          <a:p>
            <a:r>
              <a:rPr lang="en-US" sz="1800" smtClean="0"/>
              <a:t>Distributed</a:t>
            </a:r>
            <a:r>
              <a:rPr lang="en-US" sz="1800" smtClean="0">
                <a:sym typeface="Symbol" panose="05050102010706020507" pitchFamily="18" charset="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Application Architectures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3089" r="392" b="13089"/>
          <a:stretch>
            <a:fillRect/>
          </a:stretch>
        </p:blipFill>
        <p:spPr bwMode="auto">
          <a:xfrm>
            <a:off x="544513" y="1081088"/>
            <a:ext cx="8050212" cy="46212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6307138" y="2401888"/>
            <a:ext cx="1524000" cy="3365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latin typeface="Palatino Linotype" panose="02040502050505030304" pitchFamily="18" charset="0"/>
              </a:rPr>
              <a:t>(web browser)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1350963" y="58483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Old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6230938" y="5810250"/>
            <a:ext cx="873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Modern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History of Database Systems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1800" smtClean="0"/>
              <a:t>1950s and early 1960s:</a:t>
            </a:r>
          </a:p>
          <a:p>
            <a:pPr lvl="1"/>
            <a:r>
              <a:rPr lang="en-US" sz="1800" smtClean="0"/>
              <a:t>Data processing using magnetic tapes for storage</a:t>
            </a:r>
          </a:p>
          <a:p>
            <a:pPr lvl="2"/>
            <a:r>
              <a:rPr lang="en-US" sz="1800" smtClean="0"/>
              <a:t>Tapes provided only sequential access</a:t>
            </a:r>
          </a:p>
          <a:p>
            <a:pPr lvl="1"/>
            <a:r>
              <a:rPr lang="en-US" sz="1800" smtClean="0"/>
              <a:t>Punched cards for input</a:t>
            </a:r>
          </a:p>
          <a:p>
            <a:r>
              <a:rPr lang="en-US" sz="1800" smtClean="0"/>
              <a:t>Late 1960s and 1970s:</a:t>
            </a:r>
          </a:p>
          <a:p>
            <a:pPr lvl="1"/>
            <a:r>
              <a:rPr lang="en-US" sz="1800" smtClean="0"/>
              <a:t>Hard disks allowed direct access to data</a:t>
            </a:r>
          </a:p>
          <a:p>
            <a:pPr lvl="1"/>
            <a:r>
              <a:rPr lang="en-US" sz="1800" smtClean="0"/>
              <a:t>Network and hierarchical data models in widespread use</a:t>
            </a:r>
          </a:p>
          <a:p>
            <a:pPr lvl="1"/>
            <a:r>
              <a:rPr lang="en-US" sz="1800" smtClean="0"/>
              <a:t>Ted Codd defines the relational data model</a:t>
            </a:r>
          </a:p>
          <a:p>
            <a:pPr lvl="2"/>
            <a:r>
              <a:rPr lang="en-US" sz="1800" smtClean="0"/>
              <a:t>Would win the ACM Turing Award for this work</a:t>
            </a:r>
          </a:p>
          <a:p>
            <a:pPr lvl="2"/>
            <a:r>
              <a:rPr lang="en-US" sz="1800" smtClean="0"/>
              <a:t>IBM Research begins System R prototype</a:t>
            </a:r>
          </a:p>
          <a:p>
            <a:pPr lvl="2"/>
            <a:r>
              <a:rPr lang="en-US" sz="1800" smtClean="0"/>
              <a:t>UC Berkeley begins Ingres prototype</a:t>
            </a:r>
          </a:p>
          <a:p>
            <a:pPr lvl="1"/>
            <a:r>
              <a:rPr lang="en-US" sz="1800" smtClean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University Database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1800" smtClean="0"/>
              <a:t>Application program examples</a:t>
            </a:r>
          </a:p>
          <a:p>
            <a:pPr lvl="1"/>
            <a:r>
              <a:rPr lang="en-US" sz="1800" smtClean="0"/>
              <a:t>Add new students, instructors, and courses</a:t>
            </a:r>
          </a:p>
          <a:p>
            <a:pPr lvl="1"/>
            <a:r>
              <a:rPr lang="en-US" sz="1800" smtClean="0"/>
              <a:t>Register students for courses, and generate class rosters</a:t>
            </a:r>
          </a:p>
          <a:p>
            <a:pPr lvl="1"/>
            <a:r>
              <a:rPr lang="en-US" sz="1800" smtClean="0"/>
              <a:t>Assign grades to students, compute grade point averages (GPA) and generate transcripts</a:t>
            </a:r>
          </a:p>
          <a:p>
            <a:r>
              <a:rPr lang="en-US" sz="1800" smtClean="0"/>
              <a:t>In the early days, database applications were built directly on top of file systems</a:t>
            </a:r>
          </a:p>
          <a:p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History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5224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Parallel and distributed database systems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Emergence of Web commerce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Early 2000s: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XML and XQuery standards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Automated database administration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Later 2000s: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Giant data storage systems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Google BigTable, Yahoo PNuts, Amazon, 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End of 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1155700"/>
            <a:ext cx="3241675" cy="47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117475"/>
            <a:ext cx="8077200" cy="75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Figure 1.02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1939925"/>
            <a:ext cx="5564187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117475"/>
            <a:ext cx="8077200" cy="75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Figure 1.04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117475"/>
            <a:ext cx="8077200" cy="75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Figure 1.06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1193800"/>
            <a:ext cx="7224713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smtClean="0">
                <a:effectLst/>
              </a:rPr>
              <a:t>Drawbacks of using file systems to store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580312" cy="5468937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1800" smtClean="0"/>
          </a:p>
          <a:p>
            <a:pPr lvl="1"/>
            <a:r>
              <a:rPr lang="en-US" sz="1800" smtClean="0"/>
              <a:t>Data redundancy and inconsistency</a:t>
            </a:r>
          </a:p>
          <a:p>
            <a:pPr lvl="2"/>
            <a:r>
              <a:rPr lang="en-US" sz="1800" smtClean="0"/>
              <a:t>Multiple file formats, duplication of information in different files</a:t>
            </a:r>
          </a:p>
          <a:p>
            <a:pPr lvl="1"/>
            <a:r>
              <a:rPr lang="en-US" sz="1800" smtClean="0"/>
              <a:t>Difficulty in accessing data </a:t>
            </a:r>
          </a:p>
          <a:p>
            <a:pPr lvl="2"/>
            <a:r>
              <a:rPr lang="en-US" sz="1800" smtClean="0"/>
              <a:t>Need to write a new program to carry out each new task</a:t>
            </a:r>
          </a:p>
          <a:p>
            <a:pPr lvl="1"/>
            <a:r>
              <a:rPr lang="en-US" sz="1800" smtClean="0"/>
              <a:t>Data isolation — multiple files and formats</a:t>
            </a:r>
          </a:p>
          <a:p>
            <a:pPr lvl="1"/>
            <a:r>
              <a:rPr lang="en-US" sz="1800" smtClean="0"/>
              <a:t>Integrity problems</a:t>
            </a:r>
          </a:p>
          <a:p>
            <a:pPr lvl="2"/>
            <a:r>
              <a:rPr lang="en-US" sz="1800" smtClean="0"/>
              <a:t>Integrity constraints  (e.g., account balance &gt; 0) become “buried” in program code rather than being stated explicitly</a:t>
            </a:r>
          </a:p>
          <a:p>
            <a:pPr lvl="2"/>
            <a:r>
              <a:rPr lang="en-US" sz="1800" smtClean="0"/>
              <a:t>Hard to add new constraints or change existing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7620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smtClean="0">
                <a:effectLst/>
              </a:rPr>
              <a:t>Drawbacks of using file systems to store data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0250" y="1069975"/>
            <a:ext cx="8080375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1600" smtClean="0"/>
          </a:p>
          <a:p>
            <a:pPr lvl="1"/>
            <a:r>
              <a:rPr lang="en-US" sz="1600" smtClean="0"/>
              <a:t>Atomicity of updates</a:t>
            </a:r>
          </a:p>
          <a:p>
            <a:pPr lvl="2"/>
            <a:r>
              <a:rPr lang="en-US" sz="1600" smtClean="0"/>
              <a:t>Failures may leave database in an inconsistent state with partial updates carried out</a:t>
            </a:r>
          </a:p>
          <a:p>
            <a:pPr lvl="2"/>
            <a:r>
              <a:rPr lang="en-US" sz="1600" smtClean="0"/>
              <a:t>Example: Transfer of funds from one account to another should either complete or not happen at all</a:t>
            </a:r>
          </a:p>
          <a:p>
            <a:pPr lvl="1"/>
            <a:r>
              <a:rPr lang="en-US" sz="1600" smtClean="0"/>
              <a:t>Concurrent access by multiple users</a:t>
            </a:r>
          </a:p>
          <a:p>
            <a:pPr lvl="2"/>
            <a:r>
              <a:rPr lang="en-US" sz="1600" smtClean="0"/>
              <a:t>Concurrent access needed for performance</a:t>
            </a:r>
          </a:p>
          <a:p>
            <a:pPr lvl="2"/>
            <a:r>
              <a:rPr lang="en-US" sz="1600" smtClean="0"/>
              <a:t>Uncontrolled concurrent accesses can lead to inconsistencies</a:t>
            </a:r>
          </a:p>
          <a:p>
            <a:pPr lvl="3"/>
            <a:r>
              <a:rPr lang="en-US" sz="1600" smtClean="0"/>
              <a:t>Example: Two people reading a balance (say 100) and updating it by withdrawing money (say 50 each) at the same time</a:t>
            </a:r>
          </a:p>
          <a:p>
            <a:pPr lvl="1"/>
            <a:r>
              <a:rPr lang="en-US" sz="1600" smtClean="0"/>
              <a:t>Security problems</a:t>
            </a:r>
          </a:p>
          <a:p>
            <a:pPr lvl="2"/>
            <a:r>
              <a:rPr lang="en-US" sz="1600" smtClean="0"/>
              <a:t>Hard to provide user access to some, but not all, data</a:t>
            </a:r>
          </a:p>
          <a:p>
            <a:pPr lvl="2">
              <a:buFont typeface="Webdings" panose="05030102010509060703" pitchFamily="18" charset="2"/>
              <a:buNone/>
            </a:pPr>
            <a:endParaRPr lang="en-US" sz="1600" smtClean="0"/>
          </a:p>
          <a:p>
            <a:pPr>
              <a:buFont typeface="Monotype Sorts" charset="2"/>
              <a:buNone/>
            </a:pPr>
            <a:r>
              <a:rPr lang="en-US" sz="1800" b="1" smtClean="0">
                <a:solidFill>
                  <a:srgbClr val="FF0000"/>
                </a:solidFill>
              </a:rPr>
              <a:t>Database systems offer solutions to all the above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Levels of Abstraction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848600" cy="4876800"/>
          </a:xfrm>
        </p:spPr>
        <p:txBody>
          <a:bodyPr/>
          <a:lstStyle/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sz="1800" b="1" smtClean="0">
                <a:solidFill>
                  <a:srgbClr val="000099"/>
                </a:solidFill>
              </a:rPr>
              <a:t>Physical level:</a:t>
            </a:r>
            <a:r>
              <a:rPr lang="en-US" sz="1800" smtClean="0"/>
              <a:t> describes how a record (e.g., instructor) is stored.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sz="1800" b="1" smtClean="0">
                <a:solidFill>
                  <a:srgbClr val="000099"/>
                </a:solidFill>
              </a:rPr>
              <a:t>Logical level:</a:t>
            </a:r>
            <a:r>
              <a:rPr lang="en-US" sz="1800" smtClean="0"/>
              <a:t> describes what data are stored in database, and the relationships among the data.</a:t>
            </a:r>
          </a:p>
          <a:p>
            <a:pPr lvl="1">
              <a:buFont typeface="Monotype Sorts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sz="1800" b="1" smtClean="0"/>
              <a:t>	type</a:t>
            </a:r>
            <a:r>
              <a:rPr lang="en-US" sz="1800" smtClean="0"/>
              <a:t> </a:t>
            </a:r>
            <a:r>
              <a:rPr lang="en-US" sz="1800" i="1" smtClean="0"/>
              <a:t>instructor</a:t>
            </a:r>
            <a:r>
              <a:rPr lang="en-US" sz="1800" smtClean="0"/>
              <a:t> = </a:t>
            </a:r>
            <a:r>
              <a:rPr lang="en-US" sz="1800" b="1" smtClean="0"/>
              <a:t>record</a:t>
            </a:r>
            <a:endParaRPr lang="en-US" sz="1800" smtClean="0"/>
          </a:p>
          <a:p>
            <a:pPr lvl="1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sz="1800" smtClean="0"/>
              <a:t>		</a:t>
            </a:r>
            <a:r>
              <a:rPr lang="en-US" sz="1800" i="1" smtClean="0"/>
              <a:t>ID</a:t>
            </a:r>
            <a:r>
              <a:rPr lang="en-US" sz="1800" smtClean="0"/>
              <a:t> : string; </a:t>
            </a:r>
            <a:br>
              <a:rPr lang="en-US" sz="1800" smtClean="0"/>
            </a:br>
            <a:r>
              <a:rPr lang="en-US" sz="1800" smtClean="0"/>
              <a:t>	</a:t>
            </a:r>
            <a:r>
              <a:rPr lang="en-US" sz="1800" i="1" smtClean="0"/>
              <a:t>name</a:t>
            </a:r>
            <a:r>
              <a:rPr lang="en-US" sz="1800" smtClean="0"/>
              <a:t> : string;</a:t>
            </a:r>
            <a:br>
              <a:rPr lang="en-US" sz="1800" smtClean="0"/>
            </a:br>
            <a:r>
              <a:rPr lang="en-US" sz="1800" smtClean="0"/>
              <a:t>	</a:t>
            </a:r>
            <a:r>
              <a:rPr lang="en-US" sz="1800" i="1" smtClean="0"/>
              <a:t>dept_name</a:t>
            </a:r>
            <a:r>
              <a:rPr lang="en-US" sz="1800" smtClean="0"/>
              <a:t> : string;</a:t>
            </a:r>
            <a:br>
              <a:rPr lang="en-US" sz="1800" smtClean="0"/>
            </a:br>
            <a:r>
              <a:rPr lang="en-US" sz="1800" smtClean="0"/>
              <a:t>	</a:t>
            </a:r>
            <a:r>
              <a:rPr lang="en-US" sz="1800" i="1" smtClean="0"/>
              <a:t>salary</a:t>
            </a:r>
            <a:r>
              <a:rPr lang="en-US" sz="1800" smtClean="0"/>
              <a:t> : integer;</a:t>
            </a:r>
          </a:p>
          <a:p>
            <a:pPr lvl="4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sz="1800" b="1" smtClean="0"/>
              <a:t>end</a:t>
            </a:r>
            <a:r>
              <a:rPr lang="en-US" sz="1800" smtClean="0"/>
              <a:t>;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sz="1800" b="1" smtClean="0">
                <a:solidFill>
                  <a:srgbClr val="000099"/>
                </a:solidFill>
              </a:rPr>
              <a:t>View level:</a:t>
            </a:r>
            <a:r>
              <a:rPr lang="en-US" sz="1800" smtClean="0"/>
              <a:t> application programs hide details of data types.  Views can also hide information (such as an instructor’s salary) for security purposes.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View of Data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77875" y="1176338"/>
            <a:ext cx="452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An architecture for a database system </a:t>
            </a:r>
          </a:p>
        </p:txBody>
      </p:sp>
      <p:pic>
        <p:nvPicPr>
          <p:cNvPr id="102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795463"/>
            <a:ext cx="7402512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8108950" cy="4876800"/>
          </a:xfrm>
        </p:spPr>
        <p:txBody>
          <a:bodyPr/>
          <a:lstStyle/>
          <a:p>
            <a:pPr>
              <a:defRPr/>
            </a:pPr>
            <a:r>
              <a:rPr lang="en-US" sz="1600" smtClean="0"/>
              <a:t>Similar to types and variables in programming languages</a:t>
            </a:r>
          </a:p>
          <a:p>
            <a:pPr>
              <a:defRPr/>
            </a:pPr>
            <a:r>
              <a:rPr lang="en-US" sz="16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Schema</a:t>
            </a:r>
            <a:r>
              <a:rPr lang="en-US" sz="1600" smtClean="0">
                <a:solidFill>
                  <a:srgbClr val="000099"/>
                </a:solidFill>
              </a:rPr>
              <a:t> </a:t>
            </a:r>
            <a:r>
              <a:rPr lang="en-US" sz="1600" smtClean="0"/>
              <a:t>– the logical structure of the database </a:t>
            </a:r>
          </a:p>
          <a:p>
            <a:pPr lvl="1">
              <a:defRPr/>
            </a:pPr>
            <a:r>
              <a:rPr lang="en-US" sz="1600" smtClean="0"/>
              <a:t>Example: The database consists of information about a set of customers and accounts and the relationship between them</a:t>
            </a:r>
          </a:p>
          <a:p>
            <a:pPr lvl="1">
              <a:defRPr/>
            </a:pPr>
            <a:r>
              <a:rPr lang="en-US" sz="1600" smtClean="0"/>
              <a:t>Analogous to type information of a variable in a program</a:t>
            </a:r>
          </a:p>
          <a:p>
            <a:pPr lvl="1">
              <a:defRPr/>
            </a:pPr>
            <a:r>
              <a:rPr lang="en-US" sz="1600" b="1" smtClean="0"/>
              <a:t>Physical schema</a:t>
            </a:r>
            <a:r>
              <a:rPr lang="en-US" sz="1600" smtClean="0"/>
              <a:t>: database design at the physical level</a:t>
            </a:r>
          </a:p>
          <a:p>
            <a:pPr lvl="1">
              <a:defRPr/>
            </a:pPr>
            <a:r>
              <a:rPr lang="en-US" sz="1600" b="1" smtClean="0"/>
              <a:t>Logical schema</a:t>
            </a:r>
            <a:r>
              <a:rPr lang="en-US" sz="1600" smtClean="0"/>
              <a:t>: database design at the logical level</a:t>
            </a:r>
          </a:p>
          <a:p>
            <a:pPr>
              <a:defRPr/>
            </a:pPr>
            <a:r>
              <a:rPr lang="en-US" sz="1600" b="1" smtClean="0">
                <a:solidFill>
                  <a:srgbClr val="000099"/>
                </a:solidFill>
              </a:rPr>
              <a:t>Instance</a:t>
            </a:r>
            <a:r>
              <a:rPr lang="en-US" sz="1600" smtClean="0"/>
              <a:t> – the actual content of the database at a particular point in time </a:t>
            </a:r>
          </a:p>
          <a:p>
            <a:pPr lvl="1">
              <a:defRPr/>
            </a:pPr>
            <a:r>
              <a:rPr lang="en-US" sz="1600" smtClean="0"/>
              <a:t>Analogous to the value of a variable</a:t>
            </a:r>
          </a:p>
          <a:p>
            <a:pPr>
              <a:defRPr/>
            </a:pPr>
            <a:r>
              <a:rPr lang="en-US" sz="1600" b="1" smtClean="0">
                <a:solidFill>
                  <a:srgbClr val="000099"/>
                </a:solidFill>
              </a:rPr>
              <a:t>Physical Data Independence</a:t>
            </a:r>
            <a:r>
              <a:rPr lang="en-US" sz="1600" smtClean="0"/>
              <a:t> – the ability to modify the physical schema without changing the logical schema</a:t>
            </a:r>
          </a:p>
          <a:p>
            <a:pPr lvl="1">
              <a:defRPr/>
            </a:pPr>
            <a:r>
              <a:rPr lang="en-US" sz="1600" smtClean="0"/>
              <a:t>Applications depend on the logical schema</a:t>
            </a:r>
          </a:p>
          <a:p>
            <a:pPr lvl="1">
              <a:defRPr/>
            </a:pPr>
            <a:r>
              <a:rPr lang="en-US" sz="1600" smtClean="0"/>
              <a:t>In general, the interfaces between the various levels and components should be well defined so that changes in some parts do not seriously influence others.</a:t>
            </a:r>
          </a:p>
          <a:p>
            <a:pPr>
              <a:defRPr/>
            </a:pPr>
            <a:endParaRPr lang="en-US" sz="1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Data Models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1092200"/>
            <a:ext cx="7435850" cy="4972050"/>
          </a:xfrm>
        </p:spPr>
        <p:txBody>
          <a:bodyPr/>
          <a:lstStyle/>
          <a:p>
            <a:r>
              <a:rPr lang="en-US" sz="1800" smtClean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Data constraints</a:t>
            </a:r>
          </a:p>
          <a:p>
            <a:r>
              <a:rPr lang="en-US" sz="1800" smtClean="0"/>
              <a:t>Relational model</a:t>
            </a:r>
          </a:p>
          <a:p>
            <a:r>
              <a:rPr lang="en-US" sz="1800" smtClean="0"/>
              <a:t>Entity-Relationship data model (mainly for database design) </a:t>
            </a:r>
          </a:p>
          <a:p>
            <a:r>
              <a:rPr lang="en-US" sz="1800" smtClean="0"/>
              <a:t>Object-based data models (Object-oriented and Object-relational)</a:t>
            </a:r>
          </a:p>
          <a:p>
            <a:r>
              <a:rPr lang="en-US" sz="1800" smtClean="0"/>
              <a:t>Semistructured data model  (XML)</a:t>
            </a:r>
          </a:p>
          <a:p>
            <a:r>
              <a:rPr lang="en-US" sz="1800" smtClean="0"/>
              <a:t>Other older models:</a:t>
            </a:r>
          </a:p>
          <a:p>
            <a:pPr lvl="1">
              <a:lnSpc>
                <a:spcPct val="60000"/>
              </a:lnSpc>
            </a:pPr>
            <a:r>
              <a:rPr lang="en-US" sz="1800" smtClean="0"/>
              <a:t>Network model  </a:t>
            </a:r>
          </a:p>
          <a:p>
            <a:pPr lvl="1">
              <a:lnSpc>
                <a:spcPct val="60000"/>
              </a:lnSpc>
            </a:pPr>
            <a:r>
              <a:rPr lang="en-US" sz="1800" smtClean="0"/>
              <a:t>Hierarchical model</a:t>
            </a:r>
          </a:p>
          <a:p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23505</TotalTime>
  <Words>1540</Words>
  <Application>Microsoft Office PowerPoint</Application>
  <PresentationFormat>On-screen Show (4:3)</PresentationFormat>
  <Paragraphs>261</Paragraphs>
  <Slides>34</Slides>
  <Notes>33</Notes>
  <HiddenSlides>9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  <vt:variant>
        <vt:lpstr>Custom Shows</vt:lpstr>
      </vt:variant>
      <vt:variant>
        <vt:i4>1</vt:i4>
      </vt:variant>
    </vt:vector>
  </HeadingPairs>
  <TitlesOfParts>
    <vt:vector size="45" baseType="lpstr">
      <vt:lpstr>Helvetica</vt:lpstr>
      <vt:lpstr>MS PGothic</vt:lpstr>
      <vt:lpstr>Arial</vt:lpstr>
      <vt:lpstr>Monotype Sorts</vt:lpstr>
      <vt:lpstr>Webdings</vt:lpstr>
      <vt:lpstr>Times New Roman</vt:lpstr>
      <vt:lpstr>Symbol</vt:lpstr>
      <vt:lpstr>Palatino Linotype</vt:lpstr>
      <vt:lpstr>2_db-5-grey</vt:lpstr>
      <vt:lpstr>Microsoft Clip Gallery</vt:lpstr>
      <vt:lpstr>Chapter 1: Introduction </vt:lpstr>
      <vt:lpstr>Database Management System (DBMS)</vt:lpstr>
      <vt:lpstr>University Database Example</vt:lpstr>
      <vt:lpstr>Drawbacks of using file systems to store data</vt:lpstr>
      <vt:lpstr>Drawbacks of using file systems to store data (Cont.)</vt:lpstr>
      <vt:lpstr>Levels of Abstraction</vt:lpstr>
      <vt:lpstr>View of Data</vt:lpstr>
      <vt:lpstr>Instances and Schemas</vt:lpstr>
      <vt:lpstr>Data Models</vt:lpstr>
      <vt:lpstr>Relational Model</vt:lpstr>
      <vt:lpstr>A Sample Relational Database</vt:lpstr>
      <vt:lpstr>Data Manipulation Language (DML)</vt:lpstr>
      <vt:lpstr>Data Definition Language (DDL)</vt:lpstr>
      <vt:lpstr>SQL</vt:lpstr>
      <vt:lpstr>Database Design</vt:lpstr>
      <vt:lpstr>Database Design?</vt:lpstr>
      <vt:lpstr>Design Approaches</vt:lpstr>
      <vt:lpstr>The Entity-Relationship Model</vt:lpstr>
      <vt:lpstr>Object-Relational Data Models</vt:lpstr>
      <vt:lpstr>XML:  Extensible Markup Language</vt:lpstr>
      <vt:lpstr>Storage Management</vt:lpstr>
      <vt:lpstr>Query Processing</vt:lpstr>
      <vt:lpstr>Query Processing (Cont.)</vt:lpstr>
      <vt:lpstr>Transaction Management </vt:lpstr>
      <vt:lpstr>Database Users and Administrators</vt:lpstr>
      <vt:lpstr>Database System Internals</vt:lpstr>
      <vt:lpstr>Database Architecture</vt:lpstr>
      <vt:lpstr>Database Application Architectures</vt:lpstr>
      <vt:lpstr>History of Database Systems</vt:lpstr>
      <vt:lpstr>History (cont.)</vt:lpstr>
      <vt:lpstr>End of Chapter 1</vt:lpstr>
      <vt:lpstr>Figure 1.02</vt:lpstr>
      <vt:lpstr>Figure 1.04</vt:lpstr>
      <vt:lpstr>Figure 1.06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Windows User</cp:lastModifiedBy>
  <cp:revision>174</cp:revision>
  <cp:lastPrinted>2005-01-10T21:51:57Z</cp:lastPrinted>
  <dcterms:created xsi:type="dcterms:W3CDTF">1999-11-04T20:50:09Z</dcterms:created>
  <dcterms:modified xsi:type="dcterms:W3CDTF">2018-10-23T14:38:36Z</dcterms:modified>
</cp:coreProperties>
</file>