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55"/>
  </p:notesMasterIdLst>
  <p:handoutMasterIdLst>
    <p:handoutMasterId r:id="rId56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40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282" r:id="rId36"/>
    <p:sldId id="281" r:id="rId37"/>
    <p:sldId id="319" r:id="rId38"/>
    <p:sldId id="346" r:id="rId39"/>
    <p:sldId id="347" r:id="rId40"/>
    <p:sldId id="362" r:id="rId41"/>
    <p:sldId id="363" r:id="rId42"/>
    <p:sldId id="374" r:id="rId43"/>
    <p:sldId id="350" r:id="rId44"/>
    <p:sldId id="351" r:id="rId45"/>
    <p:sldId id="369" r:id="rId46"/>
    <p:sldId id="353" r:id="rId47"/>
    <p:sldId id="358" r:id="rId48"/>
    <p:sldId id="366" r:id="rId49"/>
    <p:sldId id="359" r:id="rId50"/>
    <p:sldId id="365" r:id="rId51"/>
    <p:sldId id="364" r:id="rId52"/>
    <p:sldId id="360" r:id="rId53"/>
    <p:sldId id="361" r:id="rId5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44" y="-8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794E9D18-E3C8-40CD-BC7F-0EB1A9EF0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7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72B72590-678A-4371-9EE9-0A883C18F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330F09C-E2E8-4315-9C6B-479268B64942}" type="slidenum">
              <a:rPr lang="en-US" sz="1300">
                <a:latin typeface="Times New Roman" charset="0"/>
              </a:rPr>
              <a:pPr/>
              <a:t>1</a:t>
            </a:fld>
            <a:endParaRPr lang="en-US" sz="1300">
              <a:latin typeface="Times New Roman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CB3A228-8084-4FA9-9142-6CF32C47FEC1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541F97A-015E-4BCC-A855-58F355ED8272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9D4B0A3-186F-40BB-9B4F-EA813D5C1D5A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80FCF03-1B4E-4D8F-84A9-1553ADFD3D96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1CFA1BC-5E18-49D6-90D8-59D8C17DEAA3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D66FB0B-C344-4EF1-BF34-80D1DC0339CE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B0310F2-8026-4D4F-9EA8-AD65ED0A088C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1DBDEFE-9ECB-4E4A-81FC-6F6BE285828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7D2B4C1-13D0-49A0-B0BD-239B90B4A7BB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E3A23BA-4909-4DBA-B82E-6E4F0007A16E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4AC4FB3-918B-434E-9364-4D8831CC3AE6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7AE4BF7-A824-4E07-AF34-D5129372E71E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1FE9271-9A9B-4753-AF4B-1ED87463AC8D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B671DA5-F319-4D23-8805-6388B49B8B97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AFADA25-9B25-45BB-BE62-DF2014E72758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C28F211-873D-40C2-B7EB-B90099F20CB5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4BF6443-B95A-4D69-8749-87DD7F5C5294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2BD2D53-443E-4960-8467-39B4F25D8484}" type="slidenum">
              <a:rPr lang="en-US" sz="1300">
                <a:latin typeface="Times New Roman" charset="0"/>
              </a:rPr>
              <a:pPr/>
              <a:t>26</a:t>
            </a:fld>
            <a:endParaRPr lang="en-US" sz="1300">
              <a:latin typeface="Times New Roman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5A2E315-A291-4B59-AE45-E6547C1CBAA5}" type="slidenum">
              <a:rPr lang="en-US" sz="1300">
                <a:latin typeface="Times New Roman" charset="0"/>
              </a:rPr>
              <a:pPr/>
              <a:t>27</a:t>
            </a:fld>
            <a:endParaRPr lang="en-US" sz="1300">
              <a:latin typeface="Times New Roman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FCCC485-A31D-4708-A51B-C2451128045E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3A07942-E7AE-4DF9-97F3-421351FDC8CD}" type="slidenum">
              <a:rPr lang="en-US" sz="1300">
                <a:latin typeface="Times New Roman" charset="0"/>
              </a:rPr>
              <a:pPr/>
              <a:t>29</a:t>
            </a:fld>
            <a:endParaRPr lang="en-US" sz="1300">
              <a:latin typeface="Times New Roman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B90DD1C-A551-4464-8349-81CC660DD4A1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C112671-B225-4606-AA5D-34EA80D2E4FB}" type="slidenum">
              <a:rPr lang="en-US" sz="1300">
                <a:latin typeface="Times New Roman" charset="0"/>
              </a:rPr>
              <a:pPr/>
              <a:t>30</a:t>
            </a:fld>
            <a:endParaRPr lang="en-US" sz="1300">
              <a:latin typeface="Times New Roman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A7D4390-8EC0-4B27-96DB-30C4EF6B6A86}" type="slidenum">
              <a:rPr lang="en-US" sz="1300">
                <a:latin typeface="Times New Roman" charset="0"/>
              </a:rPr>
              <a:pPr/>
              <a:t>31</a:t>
            </a:fld>
            <a:endParaRPr lang="en-US" sz="1300">
              <a:latin typeface="Times New Roman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E14A331-E004-46B3-8402-8DFB20E37698}" type="slidenum">
              <a:rPr lang="en-US" sz="1300">
                <a:latin typeface="Times New Roman" charset="0"/>
              </a:rPr>
              <a:pPr/>
              <a:t>32</a:t>
            </a:fld>
            <a:endParaRPr lang="en-US" sz="1300">
              <a:latin typeface="Times New Roman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462E074-5A11-4715-806F-94B6E4595EDB}" type="slidenum">
              <a:rPr lang="en-US" sz="1300">
                <a:latin typeface="Times New Roman" charset="0"/>
              </a:rPr>
              <a:pPr/>
              <a:t>33</a:t>
            </a:fld>
            <a:endParaRPr lang="en-US" sz="1300">
              <a:latin typeface="Times New Roman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EAE33A0-30C4-41C2-937B-F6495B6EB291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F4801FD-8FCF-4444-A4BD-27594A09D129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F8FFF71-14AE-42D1-8BF7-A818B832DBC8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E94E7DB-3D5B-4F99-843A-94D164093984}" type="slidenum">
              <a:rPr lang="en-US" sz="1300">
                <a:latin typeface="Times New Roman" charset="0"/>
              </a:rPr>
              <a:pPr/>
              <a:t>37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EB154CD-21A5-4510-A6A9-3E836DDF31A7}" type="slidenum">
              <a:rPr lang="en-US" sz="1300">
                <a:latin typeface="Times New Roman" charset="0"/>
              </a:rPr>
              <a:pPr/>
              <a:t>38</a:t>
            </a:fld>
            <a:endParaRPr lang="en-US" sz="1300">
              <a:latin typeface="Times New Roman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1E3BAF4-1E33-47D3-841A-4F3D867A61F0}" type="slidenum">
              <a:rPr lang="en-US" sz="1300">
                <a:latin typeface="Times New Roman" charset="0"/>
              </a:rPr>
              <a:pPr/>
              <a:t>39</a:t>
            </a:fld>
            <a:endParaRPr lang="en-US" sz="1300">
              <a:latin typeface="Times New Roman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E297D99-8A27-4B99-8731-D010477F0FD9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6AD905F-C29D-4353-A85B-5CEEDBFF9A25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97DB18A-E3DD-4611-AFC8-A09FA725BA20}" type="slidenum">
              <a:rPr lang="en-US" sz="1300">
                <a:latin typeface="Times New Roman" charset="0"/>
              </a:rPr>
              <a:pPr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4F941B7-0079-47F0-A0FF-FD926AE04922}" type="slidenum">
              <a:rPr lang="en-US" sz="1300">
                <a:latin typeface="Times New Roman" charset="0"/>
              </a:rPr>
              <a:pPr/>
              <a:t>42</a:t>
            </a:fld>
            <a:endParaRPr lang="en-US" sz="1300">
              <a:latin typeface="Times New Roman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933E6B0-2CB2-4800-AA54-F82860EDDFBA}" type="slidenum">
              <a:rPr lang="en-US" sz="1300">
                <a:latin typeface="Times New Roman" charset="0"/>
              </a:rPr>
              <a:pPr/>
              <a:t>43</a:t>
            </a:fld>
            <a:endParaRPr lang="en-US" sz="1300">
              <a:latin typeface="Times New Roman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0182738-582A-4B15-BDDE-60F97B519E5D}" type="slidenum">
              <a:rPr lang="en-US" sz="1300">
                <a:latin typeface="Times New Roman" charset="0"/>
              </a:rPr>
              <a:pPr/>
              <a:t>44</a:t>
            </a:fld>
            <a:endParaRPr lang="en-US" sz="1300">
              <a:latin typeface="Times New Roman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B88D3A4-3879-41D6-BC69-53014F6F4101}" type="slidenum">
              <a:rPr lang="en-US" sz="1300">
                <a:latin typeface="Times New Roman" charset="0"/>
              </a:rPr>
              <a:pPr/>
              <a:t>45</a:t>
            </a:fld>
            <a:endParaRPr lang="en-US" sz="1300">
              <a:latin typeface="Times New Roman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10A2BC0-2FCC-45E0-935D-4F0273109C94}" type="slidenum">
              <a:rPr lang="en-US" sz="1300">
                <a:latin typeface="Times New Roman" charset="0"/>
              </a:rPr>
              <a:pPr/>
              <a:t>46</a:t>
            </a:fld>
            <a:endParaRPr lang="en-US" sz="1300">
              <a:latin typeface="Times New Roman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599C2FB-2482-42D9-87B6-6C29357923A8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66D9F01-3C07-43DC-B944-A855046577EC}" type="slidenum">
              <a:rPr lang="en-US" sz="1300">
                <a:latin typeface="Times New Roman" charset="0"/>
              </a:rPr>
              <a:pPr/>
              <a:t>48</a:t>
            </a:fld>
            <a:endParaRPr lang="en-US" sz="1300">
              <a:latin typeface="Times New Roman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0E0BB4-124E-453B-9398-CFCF94FE844A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60479D5-C7B4-4B1D-AFA2-BCA05835FBB4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B6168E0-DDAE-4DBF-ABDA-AAE96E3099FC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A64E507-3004-4864-BC5E-4B4D699D9E16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D0A8248-0C26-4F49-8F2A-29B2FF596B46}" type="slidenum">
              <a:rPr lang="en-US" sz="1300">
                <a:latin typeface="Times New Roman" charset="0"/>
              </a:rPr>
              <a:pPr/>
              <a:t>52</a:t>
            </a:fld>
            <a:endParaRPr lang="en-US" sz="1300">
              <a:latin typeface="Times New Roman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F477B79-BF38-49EA-A024-C8B89F6A1052}" type="slidenum">
              <a:rPr lang="en-US" sz="1300">
                <a:latin typeface="Times New Roman" charset="0"/>
              </a:rPr>
              <a:pPr/>
              <a:t>53</a:t>
            </a:fld>
            <a:endParaRPr lang="en-US" sz="1300">
              <a:latin typeface="Times New Roman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E6C341F-CAE9-492A-8B65-DABF792DA08D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1027852-17F6-443F-8768-F084945EBDC1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C0D469B-F981-449F-86D8-253F13991511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FFE5852-0C8A-4992-B657-323B1E880EA0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1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40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6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14.</a:t>
            </a:r>
            <a:fld id="{7C56C011-5822-4BFC-A737-6E989BF227D9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5959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597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5959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14: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Concurrent Executions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39025" cy="5099050"/>
          </a:xfrm>
        </p:spPr>
        <p:txBody>
          <a:bodyPr/>
          <a:lstStyle/>
          <a:p>
            <a:r>
              <a:rPr lang="en-US" smtClean="0"/>
              <a:t>Multiple transactions are allowed to run concurrently in the system.  Advantages are:</a:t>
            </a:r>
          </a:p>
          <a:p>
            <a:pPr lvl="1"/>
            <a:r>
              <a:rPr lang="en-US" b="1" smtClean="0"/>
              <a:t>increased processor and disk utilization</a:t>
            </a:r>
            <a:r>
              <a:rPr lang="en-US" smtClean="0"/>
              <a:t>, leading to better transaction </a:t>
            </a:r>
            <a:r>
              <a:rPr lang="en-US" i="1" smtClean="0"/>
              <a:t>throughput</a:t>
            </a:r>
          </a:p>
          <a:p>
            <a:pPr lvl="2"/>
            <a:r>
              <a:rPr lang="en-US" smtClean="0"/>
              <a:t>E.g. one transaction can be using the CPU while another is reading from or writing to the disk</a:t>
            </a:r>
          </a:p>
          <a:p>
            <a:pPr lvl="1"/>
            <a:r>
              <a:rPr lang="en-US" b="1" smtClean="0"/>
              <a:t>reduced average response time</a:t>
            </a:r>
            <a:r>
              <a:rPr lang="en-US" smtClean="0"/>
              <a:t> for transactions: short transactions need not wait behind long ones.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Concurrency control schemes</a:t>
            </a:r>
            <a:r>
              <a:rPr lang="en-US" i="1" smtClean="0"/>
              <a:t> </a:t>
            </a:r>
            <a:r>
              <a:rPr lang="en-US" smtClean="0"/>
              <a:t>– mechanisms  to achieve isolation</a:t>
            </a:r>
          </a:p>
          <a:p>
            <a:pPr lvl="1"/>
            <a:r>
              <a:rPr lang="en-US" smtClean="0"/>
              <a:t> 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smtClean="0"/>
              <a:t>Will study in Chapter 16, after studying notion of correctness of concurrent executions.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Schedule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smtClean="0"/>
              <a:t>a schedule for a set of transactions must consist of all instructions of those transactions</a:t>
            </a:r>
          </a:p>
          <a:p>
            <a:pPr lvl="1"/>
            <a:r>
              <a:rPr lang="en-US" smtClean="0"/>
              <a:t>must preserve the order in which the instructions appear in each individual transaction.</a:t>
            </a:r>
          </a:p>
          <a:p>
            <a:r>
              <a:rPr lang="en-US" smtClean="0"/>
              <a:t>A transaction that successfully completes its execution will have a commit instructions as the last statement </a:t>
            </a:r>
          </a:p>
          <a:p>
            <a:pPr lvl="1"/>
            <a:r>
              <a:rPr lang="en-US" smtClean="0"/>
              <a:t>by default transaction assumed to execute commit instruction as its last step</a:t>
            </a:r>
          </a:p>
          <a:p>
            <a:r>
              <a:rPr lang="en-US" smtClean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Let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transfer $50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</a:t>
            </a:r>
            <a:r>
              <a:rPr lang="en-US" sz="2000" smtClean="0"/>
              <a:t>, and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transfer 10% of the balance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B.</a:t>
            </a:r>
            <a:r>
              <a:rPr lang="en-US" sz="200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A </a:t>
            </a:r>
            <a:r>
              <a:rPr lang="en-US" sz="2000" smtClean="0">
                <a:solidFill>
                  <a:srgbClr val="000099"/>
                </a:solidFill>
              </a:rPr>
              <a:t>serial </a:t>
            </a:r>
            <a:r>
              <a:rPr lang="en-US" sz="2000" smtClean="0"/>
              <a:t>schedule in which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is followed by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mtClean="0"/>
              <a:t> </a:t>
            </a:r>
            <a:r>
              <a:rPr lang="en-US" sz="2000" smtClean="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smtClean="0"/>
              <a:t>		</a:t>
            </a:r>
          </a:p>
        </p:txBody>
      </p:sp>
      <p:pic>
        <p:nvPicPr>
          <p:cNvPr id="378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074863"/>
            <a:ext cx="350678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2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A serial schedule where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is followed by </a:t>
            </a:r>
            <a:r>
              <a:rPr kumimoji="1" lang="en-US" sz="2000" i="1"/>
              <a:t>T</a:t>
            </a:r>
            <a:r>
              <a:rPr kumimoji="1" lang="en-US" sz="2000" baseline="-25000"/>
              <a:t>1</a:t>
            </a:r>
          </a:p>
        </p:txBody>
      </p:sp>
      <p:pic>
        <p:nvPicPr>
          <p:cNvPr id="399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611313"/>
            <a:ext cx="3827462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3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Let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be the transactions defined previously</a:t>
            </a:r>
            <a:r>
              <a:rPr lang="en-US" i="1" smtClean="0"/>
              <a:t>.</a:t>
            </a:r>
            <a:r>
              <a:rPr lang="en-US" smtClean="0"/>
              <a:t>  The following schedule is not a serial schedule, but it is </a:t>
            </a:r>
            <a:r>
              <a:rPr lang="en-US" i="1" smtClean="0">
                <a:solidFill>
                  <a:srgbClr val="000099"/>
                </a:solidFill>
              </a:rPr>
              <a:t>equivalent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mtClean="0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</a:t>
            </a:r>
            <a:endParaRPr lang="en-US" i="1" smtClean="0"/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1800">
                <a:latin typeface="Arial" charset="0"/>
              </a:rPr>
              <a:t>In Schedules 1, 2 and 3, the sum A + B is preserved.</a:t>
            </a:r>
          </a:p>
        </p:txBody>
      </p:sp>
      <p:pic>
        <p:nvPicPr>
          <p:cNvPr id="4198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4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The following concurrent schedule does not preserve the value of (</a:t>
            </a:r>
            <a:r>
              <a:rPr lang="en-US" i="1" smtClean="0"/>
              <a:t>A </a:t>
            </a:r>
            <a:r>
              <a:rPr lang="en-US" smtClean="0"/>
              <a:t>+ 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en-US" i="1" smtClean="0"/>
              <a:t>)</a:t>
            </a:r>
            <a:r>
              <a:rPr lang="en-US" smtClean="0"/>
              <a:t>.			</a:t>
            </a:r>
            <a:endParaRPr lang="en-US" i="1" smtClean="0"/>
          </a:p>
        </p:txBody>
      </p:sp>
      <p:pic>
        <p:nvPicPr>
          <p:cNvPr id="440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Serializability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915150" cy="4927600"/>
          </a:xfrm>
        </p:spPr>
        <p:txBody>
          <a:bodyPr/>
          <a:lstStyle/>
          <a:p>
            <a:r>
              <a:rPr lang="en-US" b="1" smtClean="0"/>
              <a:t>Basic Assumption</a:t>
            </a:r>
            <a:r>
              <a:rPr lang="en-US" smtClean="0"/>
              <a:t> – Each transaction preserves database consistency.</a:t>
            </a:r>
          </a:p>
          <a:p>
            <a:r>
              <a:rPr lang="en-US" smtClean="0"/>
              <a:t>Thus serial execution of a set of transactions preserves database consistency.</a:t>
            </a:r>
          </a:p>
          <a:p>
            <a:r>
              <a:rPr lang="en-US" smtClean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1.	</a:t>
            </a:r>
            <a:r>
              <a:rPr lang="en-US" b="1" smtClean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smtClean="0"/>
              <a:t>2.	</a:t>
            </a:r>
            <a:r>
              <a:rPr lang="en-US" b="1" smtClean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a typeface="+mj-ea"/>
              </a:rPr>
              <a:t>Simplified view of transactions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9350"/>
            <a:ext cx="6761163" cy="495617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i="1" smtClean="0"/>
          </a:p>
          <a:p>
            <a:pPr lvl="1"/>
            <a:r>
              <a:rPr lang="en-US" smtClean="0"/>
              <a:t>We ignore operations other than </a:t>
            </a:r>
            <a:r>
              <a:rPr lang="en-US" b="1" smtClean="0"/>
              <a:t>read</a:t>
            </a:r>
            <a:r>
              <a:rPr lang="en-US" smtClean="0"/>
              <a:t> and </a:t>
            </a:r>
            <a:r>
              <a:rPr lang="en-US" b="1" smtClean="0"/>
              <a:t>write</a:t>
            </a:r>
            <a:r>
              <a:rPr lang="en-US" smtClean="0"/>
              <a:t> instructions</a:t>
            </a:r>
          </a:p>
          <a:p>
            <a:pPr lvl="1"/>
            <a:r>
              <a:rPr lang="en-US" smtClean="0"/>
              <a:t>We assume that transactions may perform arbitrary computations on data in local buffers in between reads and writes.  </a:t>
            </a:r>
          </a:p>
          <a:p>
            <a:pPr lvl="1"/>
            <a:r>
              <a:rPr lang="en-US" smtClean="0"/>
              <a:t>Our simplified schedules consist of only </a:t>
            </a:r>
            <a:r>
              <a:rPr lang="en-US" b="1" smtClean="0"/>
              <a:t>read</a:t>
            </a:r>
            <a:r>
              <a:rPr lang="en-US" smtClean="0"/>
              <a:t> and </a:t>
            </a:r>
            <a:r>
              <a:rPr lang="en-US" b="1" smtClean="0"/>
              <a:t>write </a:t>
            </a:r>
            <a:r>
              <a:rPr lang="en-US" smtClean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146925" cy="5091112"/>
          </a:xfrm>
        </p:spPr>
        <p:txBody>
          <a:bodyPr/>
          <a:lstStyle/>
          <a:p>
            <a:r>
              <a:rPr lang="en-US" smtClean="0"/>
              <a:t>Instructions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respectively, </a:t>
            </a:r>
            <a:r>
              <a:rPr lang="en-US" b="1" smtClean="0">
                <a:solidFill>
                  <a:srgbClr val="000099"/>
                </a:solidFill>
              </a:rPr>
              <a:t>conflict</a:t>
            </a:r>
            <a:r>
              <a:rPr lang="en-US" smtClean="0"/>
              <a:t> if and only if there exists some item </a:t>
            </a:r>
            <a:r>
              <a:rPr lang="en-US" i="1" smtClean="0"/>
              <a:t>Q</a:t>
            </a:r>
            <a:r>
              <a:rPr lang="en-US" smtClean="0"/>
              <a:t> accessed by both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, and at least one of these instructions wrote </a:t>
            </a:r>
            <a:r>
              <a:rPr lang="en-US" i="1" smtClean="0"/>
              <a:t>Q.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   1.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don’t conflict.</a:t>
            </a:r>
            <a:br>
              <a:rPr lang="en-US" smtClean="0"/>
            </a:br>
            <a:r>
              <a:rPr lang="en-US" smtClean="0"/>
              <a:t>   2.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conflict.</a:t>
            </a:r>
            <a:br>
              <a:rPr lang="en-US" smtClean="0"/>
            </a:br>
            <a:r>
              <a:rPr lang="en-US" smtClean="0"/>
              <a:t>   3.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They conflict</a:t>
            </a:r>
            <a:br>
              <a:rPr lang="en-US" smtClean="0"/>
            </a:br>
            <a:r>
              <a:rPr lang="en-US" smtClean="0"/>
              <a:t>   4.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</a:t>
            </a:r>
          </a:p>
          <a:p>
            <a:r>
              <a:rPr lang="en-US" smtClean="0"/>
              <a:t>Intuitively, a conflict between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forces a (logical) temporal order between them.  </a:t>
            </a:r>
          </a:p>
          <a:p>
            <a:pPr lvl="1"/>
            <a:r>
              <a:rPr lang="en-US" smtClean="0"/>
              <a:t> If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If a schedule </a:t>
            </a:r>
            <a:r>
              <a:rPr lang="en-US" i="1" smtClean="0"/>
              <a:t>S</a:t>
            </a:r>
            <a:r>
              <a:rPr lang="en-US" smtClean="0"/>
              <a:t> can be transformed into a schedule </a:t>
            </a:r>
            <a:r>
              <a:rPr lang="en-US" i="1" smtClean="0"/>
              <a:t>S´ </a:t>
            </a:r>
            <a:r>
              <a:rPr lang="en-US" smtClean="0"/>
              <a:t>by a series of swaps of non-conflicting instructions, we say that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 </a:t>
            </a:r>
            <a:r>
              <a:rPr lang="en-US" smtClean="0"/>
              <a:t>are </a:t>
            </a:r>
            <a:r>
              <a:rPr lang="en-US" b="1" smtClean="0">
                <a:solidFill>
                  <a:srgbClr val="000099"/>
                </a:solidFill>
              </a:rPr>
              <a:t>conflict equivalent</a:t>
            </a:r>
            <a:r>
              <a:rPr lang="en-US" i="1" smtClean="0"/>
              <a:t>.</a:t>
            </a: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say that 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rgbClr val="000099"/>
                </a:solidFill>
              </a:rPr>
              <a:t>conflict serializable</a:t>
            </a:r>
            <a:r>
              <a:rPr lang="en-US" smtClean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14:  Transactions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564312" cy="4137025"/>
          </a:xfrm>
        </p:spPr>
        <p:txBody>
          <a:bodyPr/>
          <a:lstStyle/>
          <a:p>
            <a:r>
              <a:rPr lang="en-US" smtClean="0"/>
              <a:t>Transaction Concept</a:t>
            </a:r>
          </a:p>
          <a:p>
            <a:r>
              <a:rPr lang="en-US" smtClean="0"/>
              <a:t>Transaction State</a:t>
            </a:r>
          </a:p>
          <a:p>
            <a:r>
              <a:rPr lang="en-US" smtClean="0"/>
              <a:t>Concurrent Executions</a:t>
            </a:r>
          </a:p>
          <a:p>
            <a:r>
              <a:rPr lang="en-US" smtClean="0"/>
              <a:t>Serializability</a:t>
            </a:r>
          </a:p>
          <a:p>
            <a:r>
              <a:rPr lang="en-US" smtClean="0"/>
              <a:t>Recoverability</a:t>
            </a:r>
          </a:p>
          <a:p>
            <a:r>
              <a:rPr lang="en-US" smtClean="0"/>
              <a:t>Implementation of Isolation</a:t>
            </a:r>
          </a:p>
          <a:p>
            <a:r>
              <a:rPr lang="en-US" smtClean="0"/>
              <a:t>Transaction Definition in SQL</a:t>
            </a:r>
          </a:p>
          <a:p>
            <a:r>
              <a:rPr lang="en-US" smtClean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smtClean="0"/>
              <a:t>Schedule 3 can be transformed into Schedule 6, a serial schedule where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follows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, by series of swaps of non-conflicting instructions.  Therefore Schedule 3 is conflict serializable.</a:t>
            </a:r>
          </a:p>
        </p:txBody>
      </p:sp>
      <p:sp>
        <p:nvSpPr>
          <p:cNvPr id="54276" name="Text Box 11"/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r>
              <a:rPr lang="en-US" sz="2000"/>
              <a:t>Schedule 3</a:t>
            </a:r>
          </a:p>
        </p:txBody>
      </p:sp>
      <p:sp>
        <p:nvSpPr>
          <p:cNvPr id="54277" name="Text Box 12"/>
          <p:cNvSpPr txBox="1">
            <a:spLocks noChangeArrowheads="1"/>
          </p:cNvSpPr>
          <p:nvPr/>
        </p:nvSpPr>
        <p:spPr bwMode="auto">
          <a:xfrm>
            <a:off x="5929313" y="55927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r>
              <a:rPr lang="en-US" sz="2000"/>
              <a:t>Schedule 6</a:t>
            </a:r>
          </a:p>
        </p:txBody>
      </p:sp>
      <p:pic>
        <p:nvPicPr>
          <p:cNvPr id="5427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447925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Example of a schedule that is not conflict serializable: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are unable to swap instructions in the above schedule to obtain either the serial schedule &lt;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&gt;, or the serial schedule &lt;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&gt;.</a:t>
            </a:r>
          </a:p>
        </p:txBody>
      </p:sp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66025" cy="5106987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be two schedules with the same set of transactions. 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are </a:t>
            </a:r>
            <a:r>
              <a:rPr lang="en-US" b="1" smtClean="0">
                <a:solidFill>
                  <a:srgbClr val="000099"/>
                </a:solidFill>
              </a:rPr>
              <a:t>view equivalent</a:t>
            </a:r>
            <a:r>
              <a:rPr lang="en-US" i="1" smtClean="0"/>
              <a:t> </a:t>
            </a:r>
            <a:r>
              <a:rPr lang="en-US" smtClean="0"/>
              <a:t>if the following three conditions are met, for each data item </a:t>
            </a:r>
            <a:r>
              <a:rPr lang="en-US" i="1" smtClean="0"/>
              <a:t>Q,</a:t>
            </a:r>
            <a:r>
              <a:rPr lang="en-US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in schedule S,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reads the initial value of </a:t>
            </a:r>
            <a:r>
              <a:rPr lang="en-US" i="1" smtClean="0"/>
              <a:t>Q</a:t>
            </a:r>
            <a:r>
              <a:rPr lang="en-US" smtClean="0"/>
              <a:t>, then in schedule </a:t>
            </a:r>
            <a:r>
              <a:rPr lang="en-US" i="1" smtClean="0"/>
              <a:t>S’</a:t>
            </a:r>
            <a:r>
              <a:rPr lang="en-US" smtClean="0"/>
              <a:t> also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must read the initial value of </a:t>
            </a:r>
            <a:r>
              <a:rPr lang="en-US" i="1" smtClean="0"/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in schedule S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executes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</a:t>
            </a:r>
            <a:r>
              <a:rPr lang="en-US" smtClean="0"/>
              <a:t>, and that value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i="1" smtClean="0"/>
              <a:t> </a:t>
            </a:r>
            <a:r>
              <a:rPr lang="en-US" smtClean="0"/>
              <a:t>(if any), then in schedule </a:t>
            </a:r>
            <a:r>
              <a:rPr lang="en-US" i="1" smtClean="0"/>
              <a:t>S’</a:t>
            </a:r>
            <a:r>
              <a:rPr lang="en-US" smtClean="0"/>
              <a:t> also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must read the value of </a:t>
            </a:r>
            <a:r>
              <a:rPr lang="en-US" i="1" smtClean="0"/>
              <a:t>Q</a:t>
            </a:r>
            <a:r>
              <a:rPr lang="en-US" smtClean="0"/>
              <a:t> that was produced by the same </a:t>
            </a:r>
            <a:r>
              <a:rPr lang="en-US" b="1" smtClean="0"/>
              <a:t>write</a:t>
            </a:r>
            <a:r>
              <a:rPr lang="en-US" smtClean="0"/>
              <a:t>(Q) operation of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The transaction (if any) that performs the final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 </a:t>
            </a:r>
            <a:r>
              <a:rPr lang="en-US" smtClean="0"/>
              <a:t>must also perform the final</a:t>
            </a:r>
            <a:r>
              <a:rPr lang="en-US" i="1" smtClean="0"/>
              <a:t>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S’.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As can be seen, view equivalence is also based purely on </a:t>
            </a:r>
            <a:r>
              <a:rPr lang="en-US" b="1" smtClean="0"/>
              <a:t>reads </a:t>
            </a:r>
            <a:r>
              <a:rPr lang="en-US" smtClean="0"/>
              <a:t>and </a:t>
            </a:r>
            <a:r>
              <a:rPr lang="en-US" b="1" smtClean="0"/>
              <a:t>writes</a:t>
            </a:r>
            <a:r>
              <a:rPr lang="en-US" smtClean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rgbClr val="000099"/>
                </a:solidFill>
              </a:rPr>
              <a:t>view serializable</a:t>
            </a:r>
            <a:r>
              <a:rPr lang="en-US" i="1" smtClean="0"/>
              <a:t> </a:t>
            </a:r>
            <a:r>
              <a:rPr lang="en-US" smtClean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Below is a schedule which is view-serializable but </a:t>
            </a:r>
            <a:r>
              <a:rPr lang="en-US" i="1" smtClean="0"/>
              <a:t>not </a:t>
            </a:r>
            <a:r>
              <a:rPr lang="en-US" smtClean="0"/>
              <a:t>conflict serializable.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view serializable schedule that is not conflict serializable has </a:t>
            </a:r>
            <a:r>
              <a:rPr lang="en-US" b="1" smtClean="0">
                <a:solidFill>
                  <a:srgbClr val="000099"/>
                </a:solidFill>
              </a:rPr>
              <a:t>blind writes</a:t>
            </a:r>
            <a:r>
              <a:rPr lang="en-US" b="1" smtClean="0"/>
              <a:t>.</a:t>
            </a:r>
          </a:p>
        </p:txBody>
      </p:sp>
      <p:pic>
        <p:nvPicPr>
          <p:cNvPr id="60420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855913"/>
            <a:ext cx="442912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Notions of Serializability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985000" cy="6270625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The schedule below produces same outcome as the serial schedule &lt;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baseline="-25000" smtClean="0"/>
              <a:t> </a:t>
            </a:r>
            <a:r>
              <a:rPr lang="en-US" i="1" smtClean="0"/>
              <a:t>T</a:t>
            </a:r>
            <a:r>
              <a:rPr lang="en-US" baseline="-25000" smtClean="0"/>
              <a:t>5</a:t>
            </a:r>
            <a:r>
              <a:rPr lang="en-US" smtClean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</p:txBody>
      </p:sp>
      <p:pic>
        <p:nvPicPr>
          <p:cNvPr id="6246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938338"/>
            <a:ext cx="3405187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Testing for Serializability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smtClean="0"/>
              <a:t>Consider some schedule of a set of transactions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, ..., </a:t>
            </a:r>
            <a:r>
              <a:rPr lang="en-US" i="1" smtClean="0"/>
              <a:t>T</a:t>
            </a:r>
            <a:r>
              <a:rPr lang="en-US" i="1" baseline="-25000" smtClean="0"/>
              <a:t>n</a:t>
            </a:r>
            <a:endParaRPr lang="en-US" smtClean="0"/>
          </a:p>
          <a:p>
            <a:r>
              <a:rPr lang="en-US" b="1" smtClean="0">
                <a:solidFill>
                  <a:srgbClr val="000099"/>
                </a:solidFill>
              </a:rPr>
              <a:t>Precedence graph</a:t>
            </a:r>
            <a:r>
              <a:rPr lang="en-US" i="1" smtClean="0"/>
              <a:t> </a:t>
            </a:r>
            <a:r>
              <a:rPr lang="en-US" smtClean="0"/>
              <a:t>— a direct graph where the vertices are the transactions (names).</a:t>
            </a:r>
          </a:p>
          <a:p>
            <a:r>
              <a:rPr lang="en-US" smtClean="0"/>
              <a:t>We draw an arc from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to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if the two transaction conflict, and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accessed the data item on which the conflict arose earlier.</a:t>
            </a:r>
          </a:p>
          <a:p>
            <a:r>
              <a:rPr lang="en-US" smtClean="0"/>
              <a:t>We may label the arc by the item that was accessed.</a:t>
            </a:r>
          </a:p>
          <a:p>
            <a:r>
              <a:rPr lang="en-US" b="1" smtClean="0"/>
              <a:t>Example 1</a:t>
            </a:r>
            <a:endParaRPr lang="en-US" smtClean="0"/>
          </a:p>
        </p:txBody>
      </p:sp>
      <p:pic>
        <p:nvPicPr>
          <p:cNvPr id="645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748088"/>
            <a:ext cx="3876675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Conflict Serializability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06488"/>
            <a:ext cx="5078412" cy="5248275"/>
          </a:xfrm>
        </p:spPr>
        <p:txBody>
          <a:bodyPr/>
          <a:lstStyle/>
          <a:p>
            <a:r>
              <a:rPr lang="en-US" smtClean="0"/>
              <a:t>A schedule is conflict serializable if and only if its precedence graph is acyclic.</a:t>
            </a:r>
          </a:p>
          <a:p>
            <a:r>
              <a:rPr lang="en-US" smtClean="0"/>
              <a:t>Cycle-detection algorithms exist which take order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time, where </a:t>
            </a:r>
            <a:r>
              <a:rPr lang="en-US" i="1" smtClean="0"/>
              <a:t>n </a:t>
            </a:r>
            <a:r>
              <a:rPr lang="en-US" smtClean="0"/>
              <a:t>is the number of vertices in the graph.  </a:t>
            </a:r>
          </a:p>
          <a:p>
            <a:pPr lvl="1"/>
            <a:r>
              <a:rPr lang="en-US" smtClean="0"/>
              <a:t>(Better algorithms take order </a:t>
            </a:r>
            <a:r>
              <a:rPr lang="en-US" i="1" smtClean="0"/>
              <a:t>n</a:t>
            </a:r>
            <a:r>
              <a:rPr lang="en-US" smtClean="0"/>
              <a:t> + </a:t>
            </a:r>
            <a:r>
              <a:rPr lang="en-US" i="1" smtClean="0"/>
              <a:t>e</a:t>
            </a:r>
            <a:r>
              <a:rPr lang="en-US" smtClean="0"/>
              <a:t> where </a:t>
            </a:r>
            <a:r>
              <a:rPr lang="en-US" i="1" smtClean="0"/>
              <a:t>e</a:t>
            </a:r>
            <a:r>
              <a:rPr lang="en-US" smtClean="0"/>
              <a:t> is the number of edges.)</a:t>
            </a:r>
          </a:p>
          <a:p>
            <a:r>
              <a:rPr lang="en-US" smtClean="0"/>
              <a:t>If precedence graph is acyclic, the serializability order can be obtained by a </a:t>
            </a:r>
            <a:r>
              <a:rPr lang="en-US" i="1" smtClean="0">
                <a:solidFill>
                  <a:srgbClr val="000099"/>
                </a:solidFill>
              </a:rPr>
              <a:t>topological sorting</a:t>
            </a:r>
            <a:r>
              <a:rPr lang="en-US" smtClean="0"/>
              <a:t> of the graph. </a:t>
            </a:r>
          </a:p>
          <a:p>
            <a:pPr lvl="1"/>
            <a:r>
              <a:rPr lang="en-US" smtClean="0"/>
              <a:t> This is a linear order consistent with the partial order of the graph.</a:t>
            </a:r>
          </a:p>
          <a:p>
            <a:pPr lvl="1"/>
            <a:r>
              <a:rPr lang="en-US" smtClean="0"/>
              <a:t>For example, a serializability order for Schedule A would be</a:t>
            </a:r>
            <a:br>
              <a:rPr lang="en-US" smtClean="0"/>
            </a:br>
            <a:r>
              <a:rPr lang="en-US" i="1" smtClean="0"/>
              <a:t>T</a:t>
            </a:r>
            <a:r>
              <a:rPr lang="en-US" baseline="-25000" smtClean="0"/>
              <a:t>5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</a:t>
            </a:r>
            <a:r>
              <a:rPr lang="en-US" smtClean="0">
                <a:sym typeface="Monotype Sorts" charset="2"/>
              </a:rPr>
              <a:t>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endParaRPr lang="en-US" smtClean="0"/>
          </a:p>
          <a:p>
            <a:pPr lvl="2"/>
            <a:r>
              <a:rPr lang="en-US" smtClean="0">
                <a:sym typeface="Monotype Sorts" charset="2"/>
              </a:rPr>
              <a:t>Are there others?</a:t>
            </a:r>
          </a:p>
        </p:txBody>
      </p:sp>
      <p:pic>
        <p:nvPicPr>
          <p:cNvPr id="665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View Serializability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n-US" smtClean="0"/>
              <a:t>The precedence graph test for conflict serializability cannot be used directly to test for view serializability.</a:t>
            </a:r>
          </a:p>
          <a:p>
            <a:pPr lvl="1"/>
            <a:r>
              <a:rPr lang="en-US" smtClean="0"/>
              <a:t>Extension to test for view serializability has cost exponential in the size of the precedence graph.</a:t>
            </a:r>
          </a:p>
          <a:p>
            <a:r>
              <a:rPr lang="en-US" smtClean="0"/>
              <a:t>The problem of checking if a schedule is view serializable falls in the class of </a:t>
            </a:r>
            <a:r>
              <a:rPr lang="en-US" i="1" smtClean="0"/>
              <a:t>NP</a:t>
            </a:r>
            <a:r>
              <a:rPr lang="en-US" smtClean="0"/>
              <a:t>-complete problems. </a:t>
            </a:r>
          </a:p>
          <a:p>
            <a:pPr lvl="1"/>
            <a:r>
              <a:rPr lang="en-US" smtClean="0"/>
              <a:t> Thus existence of an efficient algorithm is </a:t>
            </a:r>
            <a:r>
              <a:rPr lang="en-US" i="1" smtClean="0"/>
              <a:t>extremely</a:t>
            </a:r>
            <a:r>
              <a:rPr lang="en-US" smtClean="0"/>
              <a:t> unlikely.</a:t>
            </a:r>
          </a:p>
          <a:p>
            <a:r>
              <a:rPr lang="en-US" smtClean="0"/>
              <a:t>However practical algorithms that just check some </a:t>
            </a:r>
            <a:r>
              <a:rPr lang="en-US" b="1" smtClean="0"/>
              <a:t>sufficient</a:t>
            </a:r>
            <a:r>
              <a:rPr lang="en-US" i="1" smtClean="0"/>
              <a:t> </a:t>
            </a:r>
            <a:r>
              <a:rPr lang="en-US" b="1" smtClean="0"/>
              <a:t>conditions</a:t>
            </a:r>
            <a:r>
              <a:rPr lang="en-US" smtClean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 smtClean="0">
                <a:solidFill>
                  <a:srgbClr val="000099"/>
                </a:solidFill>
              </a:rPr>
              <a:t>Recoverable</a:t>
            </a:r>
            <a:r>
              <a:rPr lang="en-US" b="1" i="1" smtClean="0">
                <a:solidFill>
                  <a:srgbClr val="000099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schedule</a:t>
            </a:r>
            <a:r>
              <a:rPr lang="en-US" smtClean="0"/>
              <a:t> — if a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reads a data item previously written by a transaction </a:t>
            </a:r>
            <a:r>
              <a:rPr lang="en-US" i="1" smtClean="0"/>
              <a:t>T</a:t>
            </a:r>
            <a:r>
              <a:rPr lang="en-US" i="1" baseline="-25000" smtClean="0"/>
              <a:t>i </a:t>
            </a:r>
            <a:r>
              <a:rPr lang="en-US" smtClean="0"/>
              <a:t>, then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.</a:t>
            </a: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The following schedule (Schedule 11) is not recoverable if </a:t>
            </a:r>
            <a:r>
              <a:rPr lang="en-US" i="1" smtClean="0"/>
              <a:t>T</a:t>
            </a:r>
            <a:r>
              <a:rPr lang="en-US" i="1" baseline="-25000" smtClean="0"/>
              <a:t>9</a:t>
            </a:r>
            <a:r>
              <a:rPr lang="en-US" i="1" smtClean="0"/>
              <a:t> </a:t>
            </a:r>
            <a:r>
              <a:rPr lang="en-US" smtClean="0"/>
              <a:t>commits immediately after the read</a:t>
            </a:r>
            <a:br>
              <a:rPr lang="en-US" smtClean="0"/>
            </a:br>
            <a:r>
              <a:rPr lang="en-US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8</a:t>
            </a:r>
            <a:r>
              <a:rPr lang="en-US" sz="1600" smtClean="0"/>
              <a:t> </a:t>
            </a:r>
            <a:r>
              <a:rPr lang="en-US" smtClean="0"/>
              <a:t>should abort, </a:t>
            </a:r>
            <a:r>
              <a:rPr lang="en-US" i="1" smtClean="0"/>
              <a:t>T</a:t>
            </a:r>
            <a:r>
              <a:rPr lang="en-US" baseline="-25000" smtClean="0"/>
              <a:t>9</a:t>
            </a:r>
            <a:r>
              <a:rPr lang="en-US" smtClean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Need to address the effect of transaction failures on concurrently </a:t>
            </a:r>
            <a:br>
              <a:rPr lang="en-US" sz="1800"/>
            </a:br>
            <a:r>
              <a:rPr lang="en-US" sz="1800"/>
              <a:t>running transactions.</a:t>
            </a:r>
          </a:p>
        </p:txBody>
      </p:sp>
      <p:pic>
        <p:nvPicPr>
          <p:cNvPr id="7066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3090863"/>
            <a:ext cx="3482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 smtClean="0">
                <a:solidFill>
                  <a:srgbClr val="000099"/>
                </a:solidFill>
              </a:rPr>
              <a:t>Cascading rollback</a:t>
            </a:r>
            <a:r>
              <a:rPr lang="en-US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10</a:t>
            </a:r>
            <a:r>
              <a:rPr lang="en-US" smtClean="0"/>
              <a:t> fails, </a:t>
            </a:r>
            <a:r>
              <a:rPr lang="en-US" i="1" smtClean="0"/>
              <a:t>T</a:t>
            </a:r>
            <a:r>
              <a:rPr lang="en-US" baseline="-25000" smtClean="0"/>
              <a:t>11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12</a:t>
            </a:r>
            <a:r>
              <a:rPr lang="en-US" smtClean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mtClean="0"/>
              <a:t>Can lead to the undoing of a significant amount of work</a:t>
            </a:r>
          </a:p>
        </p:txBody>
      </p:sp>
      <p:pic>
        <p:nvPicPr>
          <p:cNvPr id="727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24100"/>
            <a:ext cx="421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Concept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transaction</a:t>
            </a:r>
            <a:r>
              <a:rPr lang="en-US" i="1" smtClean="0"/>
              <a:t> </a:t>
            </a:r>
            <a:r>
              <a:rPr lang="en-US" smtClean="0"/>
              <a:t>is a </a:t>
            </a:r>
            <a:r>
              <a:rPr lang="en-US" i="1" smtClean="0"/>
              <a:t>unit </a:t>
            </a:r>
            <a:r>
              <a:rPr lang="en-US" smtClean="0"/>
              <a:t>of program execution that accesses and  possibly updates various data items.</a:t>
            </a:r>
          </a:p>
          <a:p>
            <a:r>
              <a:rPr lang="en-US" smtClean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1.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2.	</a:t>
            </a:r>
            <a:r>
              <a:rPr lang="en-US" sz="1600" i="1" smtClean="0"/>
              <a:t>A</a:t>
            </a:r>
            <a:r>
              <a:rPr lang="en-US" sz="1600" smtClean="0"/>
              <a:t> := </a:t>
            </a:r>
            <a:r>
              <a:rPr lang="en-US" sz="1600" i="1" smtClean="0"/>
              <a:t>A – </a:t>
            </a:r>
            <a:r>
              <a:rPr 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3.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4.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B</a:t>
            </a:r>
            <a:r>
              <a:rPr lang="en-US" sz="16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5.	</a:t>
            </a:r>
            <a:r>
              <a:rPr lang="en-US" sz="1600" i="1" smtClean="0"/>
              <a:t>B</a:t>
            </a:r>
            <a:r>
              <a:rPr lang="en-US" sz="1600" smtClean="0"/>
              <a:t> := </a:t>
            </a:r>
            <a:r>
              <a:rPr lang="en-US" sz="1600" i="1" smtClean="0"/>
              <a:t>B + </a:t>
            </a:r>
            <a:r>
              <a:rPr lang="en-US" sz="16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smtClean="0"/>
              <a:t>6.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B)</a:t>
            </a:r>
            <a:endParaRPr lang="en-US" smtClean="0"/>
          </a:p>
          <a:p>
            <a:r>
              <a:rPr lang="en-US" smtClean="0"/>
              <a:t>Two main issues to deal with:</a:t>
            </a:r>
          </a:p>
          <a:p>
            <a:pPr lvl="1"/>
            <a:r>
              <a:rPr lang="en-US" smtClean="0"/>
              <a:t>Failures of various kinds, such as hardware failures and system crashes</a:t>
            </a:r>
          </a:p>
          <a:p>
            <a:pPr lvl="1"/>
            <a:r>
              <a:rPr lang="en-US" smtClean="0"/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Cascadeless Schedules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Cascadeless</a:t>
            </a:r>
            <a:r>
              <a:rPr lang="en-US" b="1" i="1" smtClean="0">
                <a:solidFill>
                  <a:srgbClr val="000099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schedules</a:t>
            </a:r>
            <a:r>
              <a:rPr lang="en-US" smtClean="0"/>
              <a:t> — cascading rollbacks cannot occur; for each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such that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 reads a data item previously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,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read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Every cascadeless schedule is also recoverable</a:t>
            </a:r>
          </a:p>
          <a:p>
            <a:r>
              <a:rPr lang="en-US" smtClean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939088" cy="4884737"/>
          </a:xfrm>
        </p:spPr>
        <p:txBody>
          <a:bodyPr/>
          <a:lstStyle/>
          <a:p>
            <a:r>
              <a:rPr lang="en-US" smtClean="0"/>
              <a:t>A database must provide a mechanism that will ensure that all possible schedules are </a:t>
            </a:r>
          </a:p>
          <a:p>
            <a:pPr lvl="1"/>
            <a:r>
              <a:rPr lang="en-US" smtClean="0"/>
              <a:t>either conflict or view serializable, and </a:t>
            </a:r>
          </a:p>
          <a:p>
            <a:pPr lvl="1"/>
            <a:r>
              <a:rPr lang="en-US" smtClean="0"/>
              <a:t>are recoverable and preferably cascadeless</a:t>
            </a:r>
          </a:p>
          <a:p>
            <a:r>
              <a:rPr lang="en-US" smtClean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smtClean="0"/>
              <a:t>Are serial schedules recoverable/cascadeless?</a:t>
            </a:r>
          </a:p>
          <a:p>
            <a:r>
              <a:rPr lang="en-US" smtClean="0"/>
              <a:t>Testing a schedule for serializability </a:t>
            </a:r>
            <a:r>
              <a:rPr lang="en-US" i="1" smtClean="0"/>
              <a:t>after</a:t>
            </a:r>
            <a:r>
              <a:rPr lang="en-US" smtClean="0"/>
              <a:t> it has executed is a little too late!</a:t>
            </a:r>
          </a:p>
          <a:p>
            <a:r>
              <a:rPr lang="en-US" b="1" smtClean="0">
                <a:solidFill>
                  <a:srgbClr val="000099"/>
                </a:solidFill>
              </a:rPr>
              <a:t>Goal</a:t>
            </a:r>
            <a:r>
              <a:rPr lang="en-US" smtClean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 (Cont.)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15200" cy="4114800"/>
          </a:xfrm>
        </p:spPr>
        <p:txBody>
          <a:bodyPr/>
          <a:lstStyle/>
          <a:p>
            <a:r>
              <a:rPr lang="en-US" smtClean="0"/>
              <a:t>Schedules must be conflict or view serializable, and recoverable, for the sake of database consistency, and preferably cascadeless.</a:t>
            </a:r>
          </a:p>
          <a:p>
            <a:r>
              <a:rPr lang="en-US" smtClean="0"/>
              <a:t>A policy in which only one transaction can execute at a time generates serial schedules, but provides a poor degree of concurrency.</a:t>
            </a:r>
          </a:p>
          <a:p>
            <a:r>
              <a:rPr lang="en-US" smtClean="0"/>
              <a:t>Concurrency-control schemes tradeoff between the amount of concurrency they allow and the amount of overhead that they incur.</a:t>
            </a:r>
          </a:p>
          <a:p>
            <a:r>
              <a:rPr lang="en-US" smtClean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200025"/>
            <a:ext cx="7753350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Concurrency Control vs. Serializability Tests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smtClean="0"/>
              <a:t>Concurrency control protocols generally do not examine the precedence graph as it is being created</a:t>
            </a:r>
          </a:p>
          <a:p>
            <a:pPr lvl="1"/>
            <a:r>
              <a:rPr lang="en-US" smtClean="0"/>
              <a:t>Instead a protocol imposes a discipline that avoids nonseralizable schedules.</a:t>
            </a:r>
          </a:p>
          <a:p>
            <a:pPr lvl="1"/>
            <a:r>
              <a:rPr lang="en-US" smtClean="0"/>
              <a:t>We study such protocols in Chapter 16.</a:t>
            </a:r>
          </a:p>
          <a:p>
            <a:r>
              <a:rPr lang="en-US" smtClean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smtClean="0"/>
              <a:t>Tests for serializability help us understand why a concurrency control protocol is correct.  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Levels of Consistency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smtClean="0"/>
              <a:t>E.g. a read-only transaction that wants to get an approximate total balance of all accounts </a:t>
            </a:r>
          </a:p>
          <a:p>
            <a:pPr lvl="1"/>
            <a:r>
              <a:rPr lang="en-US" smtClean="0"/>
              <a:t>E.g. database statistics computed for query optimization can be approximate (why?)</a:t>
            </a:r>
          </a:p>
          <a:p>
            <a:pPr lvl="1"/>
            <a:r>
              <a:rPr lang="en-US" smtClean="0"/>
              <a:t>Such transactions need not be serializable with respect to other transactions</a:t>
            </a:r>
          </a:p>
          <a:p>
            <a:r>
              <a:rPr lang="en-US" smtClean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Levels of Consistency in SQL-92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0000" cy="4114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Serializable</a:t>
            </a:r>
            <a:r>
              <a:rPr lang="en-US" b="1" smtClean="0"/>
              <a:t> </a:t>
            </a:r>
            <a:r>
              <a:rPr lang="en-US" smtClean="0"/>
              <a:t>— default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Repeatable read</a:t>
            </a:r>
            <a:r>
              <a:rPr lang="en-US" b="1" smtClean="0"/>
              <a:t> </a:t>
            </a:r>
            <a:r>
              <a:rPr lang="en-US" smtClean="0"/>
              <a:t>—</a:t>
            </a:r>
            <a:r>
              <a:rPr lang="en-US" b="1" smtClean="0"/>
              <a:t> </a:t>
            </a:r>
            <a:r>
              <a:rPr lang="en-US" smtClean="0"/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Read committed</a:t>
            </a:r>
            <a:r>
              <a:rPr lang="en-US" b="1" smtClean="0"/>
              <a:t> </a:t>
            </a:r>
            <a:r>
              <a:rPr lang="en-US" smtClean="0"/>
              <a:t>—</a:t>
            </a:r>
            <a:r>
              <a:rPr lang="en-US" b="1" smtClean="0"/>
              <a:t> </a:t>
            </a:r>
            <a:r>
              <a:rPr lang="en-US" smtClean="0"/>
              <a:t>only committed records can be read, but successive reads of record may return different (but committed) values.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Read uncommitted</a:t>
            </a:r>
            <a:r>
              <a:rPr lang="en-US" smtClean="0"/>
              <a:t> —</a:t>
            </a:r>
            <a:r>
              <a:rPr lang="en-US" b="1" smtClean="0"/>
              <a:t> </a:t>
            </a:r>
            <a:r>
              <a:rPr lang="en-US" smtClean="0"/>
              <a:t>even uncommitted records may be read. </a:t>
            </a:r>
            <a:endParaRPr lang="en-US" b="1" smtClean="0"/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525463" y="4398963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sz="1800"/>
              <a:t>Lower degrees of consistency useful for gathering approximate</a:t>
            </a:r>
            <a:br>
              <a:rPr lang="en-US" sz="1800"/>
            </a:br>
            <a:r>
              <a:rPr lang="en-US" sz="1800"/>
              <a:t>information about the database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sz="1800"/>
              <a:t>Warning: some database systems do not ensure serializable schedules by default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lang="en-US" sz="1800"/>
              <a:t>E.g. Oracle and PostgreSQL by default support a level of consistency called snapshot isolation (not part of the SQL standard)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Definition in SQL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86625" cy="4114800"/>
          </a:xfrm>
        </p:spPr>
        <p:txBody>
          <a:bodyPr/>
          <a:lstStyle/>
          <a:p>
            <a:r>
              <a:rPr lang="en-US" smtClean="0"/>
              <a:t>Data manipulation language must include a construct for specifying the set of actions that comprise a transaction.</a:t>
            </a:r>
          </a:p>
          <a:p>
            <a:r>
              <a:rPr lang="en-US" smtClean="0"/>
              <a:t>In SQL, a transaction begins implicitly.</a:t>
            </a:r>
          </a:p>
          <a:p>
            <a:r>
              <a:rPr lang="en-US" smtClean="0"/>
              <a:t>A transaction in SQL ends by:</a:t>
            </a:r>
          </a:p>
          <a:p>
            <a:pPr lvl="1"/>
            <a:r>
              <a:rPr lang="en-US" b="1" smtClean="0"/>
              <a:t>Commit work</a:t>
            </a:r>
            <a:r>
              <a:rPr lang="en-US" smtClean="0"/>
              <a:t> commits current transaction and begins a new one.</a:t>
            </a:r>
          </a:p>
          <a:p>
            <a:pPr lvl="1"/>
            <a:r>
              <a:rPr lang="en-US" b="1" smtClean="0"/>
              <a:t>Rollback work</a:t>
            </a:r>
            <a:r>
              <a:rPr lang="en-US" smtClean="0"/>
              <a:t> causes current transaction to abort.</a:t>
            </a:r>
          </a:p>
          <a:p>
            <a:r>
              <a:rPr lang="en-US" smtClean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smtClean="0"/>
              <a:t>Implicit commit can be turned off by a database directive</a:t>
            </a:r>
          </a:p>
          <a:p>
            <a:pPr lvl="2"/>
            <a:r>
              <a:rPr lang="en-US" smtClean="0"/>
              <a:t>E.g. in JDBC,     connection.setAutoCommit(false);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14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14.01</a:t>
            </a:r>
          </a:p>
        </p:txBody>
      </p:sp>
      <p:pic>
        <p:nvPicPr>
          <p:cNvPr id="911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14.02</a:t>
            </a:r>
          </a:p>
        </p:txBody>
      </p:sp>
      <p:pic>
        <p:nvPicPr>
          <p:cNvPr id="931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1371600"/>
            <a:ext cx="350678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3338" cy="5000625"/>
          </a:xfrm>
        </p:spPr>
        <p:txBody>
          <a:bodyPr/>
          <a:lstStyle/>
          <a:p>
            <a:r>
              <a:rPr lang="en-US" sz="1600" smtClean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1.	</a:t>
            </a:r>
            <a:r>
              <a:rPr lang="en-US" sz="1400" b="1" smtClean="0"/>
              <a:t>read</a:t>
            </a:r>
            <a:r>
              <a:rPr lang="en-US" sz="1400" smtClean="0"/>
              <a:t>(</a:t>
            </a:r>
            <a:r>
              <a:rPr lang="en-US" sz="1400" i="1" smtClean="0"/>
              <a:t>A</a:t>
            </a:r>
            <a:r>
              <a:rPr lang="en-US" sz="14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2.	</a:t>
            </a:r>
            <a:r>
              <a:rPr lang="en-US" sz="1400" i="1" smtClean="0"/>
              <a:t>A</a:t>
            </a:r>
            <a:r>
              <a:rPr lang="en-US" sz="1400" smtClean="0"/>
              <a:t> := </a:t>
            </a:r>
            <a:r>
              <a:rPr lang="en-US" sz="1400" i="1" smtClean="0"/>
              <a:t>A – </a:t>
            </a:r>
            <a:r>
              <a:rPr lang="en-US" sz="14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3.	</a:t>
            </a:r>
            <a:r>
              <a:rPr lang="en-US" sz="1400" b="1" smtClean="0"/>
              <a:t>write</a:t>
            </a:r>
            <a:r>
              <a:rPr lang="en-US" sz="1400" smtClean="0"/>
              <a:t>(</a:t>
            </a:r>
            <a:r>
              <a:rPr lang="en-US" sz="1400" i="1" smtClean="0"/>
              <a:t>A</a:t>
            </a:r>
            <a:r>
              <a:rPr lang="en-US" sz="14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4.	</a:t>
            </a:r>
            <a:r>
              <a:rPr lang="en-US" sz="1400" b="1" smtClean="0"/>
              <a:t>read</a:t>
            </a:r>
            <a:r>
              <a:rPr lang="en-US" sz="1400" smtClean="0"/>
              <a:t>(</a:t>
            </a:r>
            <a:r>
              <a:rPr lang="en-US" sz="1400" i="1" smtClean="0"/>
              <a:t>B</a:t>
            </a:r>
            <a:r>
              <a:rPr lang="en-US" sz="1400" smtClean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5.	</a:t>
            </a:r>
            <a:r>
              <a:rPr lang="en-US" sz="1400" i="1" smtClean="0"/>
              <a:t>B</a:t>
            </a:r>
            <a:r>
              <a:rPr lang="en-US" sz="1400" smtClean="0"/>
              <a:t> := </a:t>
            </a:r>
            <a:r>
              <a:rPr lang="en-US" sz="1400" i="1" smtClean="0"/>
              <a:t>B + </a:t>
            </a:r>
            <a:r>
              <a:rPr lang="en-US" sz="1400" smtClean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400" smtClean="0"/>
              <a:t>6.	</a:t>
            </a:r>
            <a:r>
              <a:rPr lang="en-US" sz="1400" b="1" smtClean="0"/>
              <a:t>write</a:t>
            </a:r>
            <a:r>
              <a:rPr lang="en-US" sz="1400" smtClean="0"/>
              <a:t>(</a:t>
            </a:r>
            <a:r>
              <a:rPr lang="en-US" sz="1400" i="1" smtClean="0"/>
              <a:t>B)</a:t>
            </a:r>
          </a:p>
          <a:p>
            <a:r>
              <a:rPr lang="en-US" sz="1600" b="1" smtClean="0">
                <a:solidFill>
                  <a:srgbClr val="000099"/>
                </a:solidFill>
              </a:rPr>
              <a:t>Atomicity requirement</a:t>
            </a:r>
            <a:r>
              <a:rPr lang="en-US" sz="1600" smtClean="0"/>
              <a:t> </a:t>
            </a:r>
          </a:p>
          <a:p>
            <a:pPr lvl="1"/>
            <a:r>
              <a:rPr lang="en-US" sz="1600" smtClean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sz="1600" smtClean="0"/>
              <a:t>Failure could be due to software or hardware</a:t>
            </a:r>
          </a:p>
          <a:p>
            <a:pPr lvl="1"/>
            <a:r>
              <a:rPr lang="en-US" sz="1600" smtClean="0"/>
              <a:t>the system should ensure that updates of a partially executed transaction are not reflected in the database</a:t>
            </a:r>
          </a:p>
          <a:p>
            <a:r>
              <a:rPr lang="en-US" sz="1600" b="1" smtClean="0">
                <a:solidFill>
                  <a:srgbClr val="000099"/>
                </a:solidFill>
              </a:rPr>
              <a:t>Durability requirement</a:t>
            </a:r>
            <a:r>
              <a:rPr lang="en-US" sz="1600" smtClean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14.03</a:t>
            </a:r>
          </a:p>
        </p:txBody>
      </p:sp>
      <p:pic>
        <p:nvPicPr>
          <p:cNvPr id="952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957263"/>
            <a:ext cx="38274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14.04</a:t>
            </a:r>
          </a:p>
        </p:txBody>
      </p:sp>
      <p:pic>
        <p:nvPicPr>
          <p:cNvPr id="9728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185863"/>
            <a:ext cx="32734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14.05</a:t>
            </a:r>
          </a:p>
        </p:txBody>
      </p:sp>
      <p:pic>
        <p:nvPicPr>
          <p:cNvPr id="993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939800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14.06</a:t>
            </a:r>
          </a:p>
        </p:txBody>
      </p:sp>
      <p:pic>
        <p:nvPicPr>
          <p:cNvPr id="10137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1335088"/>
            <a:ext cx="384810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14.07</a:t>
            </a:r>
          </a:p>
        </p:txBody>
      </p:sp>
      <p:pic>
        <p:nvPicPr>
          <p:cNvPr id="1034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338263"/>
            <a:ext cx="484346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14.08</a:t>
            </a:r>
          </a:p>
        </p:txBody>
      </p:sp>
      <p:pic>
        <p:nvPicPr>
          <p:cNvPr id="10547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62075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14.09</a:t>
            </a:r>
          </a:p>
        </p:txBody>
      </p:sp>
      <p:pic>
        <p:nvPicPr>
          <p:cNvPr id="1075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14.10</a:t>
            </a:r>
          </a:p>
        </p:txBody>
      </p:sp>
      <p:pic>
        <p:nvPicPr>
          <p:cNvPr id="1095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76450"/>
            <a:ext cx="7399338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14.11</a:t>
            </a:r>
          </a:p>
        </p:txBody>
      </p:sp>
      <p:pic>
        <p:nvPicPr>
          <p:cNvPr id="1116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789113"/>
            <a:ext cx="38766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14.12</a:t>
            </a:r>
          </a:p>
        </p:txBody>
      </p:sp>
      <p:pic>
        <p:nvPicPr>
          <p:cNvPr id="1136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735013"/>
            <a:ext cx="2954338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106488"/>
            <a:ext cx="7812088" cy="5362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smtClean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1.	</a:t>
            </a:r>
            <a:r>
              <a:rPr lang="en-US" sz="1400" b="1" smtClean="0"/>
              <a:t>read</a:t>
            </a:r>
            <a:r>
              <a:rPr lang="en-US" sz="1400" smtClean="0"/>
              <a:t>(</a:t>
            </a:r>
            <a:r>
              <a:rPr lang="en-US" sz="1400" i="1" smtClean="0"/>
              <a:t>A</a:t>
            </a:r>
            <a:r>
              <a:rPr 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2.	</a:t>
            </a:r>
            <a:r>
              <a:rPr lang="en-US" sz="1400" i="1" smtClean="0"/>
              <a:t>A</a:t>
            </a:r>
            <a:r>
              <a:rPr lang="en-US" sz="1400" smtClean="0"/>
              <a:t> := </a:t>
            </a:r>
            <a:r>
              <a:rPr lang="en-US" sz="1400" i="1" smtClean="0"/>
              <a:t>A – </a:t>
            </a:r>
            <a:r>
              <a:rPr 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3.	</a:t>
            </a:r>
            <a:r>
              <a:rPr lang="en-US" sz="1400" b="1" smtClean="0"/>
              <a:t>write</a:t>
            </a:r>
            <a:r>
              <a:rPr lang="en-US" sz="1400" smtClean="0"/>
              <a:t>(</a:t>
            </a:r>
            <a:r>
              <a:rPr lang="en-US" sz="1400" i="1" smtClean="0"/>
              <a:t>A</a:t>
            </a:r>
            <a:r>
              <a:rPr 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4.	</a:t>
            </a:r>
            <a:r>
              <a:rPr lang="en-US" sz="1400" b="1" smtClean="0"/>
              <a:t>read</a:t>
            </a:r>
            <a:r>
              <a:rPr lang="en-US" sz="1400" smtClean="0"/>
              <a:t>(</a:t>
            </a:r>
            <a:r>
              <a:rPr lang="en-US" sz="1400" i="1" smtClean="0"/>
              <a:t>B</a:t>
            </a:r>
            <a:r>
              <a:rPr lang="en-US" sz="1400" smtClean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5.	</a:t>
            </a:r>
            <a:r>
              <a:rPr lang="en-US" sz="1400" i="1" smtClean="0"/>
              <a:t>B</a:t>
            </a:r>
            <a:r>
              <a:rPr lang="en-US" sz="1400" smtClean="0"/>
              <a:t> := </a:t>
            </a:r>
            <a:r>
              <a:rPr lang="en-US" sz="1400" i="1" smtClean="0"/>
              <a:t>B + </a:t>
            </a:r>
            <a:r>
              <a:rPr lang="en-US" sz="1400" smtClean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/>
              <a:t>6.	</a:t>
            </a:r>
            <a:r>
              <a:rPr lang="en-US" sz="1400" b="1" smtClean="0"/>
              <a:t>write</a:t>
            </a:r>
            <a:r>
              <a:rPr lang="en-US" sz="1400" smtClean="0"/>
              <a:t>(</a:t>
            </a:r>
            <a:r>
              <a:rPr lang="en-US" sz="1400" i="1" smtClean="0"/>
              <a:t>B)</a:t>
            </a:r>
          </a:p>
          <a:p>
            <a:pPr>
              <a:lnSpc>
                <a:spcPct val="80000"/>
              </a:lnSpc>
            </a:pPr>
            <a:r>
              <a:rPr lang="en-US" sz="1600" b="1" smtClean="0">
                <a:solidFill>
                  <a:srgbClr val="000099"/>
                </a:solidFill>
              </a:rPr>
              <a:t>Consistency requirement</a:t>
            </a:r>
            <a:r>
              <a:rPr lang="en-US" sz="1600" smtClean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sz="1600" smtClean="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Implicit integrity constraints</a:t>
            </a:r>
          </a:p>
          <a:p>
            <a:pPr lvl="3">
              <a:lnSpc>
                <a:spcPct val="80000"/>
              </a:lnSpc>
            </a:pPr>
            <a:r>
              <a:rPr lang="en-US" sz="1600" smtClean="0"/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14.13</a:t>
            </a:r>
          </a:p>
        </p:txBody>
      </p:sp>
      <p:pic>
        <p:nvPicPr>
          <p:cNvPr id="1157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358900"/>
            <a:ext cx="3405188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14.14</a:t>
            </a:r>
          </a:p>
        </p:txBody>
      </p:sp>
      <p:pic>
        <p:nvPicPr>
          <p:cNvPr id="1177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585913"/>
            <a:ext cx="4538663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14.15</a:t>
            </a:r>
          </a:p>
        </p:txBody>
      </p:sp>
      <p:pic>
        <p:nvPicPr>
          <p:cNvPr id="1198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460500"/>
            <a:ext cx="68199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14.16</a:t>
            </a:r>
          </a:p>
        </p:txBody>
      </p:sp>
      <p:pic>
        <p:nvPicPr>
          <p:cNvPr id="1218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04863"/>
            <a:ext cx="47958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1523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Isolation requirement</a:t>
            </a:r>
            <a:r>
              <a:rPr lang="en-US" smtClean="0"/>
              <a:t> — if between steps 3 and 6, another transaction T2 is allowed to access the partially updated database, it will see an inconsistent database (the sum  </a:t>
            </a:r>
            <a:r>
              <a:rPr lang="en-US" i="1" smtClean="0"/>
              <a:t>A + B</a:t>
            </a:r>
            <a:r>
              <a:rPr lang="en-US" smtClean="0"/>
              <a:t> will be less than it should be).</a:t>
            </a:r>
            <a:br>
              <a:rPr lang="en-US" smtClean="0"/>
            </a:br>
            <a:r>
              <a:rPr lang="en-US" smtClean="0"/>
              <a:t>         </a:t>
            </a:r>
            <a:r>
              <a:rPr lang="en-US" b="1" smtClean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1.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2.	</a:t>
            </a:r>
            <a:r>
              <a:rPr lang="en-US" sz="1600" i="1" smtClean="0"/>
              <a:t>A</a:t>
            </a:r>
            <a:r>
              <a:rPr lang="en-US" sz="1600" smtClean="0"/>
              <a:t> := </a:t>
            </a:r>
            <a:r>
              <a:rPr lang="en-US" sz="1600" i="1" smtClean="0"/>
              <a:t>A – </a:t>
            </a:r>
            <a:r>
              <a:rPr 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3.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  <a:br>
              <a:rPr lang="en-US" sz="1600" smtClean="0"/>
            </a:br>
            <a:r>
              <a:rPr lang="en-US" sz="1600" smtClean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4.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B</a:t>
            </a:r>
            <a:r>
              <a:rPr lang="en-US" sz="1600" smtClean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5.	</a:t>
            </a:r>
            <a:r>
              <a:rPr lang="en-US" sz="1600" i="1" smtClean="0"/>
              <a:t>B</a:t>
            </a:r>
            <a:r>
              <a:rPr lang="en-US" sz="1600" smtClean="0"/>
              <a:t> := </a:t>
            </a:r>
            <a:r>
              <a:rPr lang="en-US" sz="1600" i="1" smtClean="0"/>
              <a:t>B + </a:t>
            </a:r>
            <a:r>
              <a:rPr lang="en-US" sz="1600" smtClean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6.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B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Isolation can be ensured trivially by running transactions </a:t>
            </a:r>
            <a:r>
              <a:rPr lang="en-US" b="1" smtClean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smtClean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776787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Atomicity</a:t>
            </a:r>
            <a:r>
              <a:rPr lang="en-US" b="1" smtClean="0"/>
              <a:t>. </a:t>
            </a:r>
            <a:r>
              <a:rPr lang="en-US" smtClean="0"/>
              <a:t> Either all operations of the transaction are properly reflected in the database or none are.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Consistency</a:t>
            </a:r>
            <a:r>
              <a:rPr lang="en-US" b="1" smtClean="0"/>
              <a:t>.</a:t>
            </a:r>
            <a:r>
              <a:rPr lang="en-US" smtClean="0"/>
              <a:t>  Execution of a transaction in isolation preserves the consistency of the database.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Isolation</a:t>
            </a:r>
            <a:r>
              <a:rPr lang="en-US" b="1" smtClean="0"/>
              <a:t>.</a:t>
            </a:r>
            <a:r>
              <a:rPr lang="en-US" smtClean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smtClean="0"/>
              <a:t>That is, for every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, </a:t>
            </a:r>
            <a:r>
              <a:rPr lang="en-US" smtClean="0"/>
              <a:t>it appears to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that either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, </a:t>
            </a:r>
            <a:r>
              <a:rPr lang="en-US" smtClean="0"/>
              <a:t>finished execution before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started, or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started execution after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finished.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Durability</a:t>
            </a:r>
            <a:r>
              <a:rPr lang="en-US" b="1" smtClean="0"/>
              <a:t>.  </a:t>
            </a:r>
            <a:r>
              <a:rPr lang="en-US" smtClean="0"/>
              <a:t>After a transaction completes successfully, the changes it has made to the database persist, even if there are system failures. </a:t>
            </a:r>
            <a:endParaRPr lang="en-US" i="1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 </a:t>
            </a:r>
            <a:r>
              <a:rPr kumimoji="1" lang="en-US" sz="1800" b="1">
                <a:solidFill>
                  <a:srgbClr val="000099"/>
                </a:solidFill>
              </a:rPr>
              <a:t>transaction</a:t>
            </a:r>
            <a:r>
              <a:rPr 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Active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the initial state; the transaction stays in this state while it is executing</a:t>
            </a:r>
          </a:p>
          <a:p>
            <a:r>
              <a:rPr lang="en-US" b="1" smtClean="0">
                <a:solidFill>
                  <a:srgbClr val="000099"/>
                </a:solidFill>
              </a:rPr>
              <a:t>Partially committed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after the final statement has been executed.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Failed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z="1600" b="1" smtClean="0"/>
              <a:t>-- </a:t>
            </a:r>
            <a:r>
              <a:rPr lang="en-US" smtClean="0"/>
              <a:t>after the discovery that normal execution can no longer proceed.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Aborted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mtClean="0"/>
              <a:t>restart the transaction</a:t>
            </a:r>
          </a:p>
          <a:p>
            <a:pPr lvl="2"/>
            <a:r>
              <a:rPr lang="en-US" smtClean="0"/>
              <a:t> can be done only if no internal logical error</a:t>
            </a:r>
          </a:p>
          <a:p>
            <a:pPr lvl="1"/>
            <a:r>
              <a:rPr lang="en-US" smtClean="0"/>
              <a:t>kill the transaction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Committed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after successful completion.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 (Cont.)</a:t>
            </a:r>
          </a:p>
        </p:txBody>
      </p:sp>
      <p:pic>
        <p:nvPicPr>
          <p:cNvPr id="317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45858</TotalTime>
  <Words>2223</Words>
  <Application>Microsoft Office PowerPoint</Application>
  <PresentationFormat>On-screen Show (4:3)</PresentationFormat>
  <Paragraphs>313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Helvetica</vt:lpstr>
      <vt:lpstr>ＭＳ Ｐゴシック</vt:lpstr>
      <vt:lpstr>Arial</vt:lpstr>
      <vt:lpstr>Monotype Sorts</vt:lpstr>
      <vt:lpstr>Webdings</vt:lpstr>
      <vt:lpstr>Times New Roman</vt:lpstr>
      <vt:lpstr>Symbol</vt:lpstr>
      <vt:lpstr>2_db-5-grey</vt:lpstr>
      <vt:lpstr>Microsoft Clip Gallery</vt:lpstr>
      <vt:lpstr>Chapter 14: Transactions </vt:lpstr>
      <vt:lpstr>Chapter 14:  Transactions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Transaction Definition in SQL</vt:lpstr>
      <vt:lpstr>End of Chapter 14</vt:lpstr>
      <vt:lpstr>Figure 14.01</vt:lpstr>
      <vt:lpstr>Figure 14.02</vt:lpstr>
      <vt:lpstr>Figure 14.03</vt:lpstr>
      <vt:lpstr>Figure 14.04</vt:lpstr>
      <vt:lpstr>Figure 14.05</vt:lpstr>
      <vt:lpstr>Figure 14.06</vt:lpstr>
      <vt:lpstr>Figure 14.07</vt:lpstr>
      <vt:lpstr>Figure 14.08</vt:lpstr>
      <vt:lpstr>Figure 14.09</vt:lpstr>
      <vt:lpstr>Figure 14.10</vt:lpstr>
      <vt:lpstr>Figure 14.11</vt:lpstr>
      <vt:lpstr>Figure 14.12</vt:lpstr>
      <vt:lpstr>Figure 14.13</vt:lpstr>
      <vt:lpstr>Figure 14.14</vt:lpstr>
      <vt:lpstr>Figure 14.15</vt:lpstr>
      <vt:lpstr>Figure 14.16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MY DELL</cp:lastModifiedBy>
  <cp:revision>540</cp:revision>
  <cp:lastPrinted>1999-06-28T19:27:31Z</cp:lastPrinted>
  <dcterms:created xsi:type="dcterms:W3CDTF">2009-12-21T15:40:23Z</dcterms:created>
  <dcterms:modified xsi:type="dcterms:W3CDTF">2017-10-29T05:36:15Z</dcterms:modified>
</cp:coreProperties>
</file>