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90"/>
  </p:notesMasterIdLst>
  <p:handoutMasterIdLst>
    <p:handoutMasterId r:id="rId91"/>
  </p:handoutMasterIdLst>
  <p:sldIdLst>
    <p:sldId id="33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27" r:id="rId15"/>
    <p:sldId id="328" r:id="rId16"/>
    <p:sldId id="268" r:id="rId17"/>
    <p:sldId id="269" r:id="rId18"/>
    <p:sldId id="27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43" r:id="rId27"/>
    <p:sldId id="344" r:id="rId28"/>
    <p:sldId id="345" r:id="rId29"/>
    <p:sldId id="346" r:id="rId30"/>
    <p:sldId id="347" r:id="rId31"/>
    <p:sldId id="271" r:id="rId32"/>
    <p:sldId id="272" r:id="rId33"/>
    <p:sldId id="273" r:id="rId34"/>
    <p:sldId id="400" r:id="rId35"/>
    <p:sldId id="380" r:id="rId36"/>
    <p:sldId id="276" r:id="rId37"/>
    <p:sldId id="277" r:id="rId38"/>
    <p:sldId id="388" r:id="rId39"/>
    <p:sldId id="389" r:id="rId40"/>
    <p:sldId id="390" r:id="rId41"/>
    <p:sldId id="391" r:id="rId42"/>
    <p:sldId id="278" r:id="rId43"/>
    <p:sldId id="279" r:id="rId44"/>
    <p:sldId id="280" r:id="rId45"/>
    <p:sldId id="281" r:id="rId46"/>
    <p:sldId id="287" r:id="rId47"/>
    <p:sldId id="288" r:id="rId48"/>
    <p:sldId id="289" r:id="rId49"/>
    <p:sldId id="290" r:id="rId50"/>
    <p:sldId id="291" r:id="rId51"/>
    <p:sldId id="348" r:id="rId52"/>
    <p:sldId id="393" r:id="rId53"/>
    <p:sldId id="394" r:id="rId54"/>
    <p:sldId id="395" r:id="rId55"/>
    <p:sldId id="396" r:id="rId56"/>
    <p:sldId id="397" r:id="rId57"/>
    <p:sldId id="398" r:id="rId58"/>
    <p:sldId id="299" r:id="rId59"/>
    <p:sldId id="300" r:id="rId60"/>
    <p:sldId id="330" r:id="rId61"/>
    <p:sldId id="331" r:id="rId62"/>
    <p:sldId id="401" r:id="rId63"/>
    <p:sldId id="302" r:id="rId64"/>
    <p:sldId id="303" r:id="rId65"/>
    <p:sldId id="357" r:id="rId66"/>
    <p:sldId id="329" r:id="rId67"/>
    <p:sldId id="358" r:id="rId68"/>
    <p:sldId id="359" r:id="rId69"/>
    <p:sldId id="402" r:id="rId70"/>
    <p:sldId id="361" r:id="rId71"/>
    <p:sldId id="405" r:id="rId72"/>
    <p:sldId id="363" r:id="rId73"/>
    <p:sldId id="364" r:id="rId74"/>
    <p:sldId id="365" r:id="rId75"/>
    <p:sldId id="366" r:id="rId76"/>
    <p:sldId id="367" r:id="rId77"/>
    <p:sldId id="368" r:id="rId78"/>
    <p:sldId id="369" r:id="rId79"/>
    <p:sldId id="370" r:id="rId80"/>
    <p:sldId id="371" r:id="rId81"/>
    <p:sldId id="372" r:id="rId82"/>
    <p:sldId id="373" r:id="rId83"/>
    <p:sldId id="374" r:id="rId84"/>
    <p:sldId id="375" r:id="rId85"/>
    <p:sldId id="376" r:id="rId86"/>
    <p:sldId id="377" r:id="rId87"/>
    <p:sldId id="378" r:id="rId88"/>
    <p:sldId id="379" r:id="rId89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08" y="-108"/>
      </p:cViewPr>
      <p:guideLst>
        <p:guide orient="horz" pos="680"/>
        <p:guide pos="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fld id="{FE498A12-EA3F-479C-83F4-F3B822E006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59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pitchFamily="18" charset="0"/>
              </a:defRPr>
            </a:lvl1pPr>
          </a:lstStyle>
          <a:p>
            <a:fld id="{D4FC7ABE-FD19-45A0-984E-A6411DA72C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10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16D912A6-B9C0-4FE8-BE13-BBE032C70BFE}" type="slidenum">
              <a:rPr lang="en-US" sz="1200">
                <a:latin typeface="Times New Roman" pitchFamily="18" charset="0"/>
              </a:rPr>
              <a:pPr/>
              <a:t>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116F3F2-F954-4458-8DB6-896A49FAE641}" type="slidenum">
              <a:rPr lang="en-US" sz="1200">
                <a:latin typeface="Times New Roman" pitchFamily="18" charset="0"/>
              </a:rPr>
              <a:pPr/>
              <a:t>10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76469369-DF51-4A54-B4A1-9D2B6CEFA188}" type="slidenum">
              <a:rPr lang="en-US" sz="1200">
                <a:latin typeface="Times New Roman" pitchFamily="18" charset="0"/>
              </a:rPr>
              <a:pPr/>
              <a:t>11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26009CA1-2FA7-4B41-9FA3-AE94CEC95D7A}" type="slidenum">
              <a:rPr lang="en-US" sz="1200">
                <a:latin typeface="Times New Roman" pitchFamily="18" charset="0"/>
              </a:rPr>
              <a:pPr/>
              <a:t>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7C1D667-4DC3-493F-8BCA-C85969453563}" type="slidenum">
              <a:rPr lang="en-US" sz="1200">
                <a:latin typeface="Times New Roman" pitchFamily="18" charset="0"/>
              </a:rPr>
              <a:pPr/>
              <a:t>13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A8D875A-C443-4CDE-B40A-89B8F1D21C40}" type="slidenum">
              <a:rPr lang="en-US" sz="1200">
                <a:latin typeface="Times New Roman" pitchFamily="18" charset="0"/>
              </a:rPr>
              <a:pPr/>
              <a:t>14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21F9AC6F-84F3-4474-AE33-E698474196F0}" type="slidenum">
              <a:rPr lang="en-US" sz="1200">
                <a:latin typeface="Times New Roman" pitchFamily="18" charset="0"/>
              </a:rPr>
              <a:pPr/>
              <a:t>15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C973A1AA-4DED-45EC-8F46-EAA02E681F97}" type="slidenum">
              <a:rPr lang="en-US" sz="1200">
                <a:latin typeface="Times New Roman" pitchFamily="18" charset="0"/>
              </a:rPr>
              <a:pPr/>
              <a:t>16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DAB1DC8-776C-4C0F-BAF1-8B3721303F7B}" type="slidenum">
              <a:rPr lang="en-US" sz="1200">
                <a:latin typeface="Times New Roman" pitchFamily="18" charset="0"/>
              </a:rPr>
              <a:pPr/>
              <a:t>17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E401CC1-98DC-4958-9F48-1DB3AE9B205A}" type="slidenum">
              <a:rPr lang="en-US" sz="1200">
                <a:latin typeface="Times New Roman" pitchFamily="18" charset="0"/>
              </a:rPr>
              <a:pPr/>
              <a:t>18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102C879-859D-452D-93DF-175446CF5A27}" type="slidenum">
              <a:rPr lang="en-US" sz="1200">
                <a:latin typeface="Times New Roman" pitchFamily="18" charset="0"/>
              </a:rPr>
              <a:pPr/>
              <a:t>19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CB6EA3F0-5B1B-4415-B12B-BD192FA88A2E}" type="slidenum">
              <a:rPr lang="en-US" sz="1200">
                <a:latin typeface="Times New Roman" pitchFamily="18" charset="0"/>
              </a:rPr>
              <a:pPr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287A1E07-C8DE-402A-9EB2-3EBFA8D536D8}" type="slidenum">
              <a:rPr lang="en-US" sz="1200">
                <a:latin typeface="Times New Roman" pitchFamily="18" charset="0"/>
              </a:rPr>
              <a:pPr/>
              <a:t>20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A4B709ED-E485-4CB6-B6C4-2507D3990AAD}" type="slidenum">
              <a:rPr lang="en-US" sz="1200">
                <a:latin typeface="Times New Roman" pitchFamily="18" charset="0"/>
              </a:rPr>
              <a:pPr/>
              <a:t>21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AE435B87-736C-4113-B33C-76BFCFD90C52}" type="slidenum">
              <a:rPr lang="en-US" sz="1200">
                <a:latin typeface="Times New Roman" pitchFamily="18" charset="0"/>
              </a:rPr>
              <a:pPr/>
              <a:t>22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EA88254-D85F-47E3-B638-B268A4743930}" type="slidenum">
              <a:rPr lang="en-US" sz="1200">
                <a:latin typeface="Times New Roman" pitchFamily="18" charset="0"/>
              </a:rPr>
              <a:pPr/>
              <a:t>23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9ECA4C29-320A-4469-90C2-3F33415E8D66}" type="slidenum">
              <a:rPr lang="en-US" sz="1200">
                <a:latin typeface="Times New Roman" pitchFamily="18" charset="0"/>
              </a:rPr>
              <a:pPr/>
              <a:t>24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166B1D03-9995-47CA-9C5D-87A0599AA169}" type="slidenum">
              <a:rPr lang="en-US" sz="1200">
                <a:latin typeface="Times New Roman" pitchFamily="18" charset="0"/>
              </a:rPr>
              <a:pPr/>
              <a:t>25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9DDA979-D9B2-4582-A2C5-E095E2214D98}" type="slidenum">
              <a:rPr lang="en-US" sz="1200">
                <a:latin typeface="Times New Roman" pitchFamily="18" charset="0"/>
              </a:rPr>
              <a:pPr/>
              <a:t>26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F9C1C8D0-D642-4854-9353-CA0B672A7360}" type="slidenum">
              <a:rPr lang="en-US" sz="1200">
                <a:latin typeface="Times New Roman" pitchFamily="18" charset="0"/>
              </a:rPr>
              <a:pPr/>
              <a:t>27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CBB0B096-E0F7-48BE-B259-1429F6FB1916}" type="slidenum">
              <a:rPr lang="en-US" sz="1200">
                <a:latin typeface="Times New Roman" pitchFamily="18" charset="0"/>
              </a:rPr>
              <a:pPr/>
              <a:t>28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2061317D-FF79-42CB-A13B-E846221252F5}" type="slidenum">
              <a:rPr lang="en-US" sz="1200">
                <a:latin typeface="Times New Roman" pitchFamily="18" charset="0"/>
              </a:rPr>
              <a:pPr/>
              <a:t>29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922F313-48AD-491E-A1B7-98292397A790}" type="slidenum">
              <a:rPr lang="en-US" sz="1200">
                <a:latin typeface="Times New Roman" pitchFamily="18" charset="0"/>
              </a:rPr>
              <a:pPr/>
              <a:t>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0CA6C35E-4B98-4D0B-9312-18FB55E67A63}" type="slidenum">
              <a:rPr lang="en-US" sz="1200">
                <a:latin typeface="Times New Roman" pitchFamily="18" charset="0"/>
              </a:rPr>
              <a:pPr/>
              <a:t>30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8848235F-AFC0-4677-96BF-97EB718C68AB}" type="slidenum">
              <a:rPr lang="en-US" sz="1200">
                <a:latin typeface="Times New Roman" pitchFamily="18" charset="0"/>
              </a:rPr>
              <a:pPr/>
              <a:t>31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090E9950-C679-4693-AD40-F5FF44442166}" type="slidenum">
              <a:rPr lang="en-US" sz="1200">
                <a:latin typeface="Times New Roman" pitchFamily="18" charset="0"/>
              </a:rPr>
              <a:pPr/>
              <a:t>32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0D97AD3-546E-40DB-9C06-EB35A182D871}" type="slidenum">
              <a:rPr lang="en-US" sz="1200">
                <a:latin typeface="Times New Roman" pitchFamily="18" charset="0"/>
              </a:rPr>
              <a:pPr/>
              <a:t>33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A8521945-4C03-48A5-8866-B7714DBB812C}" type="slidenum">
              <a:rPr lang="en-US" sz="1200">
                <a:latin typeface="Times New Roman" pitchFamily="18" charset="0"/>
              </a:rPr>
              <a:pPr/>
              <a:t>34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9865A0DB-CF68-4D98-AC88-B180903BE84C}" type="slidenum">
              <a:rPr lang="en-US" sz="1200">
                <a:latin typeface="Times New Roman" pitchFamily="18" charset="0"/>
              </a:rPr>
              <a:pPr/>
              <a:t>35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9B85A37-1BF6-47CE-B53E-749484DE834A}" type="slidenum">
              <a:rPr lang="en-US" sz="1200">
                <a:latin typeface="Times New Roman" pitchFamily="18" charset="0"/>
              </a:rPr>
              <a:pPr/>
              <a:t>36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1AB31A93-2B5E-464B-8909-1A4FB632FB24}" type="slidenum">
              <a:rPr lang="en-US" sz="1200">
                <a:latin typeface="Times New Roman" pitchFamily="18" charset="0"/>
              </a:rPr>
              <a:pPr/>
              <a:t>37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8BF4906B-558F-4D92-92CB-F2335AD53D70}" type="slidenum">
              <a:rPr lang="en-US" sz="1200">
                <a:latin typeface="Times New Roman" pitchFamily="18" charset="0"/>
              </a:rPr>
              <a:pPr/>
              <a:t>38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7A712E0A-3F5F-40A9-B9FE-50A16F170B66}" type="slidenum">
              <a:rPr lang="en-US" sz="1200">
                <a:latin typeface="Times New Roman" pitchFamily="18" charset="0"/>
              </a:rPr>
              <a:pPr/>
              <a:t>39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D69BA5E-F652-4E5B-9653-D27CA7EC254F}" type="slidenum">
              <a:rPr lang="en-US" sz="1200">
                <a:latin typeface="Times New Roman" pitchFamily="18" charset="0"/>
              </a:rPr>
              <a:pPr/>
              <a:t>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31D56D5-D657-43FD-8AC1-04F5A22B0469}" type="slidenum">
              <a:rPr lang="en-US" sz="1200">
                <a:latin typeface="Times New Roman" pitchFamily="18" charset="0"/>
              </a:rPr>
              <a:pPr/>
              <a:t>40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1B0C8DA-8E53-4E12-8168-74FE5C85B6AC}" type="slidenum">
              <a:rPr lang="en-US" sz="1200">
                <a:latin typeface="Times New Roman" pitchFamily="18" charset="0"/>
              </a:rPr>
              <a:pPr/>
              <a:t>41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9EAE6EC4-41B8-4C1E-A7F4-0BACE10E7E2F}" type="slidenum">
              <a:rPr lang="en-US" sz="1200">
                <a:latin typeface="Times New Roman" pitchFamily="18" charset="0"/>
              </a:rPr>
              <a:pPr/>
              <a:t>42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1D66460D-B2D1-42CB-BC73-8B2F1B02D3E1}" type="slidenum">
              <a:rPr lang="en-US" sz="1200">
                <a:latin typeface="Times New Roman" pitchFamily="18" charset="0"/>
              </a:rPr>
              <a:pPr/>
              <a:t>43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36929D3-F6F0-4894-8F0A-6B1B95A533B4}" type="slidenum">
              <a:rPr lang="en-US" sz="1200">
                <a:latin typeface="Times New Roman" pitchFamily="18" charset="0"/>
              </a:rPr>
              <a:pPr/>
              <a:t>44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E1D54E3-B537-47A6-A2B5-EA7CD19CFD8A}" type="slidenum">
              <a:rPr lang="en-US" sz="1200">
                <a:latin typeface="Times New Roman" pitchFamily="18" charset="0"/>
              </a:rPr>
              <a:pPr/>
              <a:t>45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9B66307-4F51-4D32-99DF-C83073148E10}" type="slidenum">
              <a:rPr lang="en-US" sz="1200">
                <a:latin typeface="Times New Roman" pitchFamily="18" charset="0"/>
              </a:rPr>
              <a:pPr/>
              <a:t>46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8EBD5DD9-23F0-4C14-94D9-9B468DC094F3}" type="slidenum">
              <a:rPr lang="en-US" sz="1200">
                <a:latin typeface="Times New Roman" pitchFamily="18" charset="0"/>
              </a:rPr>
              <a:pPr/>
              <a:t>47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2DF724E8-CE51-4FCC-A99C-0E778FE91E2A}" type="slidenum">
              <a:rPr lang="en-US" sz="1200">
                <a:latin typeface="Times New Roman" pitchFamily="18" charset="0"/>
              </a:rPr>
              <a:pPr/>
              <a:t>48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136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1C335F22-88FA-4BA7-8E0B-7E592C806B12}" type="slidenum">
              <a:rPr lang="en-US" sz="1200">
                <a:latin typeface="Times New Roman" pitchFamily="18" charset="0"/>
              </a:rPr>
              <a:pPr/>
              <a:t>49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1534976B-2757-483B-82B8-B46EB6B7B5F7}" type="slidenum">
              <a:rPr lang="en-US" sz="1200">
                <a:latin typeface="Times New Roman" pitchFamily="18" charset="0"/>
              </a:rPr>
              <a:pPr/>
              <a:t>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A47A51F9-029E-4EE2-8664-5E638F5FCB83}" type="slidenum">
              <a:rPr lang="en-US" sz="1200">
                <a:latin typeface="Times New Roman" pitchFamily="18" charset="0"/>
              </a:rPr>
              <a:pPr/>
              <a:t>50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CD1EBDA4-BF12-4707-AACF-B545ADC413F4}" type="slidenum">
              <a:rPr lang="en-US" sz="1200">
                <a:latin typeface="Times New Roman" pitchFamily="18" charset="0"/>
              </a:rPr>
              <a:pPr/>
              <a:t>51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198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93547A04-BA7B-4707-A560-5FF62A67A9D8}" type="slidenum">
              <a:rPr lang="en-US" sz="1200">
                <a:latin typeface="Times New Roman" pitchFamily="18" charset="0"/>
              </a:rPr>
              <a:pPr/>
              <a:t>52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0806D64-D8CD-4F17-8597-9ADE1610D95C}" type="slidenum">
              <a:rPr lang="en-US" sz="1200">
                <a:latin typeface="Times New Roman" pitchFamily="18" charset="0"/>
              </a:rPr>
              <a:pPr/>
              <a:t>53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39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AB82439E-F554-4124-B027-6722BA40D454}" type="slidenum">
              <a:rPr lang="en-US" sz="1200">
                <a:latin typeface="Times New Roman" pitchFamily="18" charset="0"/>
              </a:rPr>
              <a:pPr/>
              <a:t>54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121BF25-B5B3-4711-B4F5-1505E3AC79BC}" type="slidenum">
              <a:rPr lang="en-US" sz="1200">
                <a:latin typeface="Times New Roman" pitchFamily="18" charset="0"/>
              </a:rPr>
              <a:pPr/>
              <a:t>55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F6F9F24-5F6F-4094-8825-BEAF5B816FA2}" type="slidenum">
              <a:rPr lang="en-US" sz="1200">
                <a:latin typeface="Times New Roman" pitchFamily="18" charset="0"/>
              </a:rPr>
              <a:pPr/>
              <a:t>56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A0BBB4B2-68AF-486A-B374-A2DEB89ECEDA}" type="slidenum">
              <a:rPr lang="en-US" sz="1200">
                <a:latin typeface="Times New Roman" pitchFamily="18" charset="0"/>
              </a:rPr>
              <a:pPr/>
              <a:t>57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2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CD81B293-DA62-48AA-9471-7E4074C8C511}" type="slidenum">
              <a:rPr lang="en-US" sz="1200">
                <a:latin typeface="Times New Roman" pitchFamily="18" charset="0"/>
              </a:rPr>
              <a:pPr/>
              <a:t>58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4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4DF26D1-8BA9-475D-908B-34025DF3CB19}" type="slidenum">
              <a:rPr lang="en-US" sz="1200">
                <a:latin typeface="Times New Roman" pitchFamily="18" charset="0"/>
              </a:rPr>
              <a:pPr/>
              <a:t>59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6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F3EDF29-78C4-4CB7-A4CF-05FD75883D8A}" type="slidenum">
              <a:rPr lang="en-US" sz="1200">
                <a:latin typeface="Times New Roman" pitchFamily="18" charset="0"/>
              </a:rPr>
              <a:pPr/>
              <a:t>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93F754C8-67ED-41B5-AFC9-EC33301B58DE}" type="slidenum">
              <a:rPr lang="en-US" sz="1200">
                <a:latin typeface="Times New Roman" pitchFamily="18" charset="0"/>
              </a:rPr>
              <a:pPr/>
              <a:t>60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DE78000-D70B-4CB2-BB75-3FC0CE72EF57}" type="slidenum">
              <a:rPr lang="en-US" sz="1200">
                <a:latin typeface="Times New Roman" pitchFamily="18" charset="0"/>
              </a:rPr>
              <a:pPr/>
              <a:t>61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0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F54E189-23DF-4F85-85A4-F303FFE56173}" type="slidenum">
              <a:rPr lang="en-US" sz="1200">
                <a:latin typeface="Times New Roman" pitchFamily="18" charset="0"/>
              </a:rPr>
              <a:pPr/>
              <a:t>62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AF4E682-C3F6-40D4-A28A-7ABEF3174DD8}" type="slidenum">
              <a:rPr lang="en-US" sz="1200">
                <a:latin typeface="Times New Roman" pitchFamily="18" charset="0"/>
              </a:rPr>
              <a:pPr/>
              <a:t>63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92333A4E-3F41-4F4E-B325-8B6386F36E7C}" type="slidenum">
              <a:rPr lang="en-US" sz="1200">
                <a:latin typeface="Times New Roman" pitchFamily="18" charset="0"/>
              </a:rPr>
              <a:pPr/>
              <a:t>64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6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853FCD81-D272-4E09-8BD6-3DAB01D347E4}" type="slidenum">
              <a:rPr lang="en-US" sz="1200">
                <a:latin typeface="Times New Roman" pitchFamily="18" charset="0"/>
              </a:rPr>
              <a:pPr/>
              <a:t>65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7C7EB1A-C8DE-4535-B7BA-9AB4673EFC95}" type="slidenum">
              <a:rPr lang="en-US" sz="1200">
                <a:latin typeface="Times New Roman" pitchFamily="18" charset="0"/>
              </a:rPr>
              <a:pPr/>
              <a:t>66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90D1F5C-355A-4CE0-8907-20D008B60272}" type="slidenum">
              <a:rPr lang="en-US" sz="1200">
                <a:latin typeface="Times New Roman" pitchFamily="18" charset="0"/>
              </a:rPr>
              <a:pPr/>
              <a:t>67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235BCD58-FCED-4CBA-92E4-C1F021748C9E}" type="slidenum">
              <a:rPr lang="en-US" sz="1200">
                <a:latin typeface="Times New Roman" pitchFamily="18" charset="0"/>
              </a:rPr>
              <a:pPr/>
              <a:t>68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4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8A71DDD2-93BD-45DB-9826-E239A98E49D6}" type="slidenum">
              <a:rPr lang="en-US" sz="1200">
                <a:latin typeface="Times New Roman" pitchFamily="18" charset="0"/>
              </a:rPr>
              <a:pPr/>
              <a:t>69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6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9E5B9CF8-644E-4978-846E-D1772555F0B6}" type="slidenum">
              <a:rPr lang="en-US" sz="1200">
                <a:latin typeface="Times New Roman" pitchFamily="18" charset="0"/>
              </a:rPr>
              <a:pPr/>
              <a:t>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17E59A4D-11E1-451D-A6C3-5BB261327F38}" type="slidenum">
              <a:rPr lang="en-US" sz="1200">
                <a:latin typeface="Times New Roman" pitchFamily="18" charset="0"/>
              </a:rPr>
              <a:pPr/>
              <a:t>70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8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9E036AE8-9961-4EC9-A788-9E89ADEF30A2}" type="slidenum">
              <a:rPr lang="en-US" sz="1200">
                <a:latin typeface="Times New Roman" pitchFamily="18" charset="0"/>
              </a:rPr>
              <a:pPr/>
              <a:t>71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0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A919F434-C4F4-41F0-953C-2C40EB72E97C}" type="slidenum">
              <a:rPr lang="en-US" sz="1200">
                <a:latin typeface="Times New Roman" pitchFamily="18" charset="0"/>
              </a:rPr>
              <a:pPr/>
              <a:t>72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2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36F0381-C50B-4ED9-97EF-F056C6C0D949}" type="slidenum">
              <a:rPr lang="en-US" sz="1200">
                <a:latin typeface="Times New Roman" pitchFamily="18" charset="0"/>
              </a:rPr>
              <a:pPr/>
              <a:t>73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4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47790A87-7F3E-43D4-A1F9-F0229AA4B4ED}" type="slidenum">
              <a:rPr lang="en-US" sz="1200">
                <a:latin typeface="Times New Roman" pitchFamily="18" charset="0"/>
              </a:rPr>
              <a:pPr/>
              <a:t>74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6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C91A282-2A58-45CD-A3F2-ABE71F7E57F0}" type="slidenum">
              <a:rPr lang="en-US" sz="1200">
                <a:latin typeface="Times New Roman" pitchFamily="18" charset="0"/>
              </a:rPr>
              <a:pPr/>
              <a:t>75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8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80332B5-5E02-49B0-A493-524B6A98EA10}" type="slidenum">
              <a:rPr lang="en-US" sz="1200">
                <a:latin typeface="Times New Roman" pitchFamily="18" charset="0"/>
              </a:rPr>
              <a:pPr/>
              <a:t>76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1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71BB9F8-F334-4790-9EDA-F017D2D82F0B}" type="slidenum">
              <a:rPr lang="en-US" sz="1200">
                <a:latin typeface="Times New Roman" pitchFamily="18" charset="0"/>
              </a:rPr>
              <a:pPr/>
              <a:t>77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3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3E5CB1F9-65AD-4724-9789-C48ED6876DD9}" type="slidenum">
              <a:rPr lang="en-US" sz="1200">
                <a:latin typeface="Times New Roman" pitchFamily="18" charset="0"/>
              </a:rPr>
              <a:pPr/>
              <a:t>78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5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445AA823-67DF-4EF7-B432-13EE98408058}" type="slidenum">
              <a:rPr lang="en-US" sz="1200">
                <a:latin typeface="Times New Roman" pitchFamily="18" charset="0"/>
              </a:rPr>
              <a:pPr/>
              <a:t>79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7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AB534BEA-D24B-4C73-A74C-140FDB6E9618}" type="slidenum">
              <a:rPr lang="en-US" sz="1200">
                <a:latin typeface="Times New Roman" pitchFamily="18" charset="0"/>
              </a:rPr>
              <a:pPr/>
              <a:t>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018C8716-8A57-461B-9026-0889B384EECF}" type="slidenum">
              <a:rPr lang="en-US" sz="1200">
                <a:latin typeface="Times New Roman" pitchFamily="18" charset="0"/>
              </a:rPr>
              <a:pPr/>
              <a:t>80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9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808A488-B26A-4F03-9634-D95A39E0AC69}" type="slidenum">
              <a:rPr lang="en-US" sz="1200">
                <a:latin typeface="Times New Roman" pitchFamily="18" charset="0"/>
              </a:rPr>
              <a:pPr/>
              <a:t>81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1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90A4716B-6632-4B52-88C7-768595904E0A}" type="slidenum">
              <a:rPr lang="en-US" sz="1200">
                <a:latin typeface="Times New Roman" pitchFamily="18" charset="0"/>
              </a:rPr>
              <a:pPr/>
              <a:t>82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3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2AEC404-2FAD-4AEC-9D2B-43DCE6891620}" type="slidenum">
              <a:rPr lang="en-US" sz="1200">
                <a:latin typeface="Times New Roman" pitchFamily="18" charset="0"/>
              </a:rPr>
              <a:pPr/>
              <a:t>83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5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16C4A3A0-1194-4779-8418-C996255EB925}" type="slidenum">
              <a:rPr lang="en-US" sz="1200">
                <a:latin typeface="Times New Roman" pitchFamily="18" charset="0"/>
              </a:rPr>
              <a:pPr/>
              <a:t>84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7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3E336DE-82B4-4082-A6BB-D6DBABBF3442}" type="slidenum">
              <a:rPr lang="en-US" sz="1200">
                <a:latin typeface="Times New Roman" pitchFamily="18" charset="0"/>
              </a:rPr>
              <a:pPr/>
              <a:t>85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9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9EF18D4-C13C-485F-9A25-640DBAE4B0E9}" type="slidenum">
              <a:rPr lang="en-US" sz="1200">
                <a:latin typeface="Times New Roman" pitchFamily="18" charset="0"/>
              </a:rPr>
              <a:pPr/>
              <a:t>86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1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06B4F90-C69B-41AD-991E-235266043CD4}" type="slidenum">
              <a:rPr lang="en-US" sz="1200">
                <a:latin typeface="Times New Roman" pitchFamily="18" charset="0"/>
              </a:rPr>
              <a:pPr/>
              <a:t>87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3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B99CCD9-9E63-41DC-9B4D-03051E763F6E}" type="slidenum">
              <a:rPr lang="en-US" sz="1200">
                <a:latin typeface="Times New Roman" pitchFamily="18" charset="0"/>
              </a:rPr>
              <a:pPr/>
              <a:t>88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5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AA68AD2-39FA-4B32-A63B-8248AD1258C9}" type="slidenum">
              <a:rPr lang="en-US" sz="1200">
                <a:latin typeface="Times New Roman" pitchFamily="18" charset="0"/>
              </a:rPr>
              <a:pPr/>
              <a:t>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4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CC3300"/>
                </a:solidFill>
              </a:rPr>
              <a:t>Database System Concepts, 6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</a:t>
            </a:r>
            <a:r>
              <a:rPr 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47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1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7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7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1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806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3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0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9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36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954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012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15.</a:t>
            </a:r>
            <a:fld id="{B2A40AAE-FCA8-426D-ACF3-E670D2F42785}" type="slidenum">
              <a:rPr lang="en-US" sz="1000" b="1">
                <a:solidFill>
                  <a:srgbClr val="000099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0099"/>
              </a:solidFill>
            </a:endParaRP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4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Database System Concepts - 6</a:t>
            </a:r>
            <a:r>
              <a:rPr lang="en-US" sz="1000" b="1" baseline="30000">
                <a:solidFill>
                  <a:srgbClr val="000099"/>
                </a:solidFill>
              </a:rPr>
              <a:t>th</a:t>
            </a:r>
            <a:r>
              <a:rPr lang="en-US" sz="1000" b="1">
                <a:solidFill>
                  <a:srgbClr val="000099"/>
                </a:solidFill>
              </a:rPr>
              <a:t> Edition</a:t>
            </a:r>
          </a:p>
        </p:txBody>
      </p:sp>
      <p:sp>
        <p:nvSpPr>
          <p:cNvPr id="35533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Chapter 15 : Concurrency Control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The Two-Phase Locking Protocol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2890837"/>
          </a:xfrm>
        </p:spPr>
        <p:txBody>
          <a:bodyPr/>
          <a:lstStyle/>
          <a:p>
            <a:r>
              <a:rPr lang="en-US" smtClean="0"/>
              <a:t>There can be conflict serializable schedules that cannot be obtained if two-phase locking is used.  </a:t>
            </a:r>
          </a:p>
          <a:p>
            <a:r>
              <a:rPr lang="en-US" smtClean="0"/>
              <a:t>However, in the absence of extra information (e.g., ordering of  access to data), two-phase locking is needed for conflict serializability in the following sense:</a:t>
            </a:r>
          </a:p>
          <a:p>
            <a:pPr>
              <a:buFont typeface="Monotype Sorts" charset="2"/>
              <a:buNone/>
            </a:pPr>
            <a:r>
              <a:rPr lang="en-US" smtClean="0"/>
              <a:t>     Given a transaction </a:t>
            </a:r>
            <a:r>
              <a:rPr lang="en-US" i="1" smtClean="0"/>
              <a:t>T</a:t>
            </a:r>
            <a:r>
              <a:rPr lang="en-US" baseline="-25000" smtClean="0"/>
              <a:t>i</a:t>
            </a:r>
            <a:r>
              <a:rPr lang="en-US" smtClean="0"/>
              <a:t> that does not follow two-phase locking, we can find a transaction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that uses two-phase locking, and a schedule for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and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that is not conflict serializable.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Lock Conversions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4876800"/>
          </a:xfrm>
          <a:noFill/>
        </p:spPr>
        <p:txBody>
          <a:bodyPr/>
          <a:lstStyle/>
          <a:p>
            <a:r>
              <a:rPr lang="en-US" smtClean="0"/>
              <a:t>Two-phase locking with lock conversions:</a:t>
            </a:r>
          </a:p>
          <a:p>
            <a:pPr>
              <a:buFont typeface="Monotype Sorts" charset="2"/>
              <a:buNone/>
            </a:pPr>
            <a:r>
              <a:rPr lang="en-US" smtClean="0"/>
              <a:t>     –   First Phase:        </a:t>
            </a:r>
          </a:p>
          <a:p>
            <a:pPr lvl="1"/>
            <a:r>
              <a:rPr lang="en-US" smtClean="0"/>
              <a:t>can acquire a lock-S on item</a:t>
            </a:r>
          </a:p>
          <a:p>
            <a:pPr lvl="1"/>
            <a:r>
              <a:rPr lang="en-US" smtClean="0"/>
              <a:t>can acquire a lock-X on item</a:t>
            </a:r>
          </a:p>
          <a:p>
            <a:pPr lvl="1"/>
            <a:r>
              <a:rPr lang="en-US" smtClean="0"/>
              <a:t>can convert a lock-S to a lock-X (upgrade)</a:t>
            </a:r>
          </a:p>
          <a:p>
            <a:pPr>
              <a:buFont typeface="Monotype Sorts" charset="2"/>
              <a:buNone/>
            </a:pPr>
            <a:r>
              <a:rPr lang="en-US" smtClean="0"/>
              <a:t>     –   Second Phase:</a:t>
            </a:r>
          </a:p>
          <a:p>
            <a:pPr lvl="1"/>
            <a:r>
              <a:rPr lang="en-US" smtClean="0"/>
              <a:t>can release a lock-S</a:t>
            </a:r>
          </a:p>
          <a:p>
            <a:pPr lvl="1"/>
            <a:r>
              <a:rPr lang="en-US" smtClean="0"/>
              <a:t>can release a lock-X</a:t>
            </a:r>
          </a:p>
          <a:p>
            <a:pPr lvl="1"/>
            <a:r>
              <a:rPr lang="en-US" smtClean="0"/>
              <a:t>can convert a lock-X to a lock-S  (downgrade)</a:t>
            </a:r>
          </a:p>
          <a:p>
            <a:r>
              <a:rPr lang="en-US" smtClean="0"/>
              <a:t>This protocol assures serializability. But still relies on the programmer to insert the various locking instructions.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Automatic Acquisition of Locks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52101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A transaction </a:t>
            </a:r>
            <a:r>
              <a:rPr lang="en-US" i="1" smtClean="0"/>
              <a:t>T</a:t>
            </a:r>
            <a:r>
              <a:rPr lang="en-US" baseline="-25000" smtClean="0"/>
              <a:t>i</a:t>
            </a:r>
            <a:r>
              <a:rPr lang="en-US" smtClean="0"/>
              <a:t> issues the standard read/write instruction, without explicit locking calls.</a:t>
            </a:r>
          </a:p>
          <a:p>
            <a:r>
              <a:rPr lang="en-US" smtClean="0"/>
              <a:t>The operation </a:t>
            </a:r>
            <a:r>
              <a:rPr lang="en-US" b="1" smtClean="0"/>
              <a:t>read</a:t>
            </a:r>
            <a:r>
              <a:rPr lang="en-US" smtClean="0"/>
              <a:t>(</a:t>
            </a:r>
            <a:r>
              <a:rPr lang="en-US" i="1" smtClean="0"/>
              <a:t>D</a:t>
            </a:r>
            <a:r>
              <a:rPr lang="en-US" smtClean="0"/>
              <a:t>) is processed as:</a:t>
            </a:r>
          </a:p>
          <a:p>
            <a:pPr>
              <a:buFont typeface="Monotype Sorts" charset="2"/>
              <a:buNone/>
            </a:pPr>
            <a:r>
              <a:rPr lang="en-US" smtClean="0"/>
              <a:t>                      </a:t>
            </a:r>
            <a:r>
              <a:rPr lang="en-US" b="1" smtClean="0"/>
              <a:t>if</a:t>
            </a:r>
            <a:r>
              <a:rPr lang="en-US" smtClean="0"/>
              <a:t>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has a lock on </a:t>
            </a:r>
            <a:r>
              <a:rPr lang="en-US" i="1" smtClean="0"/>
              <a:t>D</a:t>
            </a: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                         </a:t>
            </a:r>
            <a:r>
              <a:rPr lang="en-US" b="1" smtClean="0"/>
              <a:t>then</a:t>
            </a: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                                read(</a:t>
            </a:r>
            <a:r>
              <a:rPr lang="en-US" i="1" smtClean="0"/>
              <a:t>D</a:t>
            </a:r>
            <a:r>
              <a:rPr lang="en-US" smtClean="0"/>
              <a:t>)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b="1" smtClean="0"/>
              <a:t>                         else begin</a:t>
            </a:r>
            <a:r>
              <a:rPr lang="en-US" smtClean="0"/>
              <a:t> </a:t>
            </a:r>
          </a:p>
          <a:p>
            <a:pPr>
              <a:buFont typeface="Monotype Sorts" charset="2"/>
              <a:buNone/>
            </a:pPr>
            <a:r>
              <a:rPr lang="en-US" smtClean="0"/>
              <a:t>                                   if necessary wait until no other 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mtClean="0"/>
              <a:t>                                       transaction has a </a:t>
            </a:r>
            <a:r>
              <a:rPr lang="en-US" b="1" smtClean="0"/>
              <a:t>lock-X</a:t>
            </a:r>
            <a:r>
              <a:rPr lang="en-US" smtClean="0"/>
              <a:t> on </a:t>
            </a:r>
            <a:r>
              <a:rPr lang="en-US" i="1" smtClean="0"/>
              <a:t>D</a:t>
            </a:r>
            <a:endParaRPr lang="en-US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>                                   grant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a </a:t>
            </a:r>
            <a:r>
              <a:rPr lang="en-US" b="1" smtClean="0"/>
              <a:t> lock-S</a:t>
            </a:r>
            <a:r>
              <a:rPr lang="en-US" smtClean="0"/>
              <a:t> on </a:t>
            </a:r>
            <a:r>
              <a:rPr lang="en-US" i="1" smtClean="0"/>
              <a:t>D</a:t>
            </a:r>
            <a:r>
              <a:rPr lang="en-US" smtClean="0"/>
              <a:t>;</a:t>
            </a:r>
          </a:p>
          <a:p>
            <a:pPr>
              <a:buFont typeface="Monotype Sorts" charset="2"/>
              <a:buNone/>
            </a:pPr>
            <a:r>
              <a:rPr lang="en-US" smtClean="0"/>
              <a:t>                                   read(</a:t>
            </a:r>
            <a:r>
              <a:rPr lang="en-US" i="1" smtClean="0"/>
              <a:t>D</a:t>
            </a:r>
            <a:r>
              <a:rPr lang="en-US" smtClean="0"/>
              <a:t>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b="1" smtClean="0"/>
              <a:t>                                end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Automatic Acquisition of Locks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r>
              <a:rPr lang="en-US" b="1" smtClean="0"/>
              <a:t>write</a:t>
            </a:r>
            <a:r>
              <a:rPr lang="en-US" i="1" smtClean="0"/>
              <a:t>(D)</a:t>
            </a:r>
            <a:r>
              <a:rPr lang="en-US" smtClean="0"/>
              <a:t> is processed as:</a:t>
            </a:r>
          </a:p>
          <a:p>
            <a:pPr>
              <a:buFont typeface="Monotype Sorts" charset="2"/>
              <a:buNone/>
            </a:pPr>
            <a:r>
              <a:rPr lang="en-US" smtClean="0"/>
              <a:t>     </a:t>
            </a:r>
            <a:r>
              <a:rPr lang="en-US" b="1" smtClean="0"/>
              <a:t>if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has a  </a:t>
            </a:r>
            <a:r>
              <a:rPr lang="en-US" b="1" smtClean="0"/>
              <a:t>lock-X</a:t>
            </a:r>
            <a:r>
              <a:rPr lang="en-US" smtClean="0"/>
              <a:t> on </a:t>
            </a:r>
            <a:r>
              <a:rPr lang="en-US" i="1" smtClean="0"/>
              <a:t>D</a:t>
            </a:r>
            <a:r>
              <a:rPr lang="en-US" smtClean="0"/>
              <a:t> 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b="1" smtClean="0"/>
              <a:t>        then</a:t>
            </a:r>
            <a:r>
              <a:rPr lang="en-US" smtClean="0"/>
              <a:t>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smtClean="0"/>
              <a:t>          write(</a:t>
            </a:r>
            <a:r>
              <a:rPr lang="en-US" i="1" smtClean="0"/>
              <a:t>D</a:t>
            </a:r>
            <a:r>
              <a:rPr lang="en-US" smtClean="0"/>
              <a:t>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smtClean="0"/>
              <a:t>       </a:t>
            </a:r>
            <a:r>
              <a:rPr lang="en-US" b="1" smtClean="0"/>
              <a:t>else begin</a:t>
            </a:r>
            <a:endParaRPr lang="en-US" smtClean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mtClean="0"/>
              <a:t>            if necessary wait until no other trans. has any lock on </a:t>
            </a:r>
            <a:r>
              <a:rPr lang="en-US" i="1" smtClean="0"/>
              <a:t>D</a:t>
            </a:r>
            <a:r>
              <a:rPr lang="en-US" smtClean="0"/>
              <a:t>,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mtClean="0"/>
              <a:t>            if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has a </a:t>
            </a:r>
            <a:r>
              <a:rPr lang="en-US" b="1" smtClean="0"/>
              <a:t>lock-S</a:t>
            </a:r>
            <a:r>
              <a:rPr lang="en-US" smtClean="0"/>
              <a:t> on </a:t>
            </a:r>
            <a:r>
              <a:rPr lang="en-US" i="1" smtClean="0"/>
              <a:t>D</a:t>
            </a:r>
            <a:endParaRPr lang="en-US" smtClean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b="1" smtClean="0"/>
              <a:t>                 then</a:t>
            </a:r>
            <a:endParaRPr lang="en-US" smtClean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b="1" smtClean="0"/>
              <a:t>                    upgrade</a:t>
            </a:r>
            <a:r>
              <a:rPr lang="en-US" smtClean="0"/>
              <a:t> lock on </a:t>
            </a:r>
            <a:r>
              <a:rPr lang="en-US" i="1" smtClean="0"/>
              <a:t>D</a:t>
            </a:r>
            <a:r>
              <a:rPr lang="en-US" smtClean="0"/>
              <a:t>  to </a:t>
            </a:r>
            <a:r>
              <a:rPr lang="en-US" b="1" smtClean="0"/>
              <a:t>lock-X</a:t>
            </a:r>
            <a:endParaRPr lang="en-US" smtClean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b="1" smtClean="0"/>
              <a:t>                else</a:t>
            </a:r>
            <a:endParaRPr lang="en-US" smtClean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smtClean="0"/>
              <a:t>                    grant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a </a:t>
            </a:r>
            <a:r>
              <a:rPr lang="en-US" b="1" smtClean="0"/>
              <a:t>lock-X</a:t>
            </a:r>
            <a:r>
              <a:rPr lang="en-US" smtClean="0"/>
              <a:t> on </a:t>
            </a:r>
            <a:r>
              <a:rPr lang="en-US" i="1" smtClean="0"/>
              <a:t>D</a:t>
            </a: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                write(</a:t>
            </a:r>
            <a:r>
              <a:rPr lang="en-US" i="1" smtClean="0"/>
              <a:t>D</a:t>
            </a:r>
            <a:r>
              <a:rPr lang="en-US" smtClean="0"/>
              <a:t>)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b="1" smtClean="0"/>
              <a:t>         end</a:t>
            </a:r>
            <a:r>
              <a:rPr lang="en-US" smtClean="0"/>
              <a:t>;</a:t>
            </a:r>
          </a:p>
          <a:p>
            <a:r>
              <a:rPr lang="en-US" smtClean="0"/>
              <a:t>All locks are released after commit or abort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Implementation of Locking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079500"/>
            <a:ext cx="7661275" cy="4903788"/>
          </a:xfrm>
        </p:spPr>
        <p:txBody>
          <a:bodyPr/>
          <a:lstStyle/>
          <a:p>
            <a:r>
              <a:rPr lang="en-US" smtClean="0"/>
              <a:t>A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b="1" smtClean="0">
                <a:solidFill>
                  <a:srgbClr val="000099"/>
                </a:solidFill>
              </a:rPr>
              <a:t>lock manager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can be implemented as a separate process to which transactions send lock and unlock requests.</a:t>
            </a:r>
          </a:p>
          <a:p>
            <a:r>
              <a:rPr lang="en-US" smtClean="0"/>
              <a:t>The lock manager replies to a lock request by sending a lock grant messages (or a message asking the transaction to roll back, in case of  a deadlock).</a:t>
            </a:r>
          </a:p>
          <a:p>
            <a:r>
              <a:rPr lang="en-US" smtClean="0"/>
              <a:t>The requesting transaction waits until its request is answered.</a:t>
            </a:r>
          </a:p>
          <a:p>
            <a:r>
              <a:rPr lang="en-US" smtClean="0"/>
              <a:t>The lock manager maintains a data-structure called a </a:t>
            </a:r>
            <a:r>
              <a:rPr lang="en-US" b="1" smtClean="0">
                <a:solidFill>
                  <a:srgbClr val="000099"/>
                </a:solidFill>
              </a:rPr>
              <a:t>lock table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to record granted locks and pending requests.</a:t>
            </a:r>
          </a:p>
          <a:p>
            <a:r>
              <a:rPr lang="en-US" smtClean="0"/>
              <a:t>The lock table is usually implemented as an in-memory hash table indexed on the name of the data item being locked.</a:t>
            </a:r>
            <a:endParaRPr lang="en-US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Lock Table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0100" y="1079500"/>
            <a:ext cx="4191000" cy="5168900"/>
          </a:xfrm>
          <a:noFill/>
        </p:spPr>
        <p:txBody>
          <a:bodyPr/>
          <a:lstStyle/>
          <a:p>
            <a:r>
              <a:rPr lang="en-US" sz="1600" smtClean="0"/>
              <a:t>Black rectangles indicate granted locks, white ones indicate waiting requests</a:t>
            </a:r>
          </a:p>
          <a:p>
            <a:r>
              <a:rPr lang="en-US" sz="1600" smtClean="0"/>
              <a:t>Lock table also records the type of lock granted or requested</a:t>
            </a:r>
          </a:p>
          <a:p>
            <a:r>
              <a:rPr lang="en-US" sz="1600" smtClean="0"/>
              <a:t>New request is added to the end of the queue of requests for the data item, and granted if it is compatible with all earlier locks</a:t>
            </a:r>
          </a:p>
          <a:p>
            <a:r>
              <a:rPr lang="en-US" sz="1600" smtClean="0"/>
              <a:t>Unlock requests result in the request being deleted, and later requests are checked to see if they can now be granted</a:t>
            </a:r>
          </a:p>
          <a:p>
            <a:r>
              <a:rPr lang="en-US" sz="1600" smtClean="0"/>
              <a:t>If transaction aborts, all waiting or granted requests of the transaction are deleted </a:t>
            </a:r>
          </a:p>
          <a:p>
            <a:pPr lvl="1"/>
            <a:r>
              <a:rPr lang="en-US" sz="1600" smtClean="0"/>
              <a:t>lock manager may keep a list of locks held by each transaction, to implement this efficiently</a:t>
            </a:r>
          </a:p>
        </p:txBody>
      </p:sp>
      <p:pic>
        <p:nvPicPr>
          <p:cNvPr id="4506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850900"/>
            <a:ext cx="4075112" cy="574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Graph-Based Protocols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Graph-based protocols are an alternative to two-phase locking.</a:t>
            </a:r>
          </a:p>
          <a:p>
            <a:r>
              <a:rPr lang="en-US" smtClean="0"/>
              <a:t>Impose a partial ordering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smtClean="0"/>
              <a:t>on the set </a:t>
            </a:r>
            <a:r>
              <a:rPr lang="en-US" b="1" smtClean="0"/>
              <a:t>D</a:t>
            </a:r>
            <a:r>
              <a:rPr lang="en-US" smtClean="0"/>
              <a:t> = {</a:t>
            </a:r>
            <a:r>
              <a:rPr lang="en-US" i="1" smtClean="0"/>
              <a:t>d</a:t>
            </a:r>
            <a:r>
              <a:rPr lang="en-US" i="1" baseline="-25000" smtClean="0"/>
              <a:t>1</a:t>
            </a:r>
            <a:r>
              <a:rPr lang="en-US" i="1" smtClean="0"/>
              <a:t>, d</a:t>
            </a:r>
            <a:r>
              <a:rPr lang="en-US" i="1" baseline="-25000" smtClean="0"/>
              <a:t>2</a:t>
            </a:r>
            <a:r>
              <a:rPr lang="en-US" i="1" smtClean="0"/>
              <a:t> ,..., d</a:t>
            </a:r>
            <a:r>
              <a:rPr lang="en-US" i="1" baseline="-25000" smtClean="0"/>
              <a:t>h</a:t>
            </a:r>
            <a:r>
              <a:rPr lang="en-US" smtClean="0"/>
              <a:t>} of all data items.</a:t>
            </a:r>
          </a:p>
          <a:p>
            <a:pPr lvl="1"/>
            <a:r>
              <a:rPr lang="en-US" smtClean="0"/>
              <a:t>If </a:t>
            </a:r>
            <a:r>
              <a:rPr lang="en-US" i="1" smtClean="0"/>
              <a:t>d</a:t>
            </a:r>
            <a:r>
              <a:rPr lang="en-US" sz="2000" i="1" baseline="-25000" smtClean="0"/>
              <a:t>i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i="1" smtClean="0"/>
              <a:t>d</a:t>
            </a:r>
            <a:r>
              <a:rPr lang="en-US" sz="2000" i="1" baseline="-25000" smtClean="0"/>
              <a:t>j </a:t>
            </a:r>
            <a:r>
              <a:rPr lang="en-US" smtClean="0"/>
              <a:t> then any transaction accessing both </a:t>
            </a:r>
            <a:r>
              <a:rPr lang="en-US" i="1" smtClean="0"/>
              <a:t>d</a:t>
            </a:r>
            <a:r>
              <a:rPr lang="en-US" sz="2000" i="1" baseline="-25000" smtClean="0"/>
              <a:t>i</a:t>
            </a:r>
            <a:r>
              <a:rPr lang="en-US" smtClean="0"/>
              <a:t> and </a:t>
            </a:r>
            <a:r>
              <a:rPr lang="en-US" i="1" smtClean="0"/>
              <a:t>d</a:t>
            </a:r>
            <a:r>
              <a:rPr lang="en-US" sz="2000" i="1" baseline="-25000" smtClean="0"/>
              <a:t>j</a:t>
            </a:r>
            <a:r>
              <a:rPr lang="en-US" smtClean="0"/>
              <a:t> must access d</a:t>
            </a:r>
            <a:r>
              <a:rPr lang="en-US" sz="2000" baseline="-25000" smtClean="0"/>
              <a:t>i</a:t>
            </a:r>
            <a:r>
              <a:rPr lang="en-US" smtClean="0"/>
              <a:t> before accessing </a:t>
            </a:r>
            <a:r>
              <a:rPr lang="en-US" i="1" smtClean="0"/>
              <a:t>d</a:t>
            </a:r>
            <a:r>
              <a:rPr lang="en-US" sz="2000" i="1" baseline="-25000" smtClean="0"/>
              <a:t>j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Implies that the set </a:t>
            </a:r>
            <a:r>
              <a:rPr lang="en-US" b="1" smtClean="0"/>
              <a:t>D</a:t>
            </a:r>
            <a:r>
              <a:rPr lang="en-US" smtClean="0"/>
              <a:t> may now be viewed as a directed acyclic graph, called a </a:t>
            </a:r>
            <a:r>
              <a:rPr lang="en-US" i="1" smtClean="0"/>
              <a:t>database graph</a:t>
            </a:r>
            <a:r>
              <a:rPr lang="en-US" smtClean="0"/>
              <a:t>.</a:t>
            </a:r>
          </a:p>
          <a:p>
            <a:r>
              <a:rPr lang="en-US" smtClean="0"/>
              <a:t>The </a:t>
            </a:r>
            <a:r>
              <a:rPr lang="en-US" i="1" smtClean="0"/>
              <a:t>tree-protocol</a:t>
            </a:r>
            <a:r>
              <a:rPr lang="en-US" smtClean="0"/>
              <a:t> is a simple kind of graph protocol.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19063"/>
            <a:ext cx="8077200" cy="712787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Tree Protocol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4308475"/>
            <a:ext cx="7661275" cy="2097088"/>
          </a:xfrm>
        </p:spPr>
        <p:txBody>
          <a:bodyPr/>
          <a:lstStyle/>
          <a:p>
            <a:pPr>
              <a:buFont typeface="Monotype Sorts" charset="2"/>
              <a:buAutoNum type="arabicPeriod"/>
            </a:pPr>
            <a:r>
              <a:rPr lang="en-US" smtClean="0"/>
              <a:t>Only exclusive locks are allowed.</a:t>
            </a:r>
          </a:p>
          <a:p>
            <a:pPr>
              <a:buFont typeface="Monotype Sorts" charset="2"/>
              <a:buAutoNum type="arabicPeriod"/>
            </a:pPr>
            <a:r>
              <a:rPr lang="en-US" smtClean="0"/>
              <a:t>The first lock by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may be on any data item. Subsequently, a data </a:t>
            </a:r>
            <a:r>
              <a:rPr lang="en-US" i="1" smtClean="0"/>
              <a:t>Q</a:t>
            </a:r>
            <a:r>
              <a:rPr lang="en-US" smtClean="0"/>
              <a:t> can be locked by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only if the parent of </a:t>
            </a:r>
            <a:r>
              <a:rPr lang="en-US" i="1" smtClean="0"/>
              <a:t>Q</a:t>
            </a:r>
            <a:r>
              <a:rPr lang="en-US" smtClean="0"/>
              <a:t> is currently locked by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.</a:t>
            </a:r>
          </a:p>
          <a:p>
            <a:pPr>
              <a:buFont typeface="Monotype Sorts" charset="2"/>
              <a:buAutoNum type="arabicPeriod"/>
            </a:pPr>
            <a:r>
              <a:rPr lang="en-US" smtClean="0"/>
              <a:t>Data items may be unlocked at any time.</a:t>
            </a:r>
          </a:p>
          <a:p>
            <a:pPr>
              <a:buFont typeface="Monotype Sorts" charset="2"/>
              <a:buAutoNum type="arabicPeriod"/>
            </a:pPr>
            <a:r>
              <a:rPr lang="en-US" smtClean="0"/>
              <a:t>A data item that has been locked and unlocked by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 cannot subsequently be relocked by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.</a:t>
            </a:r>
          </a:p>
        </p:txBody>
      </p:sp>
      <p:pic>
        <p:nvPicPr>
          <p:cNvPr id="4915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5" y="868363"/>
            <a:ext cx="3713163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Graph-Based Protocols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The tree protocol ensures conflict serializability as well as freedom from deadlock.</a:t>
            </a:r>
          </a:p>
          <a:p>
            <a:pPr>
              <a:lnSpc>
                <a:spcPct val="90000"/>
              </a:lnSpc>
            </a:pPr>
            <a:r>
              <a:rPr lang="en-US" smtClean="0"/>
              <a:t>Unlocking may occur earlier in the tree-locking protocol than in the two-phase locking protocol.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shorter waiting times, and increase in concurrency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protocol is deadlock-free, no rollbacks are required</a:t>
            </a:r>
          </a:p>
          <a:p>
            <a:pPr>
              <a:lnSpc>
                <a:spcPct val="90000"/>
              </a:lnSpc>
            </a:pPr>
            <a:r>
              <a:rPr lang="en-US" smtClean="0"/>
              <a:t>Drawbacks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Protocol does not guarantee recoverability or cascade freedom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Need to introduce commit dependencies to ensure recoverability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Transactions may have to lock data items that they do not access.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increased locking overhead, and additional waiting time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potential decrease in concurrency</a:t>
            </a:r>
          </a:p>
          <a:p>
            <a:pPr>
              <a:lnSpc>
                <a:spcPct val="90000"/>
              </a:lnSpc>
            </a:pPr>
            <a:r>
              <a:rPr lang="en-US" smtClean="0"/>
              <a:t>Schedules not possible under two-phase locking are possible under tree protocol, and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Deadlock Handling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661275" cy="4903788"/>
          </a:xfrm>
        </p:spPr>
        <p:txBody>
          <a:bodyPr/>
          <a:lstStyle/>
          <a:p>
            <a:r>
              <a:rPr lang="en-US" smtClean="0"/>
              <a:t>Consider the following two transactions:</a:t>
            </a:r>
          </a:p>
          <a:p>
            <a:pPr>
              <a:buFont typeface="Monotype Sorts" charset="2"/>
              <a:buNone/>
            </a:pPr>
            <a:r>
              <a:rPr lang="en-US" smtClean="0"/>
              <a:t>             </a:t>
            </a:r>
            <a:r>
              <a:rPr lang="en-US" i="1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:     write (</a:t>
            </a:r>
            <a:r>
              <a:rPr lang="en-US" i="1" smtClean="0"/>
              <a:t>X</a:t>
            </a:r>
            <a:r>
              <a:rPr lang="en-US" smtClean="0"/>
              <a:t>)               </a:t>
            </a:r>
            <a:r>
              <a:rPr lang="en-US" i="1" smtClean="0"/>
              <a:t>T</a:t>
            </a:r>
            <a:r>
              <a:rPr lang="en-US" baseline="-25000" smtClean="0"/>
              <a:t>2</a:t>
            </a:r>
            <a:r>
              <a:rPr lang="en-US" smtClean="0"/>
              <a:t>:    write(</a:t>
            </a:r>
            <a:r>
              <a:rPr lang="en-US" i="1" smtClean="0"/>
              <a:t>Y</a:t>
            </a:r>
            <a:r>
              <a:rPr lang="en-US" smtClean="0"/>
              <a:t>)</a:t>
            </a:r>
          </a:p>
          <a:p>
            <a:pPr>
              <a:buFont typeface="Monotype Sorts" charset="2"/>
              <a:buNone/>
            </a:pPr>
            <a:r>
              <a:rPr lang="en-US" smtClean="0"/>
              <a:t>                      write(</a:t>
            </a:r>
            <a:r>
              <a:rPr lang="en-US" i="1" smtClean="0"/>
              <a:t>Y</a:t>
            </a:r>
            <a:r>
              <a:rPr lang="en-US" smtClean="0"/>
              <a:t>)                         write(</a:t>
            </a:r>
            <a:r>
              <a:rPr lang="en-US" i="1" smtClean="0"/>
              <a:t>X</a:t>
            </a:r>
            <a:r>
              <a:rPr lang="en-US" smtClean="0"/>
              <a:t>)</a:t>
            </a:r>
          </a:p>
          <a:p>
            <a:r>
              <a:rPr lang="en-US" smtClean="0"/>
              <a:t>Schedule with deadlock</a:t>
            </a:r>
          </a:p>
        </p:txBody>
      </p:sp>
      <p:pic>
        <p:nvPicPr>
          <p:cNvPr id="5325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595563"/>
            <a:ext cx="4989512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Chapter 15: Concurrency Control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3381375"/>
          </a:xfrm>
        </p:spPr>
        <p:txBody>
          <a:bodyPr/>
          <a:lstStyle/>
          <a:p>
            <a:r>
              <a:rPr lang="en-US" smtClean="0"/>
              <a:t>Lock-Based Protocols</a:t>
            </a:r>
          </a:p>
          <a:p>
            <a:r>
              <a:rPr lang="en-US" smtClean="0"/>
              <a:t>Timestamp-Based Protocols</a:t>
            </a:r>
          </a:p>
          <a:p>
            <a:r>
              <a:rPr lang="en-US" smtClean="0"/>
              <a:t>Validation-Based Protocols</a:t>
            </a:r>
          </a:p>
          <a:p>
            <a:r>
              <a:rPr lang="en-US" smtClean="0"/>
              <a:t>Multiple Granularity</a:t>
            </a:r>
          </a:p>
          <a:p>
            <a:r>
              <a:rPr lang="en-US" smtClean="0"/>
              <a:t>Multiversion Schemes</a:t>
            </a:r>
          </a:p>
          <a:p>
            <a:r>
              <a:rPr lang="en-US" smtClean="0"/>
              <a:t>Insert and Delete Operations</a:t>
            </a:r>
          </a:p>
          <a:p>
            <a:r>
              <a:rPr lang="en-US" smtClean="0"/>
              <a:t>Concurrency in Index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Deadlock Handling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3400425"/>
          </a:xfrm>
        </p:spPr>
        <p:txBody>
          <a:bodyPr/>
          <a:lstStyle/>
          <a:p>
            <a:r>
              <a:rPr lang="en-US" smtClean="0"/>
              <a:t>System is deadlocked if there is a set of transactions such that every transaction in the set is waiting for another transaction in the set.</a:t>
            </a:r>
          </a:p>
          <a:p>
            <a:r>
              <a:rPr lang="en-US" b="1" i="1" smtClean="0">
                <a:solidFill>
                  <a:srgbClr val="000099"/>
                </a:solidFill>
              </a:rPr>
              <a:t>Deadlock prevention</a:t>
            </a:r>
            <a:r>
              <a:rPr lang="en-US" smtClean="0"/>
              <a:t> protocols ensure that the system will </a:t>
            </a:r>
            <a:r>
              <a:rPr lang="en-US" i="1" smtClean="0"/>
              <a:t>never</a:t>
            </a:r>
            <a:r>
              <a:rPr lang="en-US" smtClean="0"/>
              <a:t> enter into a deadlock state. Some prevention strategies:</a:t>
            </a:r>
          </a:p>
          <a:p>
            <a:pPr lvl="1"/>
            <a:r>
              <a:rPr lang="en-US" smtClean="0"/>
              <a:t>Require that each transaction locks all its data items before it begins execution (predeclaration).</a:t>
            </a:r>
          </a:p>
          <a:p>
            <a:pPr lvl="1"/>
            <a:r>
              <a:rPr lang="en-US" smtClean="0"/>
              <a:t>Impose partial ordering of all data items and require that a transaction can lock data items only in the order specified by the partial order (graph-based protocol).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More Deadlock Prevention Strategies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r>
              <a:rPr lang="en-US" smtClean="0"/>
              <a:t>Following schemes use transaction timestamps for the sake of deadlock prevention alone.</a:t>
            </a:r>
          </a:p>
          <a:p>
            <a:r>
              <a:rPr lang="en-US" b="1" smtClean="0">
                <a:solidFill>
                  <a:srgbClr val="000099"/>
                </a:solidFill>
              </a:rPr>
              <a:t>wait-die</a:t>
            </a:r>
            <a:r>
              <a:rPr lang="en-US" smtClean="0"/>
              <a:t> scheme — non-preemptive</a:t>
            </a:r>
          </a:p>
          <a:p>
            <a:pPr lvl="1"/>
            <a:r>
              <a:rPr lang="en-US" smtClean="0"/>
              <a:t>older transaction may wait for younger one to release data item. Younger transactions never wait for older ones; they are rolled back instead.</a:t>
            </a:r>
          </a:p>
          <a:p>
            <a:pPr lvl="1"/>
            <a:r>
              <a:rPr lang="en-US" smtClean="0"/>
              <a:t>a transaction may die several times before acquiring needed data item</a:t>
            </a:r>
          </a:p>
          <a:p>
            <a:r>
              <a:rPr lang="en-US" b="1" smtClean="0">
                <a:solidFill>
                  <a:srgbClr val="000099"/>
                </a:solidFill>
              </a:rPr>
              <a:t>wound-wait</a:t>
            </a:r>
            <a:r>
              <a:rPr lang="en-US" smtClean="0"/>
              <a:t> scheme — preemptive</a:t>
            </a:r>
          </a:p>
          <a:p>
            <a:pPr lvl="1"/>
            <a:r>
              <a:rPr lang="en-US" smtClean="0"/>
              <a:t>older transaction </a:t>
            </a:r>
            <a:r>
              <a:rPr lang="en-US" i="1" smtClean="0"/>
              <a:t>wounds</a:t>
            </a:r>
            <a:r>
              <a:rPr lang="en-US" smtClean="0"/>
              <a:t> (forces rollback) of younger transaction instead of waiting for it. Younger transactions may wait for older ones.</a:t>
            </a:r>
          </a:p>
          <a:p>
            <a:pPr lvl="1"/>
            <a:r>
              <a:rPr lang="en-US" smtClean="0"/>
              <a:t>may be fewer rollbacks than </a:t>
            </a:r>
            <a:r>
              <a:rPr lang="en-US" i="1" smtClean="0"/>
              <a:t>wait-die</a:t>
            </a:r>
            <a:r>
              <a:rPr lang="en-US" smtClean="0"/>
              <a:t>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Deadlock prevention (Cont.)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Both in </a:t>
            </a:r>
            <a:r>
              <a:rPr lang="en-US" i="1" smtClean="0"/>
              <a:t>wait-die</a:t>
            </a:r>
            <a:r>
              <a:rPr lang="en-US" smtClean="0"/>
              <a:t> and in </a:t>
            </a:r>
            <a:r>
              <a:rPr lang="en-US" i="1" smtClean="0"/>
              <a:t>wound-wait</a:t>
            </a:r>
            <a:r>
              <a:rPr lang="en-US" smtClean="0"/>
              <a:t> schemes, a rolled back transactions is restarted with its original timestamp. Older transactions thus have precedence over newer ones, and starvation is hence avoided.</a:t>
            </a:r>
          </a:p>
          <a:p>
            <a:r>
              <a:rPr lang="en-US" b="1" smtClean="0">
                <a:solidFill>
                  <a:srgbClr val="000099"/>
                </a:solidFill>
              </a:rPr>
              <a:t>Timeout-Based Schemes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a transaction waits for a lock only for a specified amount of time. After that, the wait times out and the transaction is rolled back.</a:t>
            </a:r>
          </a:p>
          <a:p>
            <a:pPr lvl="1"/>
            <a:r>
              <a:rPr lang="en-US" smtClean="0"/>
              <a:t>thus deadlocks are not possible</a:t>
            </a:r>
          </a:p>
          <a:p>
            <a:pPr lvl="1"/>
            <a:r>
              <a:rPr lang="en-US" smtClean="0"/>
              <a:t>simple to implement; but starvation is possible. Also difficult to determine good value of the timeout interval.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Deadlock Detection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Deadlocks can be described as a </a:t>
            </a:r>
            <a:r>
              <a:rPr lang="en-US" b="1" i="1" smtClean="0">
                <a:solidFill>
                  <a:srgbClr val="000099"/>
                </a:solidFill>
              </a:rPr>
              <a:t>wait-for</a:t>
            </a:r>
            <a:r>
              <a:rPr lang="en-US" i="1" smtClean="0"/>
              <a:t> graph</a:t>
            </a:r>
            <a:r>
              <a:rPr lang="en-US" smtClean="0"/>
              <a:t>, which consists of a pair </a:t>
            </a:r>
            <a:r>
              <a:rPr lang="en-US" i="1" smtClean="0"/>
              <a:t>G</a:t>
            </a:r>
            <a:r>
              <a:rPr lang="en-US" smtClean="0"/>
              <a:t> = (</a:t>
            </a:r>
            <a:r>
              <a:rPr lang="en-US" i="1" smtClean="0"/>
              <a:t>V</a:t>
            </a:r>
            <a:r>
              <a:rPr lang="en-US" smtClean="0"/>
              <a:t>,</a:t>
            </a:r>
            <a:r>
              <a:rPr lang="en-US" i="1" smtClean="0"/>
              <a:t>E</a:t>
            </a:r>
            <a:r>
              <a:rPr lang="en-US" smtClean="0"/>
              <a:t>), </a:t>
            </a:r>
          </a:p>
          <a:p>
            <a:pPr lvl="1"/>
            <a:r>
              <a:rPr lang="en-US" i="1" smtClean="0"/>
              <a:t>V</a:t>
            </a:r>
            <a:r>
              <a:rPr lang="en-US" smtClean="0"/>
              <a:t> is a set of vertices (all the transactions in the system)</a:t>
            </a:r>
          </a:p>
          <a:p>
            <a:pPr lvl="1"/>
            <a:r>
              <a:rPr lang="en-US" i="1" smtClean="0"/>
              <a:t>E</a:t>
            </a:r>
            <a:r>
              <a:rPr lang="en-US" smtClean="0"/>
              <a:t> is a set of edges; each element is an ordered pair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.  </a:t>
            </a:r>
          </a:p>
          <a:p>
            <a:r>
              <a:rPr lang="en-US" smtClean="0"/>
              <a:t>If </a:t>
            </a:r>
            <a:r>
              <a:rPr lang="en-US" i="1" smtClean="0"/>
              <a:t>T</a:t>
            </a:r>
            <a:r>
              <a:rPr lang="en-US" i="1" baseline="-25000" smtClean="0"/>
              <a:t>i </a:t>
            </a:r>
            <a:r>
              <a:rPr lang="en-US" i="1" smtClean="0">
                <a:sym typeface="Symbol" pitchFamily="18" charset="2"/>
              </a:rPr>
              <a:t></a:t>
            </a:r>
            <a:r>
              <a:rPr lang="en-US" smtClean="0"/>
              <a:t> 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baseline="-25000" smtClean="0"/>
              <a:t> </a:t>
            </a:r>
            <a:r>
              <a:rPr lang="en-US" smtClean="0"/>
              <a:t>is in </a:t>
            </a:r>
            <a:r>
              <a:rPr lang="en-US" i="1" smtClean="0"/>
              <a:t>E</a:t>
            </a:r>
            <a:r>
              <a:rPr lang="en-US" smtClean="0"/>
              <a:t>, then there is a directed edge from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to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, implying that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is waiting for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to release a data item.</a:t>
            </a:r>
          </a:p>
          <a:p>
            <a:r>
              <a:rPr lang="en-US" smtClean="0"/>
              <a:t>When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requests a data item currently being held by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, then the edge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is inserted in the wait-for graph. This edge is removed only when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is no longer holding a data item needed by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The system is in a deadlock state if and only if the wait-for graph has a cycle.  Must invoke a deadlock-detection algorithm periodically to look for cycles.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Deadlock Detection (Cont.)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09638" y="4673600"/>
            <a:ext cx="352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/>
              <a:t>Wait-for graph without a cycle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284788" y="4640263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/>
              <a:t>Wait-for graph with a cycle</a:t>
            </a:r>
          </a:p>
        </p:txBody>
      </p:sp>
      <p:pic>
        <p:nvPicPr>
          <p:cNvPr id="634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6088"/>
            <a:ext cx="3608388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725613"/>
            <a:ext cx="37655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Deadlock Recovery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When deadlock is detected:</a:t>
            </a:r>
          </a:p>
          <a:p>
            <a:pPr lvl="1"/>
            <a:r>
              <a:rPr lang="en-US" smtClean="0"/>
              <a:t>Some transaction will have to rolled back (made a victim) to break deadlock.  Select that transaction as victim that will incur minimum cost.</a:t>
            </a:r>
          </a:p>
          <a:p>
            <a:pPr lvl="1"/>
            <a:r>
              <a:rPr lang="en-US" smtClean="0"/>
              <a:t>Rollback -- determine how far to roll back transaction</a:t>
            </a:r>
          </a:p>
          <a:p>
            <a:pPr lvl="2"/>
            <a:r>
              <a:rPr lang="en-US" b="1" smtClean="0">
                <a:solidFill>
                  <a:srgbClr val="000099"/>
                </a:solidFill>
              </a:rPr>
              <a:t>Total rollback</a:t>
            </a:r>
            <a:r>
              <a:rPr lang="en-US" smtClean="0"/>
              <a:t>: Abort the transaction and then restart it.</a:t>
            </a:r>
          </a:p>
          <a:p>
            <a:pPr lvl="2"/>
            <a:r>
              <a:rPr lang="en-US" smtClean="0"/>
              <a:t>More effective to roll back transaction only as far as necessary to break deadlock.</a:t>
            </a:r>
          </a:p>
          <a:p>
            <a:pPr lvl="1"/>
            <a:r>
              <a:rPr lang="en-US" smtClean="0"/>
              <a:t>Starvation happens if same transaction is always chosen as victim. Include the number of rollbacks in the cost factor to avoid starvation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Multiple Granularity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Allow data items to be of various sizes and define a hierarchy of data granularities, where the small granularities are nested within larger ones.</a:t>
            </a:r>
          </a:p>
          <a:p>
            <a:r>
              <a:rPr lang="en-US" smtClean="0"/>
              <a:t>Can be represented graphically as a tree (but don't confuse with tree-locking protocol)</a:t>
            </a:r>
          </a:p>
          <a:p>
            <a:r>
              <a:rPr lang="en-US" smtClean="0"/>
              <a:t>When a transaction locks a node in the tree </a:t>
            </a:r>
            <a:r>
              <a:rPr lang="en-US" i="1" smtClean="0"/>
              <a:t>explicitly</a:t>
            </a:r>
            <a:r>
              <a:rPr lang="en-US" smtClean="0"/>
              <a:t>, it </a:t>
            </a:r>
            <a:r>
              <a:rPr lang="en-US" i="1" smtClean="0"/>
              <a:t>implicitly</a:t>
            </a:r>
            <a:r>
              <a:rPr lang="en-US" smtClean="0"/>
              <a:t> locks all the node's descendents in the same mode.</a:t>
            </a:r>
          </a:p>
          <a:p>
            <a:r>
              <a:rPr lang="en-US" b="1" smtClean="0">
                <a:solidFill>
                  <a:srgbClr val="000099"/>
                </a:solidFill>
              </a:rPr>
              <a:t>Granularity of locking</a:t>
            </a:r>
            <a:r>
              <a:rPr lang="en-US" smtClean="0"/>
              <a:t> (level in tree where locking is done):</a:t>
            </a:r>
          </a:p>
          <a:p>
            <a:pPr lvl="1"/>
            <a:r>
              <a:rPr lang="en-US" b="1" smtClean="0">
                <a:solidFill>
                  <a:srgbClr val="000099"/>
                </a:solidFill>
              </a:rPr>
              <a:t>fine granularity</a:t>
            </a:r>
            <a:r>
              <a:rPr lang="en-US" smtClean="0"/>
              <a:t> (lower in tree): high concurrency, high locking overhead</a:t>
            </a:r>
          </a:p>
          <a:p>
            <a:pPr lvl="1"/>
            <a:r>
              <a:rPr lang="en-US" b="1" smtClean="0">
                <a:solidFill>
                  <a:srgbClr val="000099"/>
                </a:solidFill>
              </a:rPr>
              <a:t>coarse granularity</a:t>
            </a:r>
            <a:r>
              <a:rPr lang="en-US" i="1" smtClean="0"/>
              <a:t> </a:t>
            </a:r>
            <a:r>
              <a:rPr lang="en-US" smtClean="0"/>
              <a:t> (higher in tree): low locking overhead, low concurrency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Granularity Hierarchy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1688" y="1443038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>      The levels, starting from the coarsest (top) level are:</a:t>
            </a:r>
          </a:p>
          <a:p>
            <a:pPr lvl="1">
              <a:lnSpc>
                <a:spcPct val="90000"/>
              </a:lnSpc>
            </a:pPr>
            <a:r>
              <a:rPr lang="en-US" i="1" smtClean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i="1" smtClean="0"/>
              <a:t>area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i="1" smtClean="0"/>
              <a:t>file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i="1" smtClean="0"/>
              <a:t>record</a:t>
            </a:r>
            <a:r>
              <a:rPr lang="en-US" smtClean="0"/>
              <a:t> </a:t>
            </a:r>
          </a:p>
        </p:txBody>
      </p:sp>
      <p:pic>
        <p:nvPicPr>
          <p:cNvPr id="6963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833438"/>
            <a:ext cx="734060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Intention Lock Modes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In addition to S and X lock modes, there are three additional lock modes with multiple granularity:</a:t>
            </a:r>
          </a:p>
          <a:p>
            <a:pPr lvl="1"/>
            <a:r>
              <a:rPr lang="en-US" b="1" i="1" smtClean="0"/>
              <a:t>intention-shared</a:t>
            </a:r>
            <a:r>
              <a:rPr lang="en-US" smtClean="0"/>
              <a:t> (IS): indicates explicit locking at a lower level of the tree but only with shared locks.</a:t>
            </a:r>
          </a:p>
          <a:p>
            <a:pPr lvl="1"/>
            <a:r>
              <a:rPr lang="en-US" b="1" i="1" smtClean="0"/>
              <a:t>intention</a:t>
            </a:r>
            <a:r>
              <a:rPr lang="en-US" b="1" smtClean="0"/>
              <a:t>-</a:t>
            </a:r>
            <a:r>
              <a:rPr lang="en-US" b="1" i="1" smtClean="0"/>
              <a:t>exclusive</a:t>
            </a:r>
            <a:r>
              <a:rPr lang="en-US" smtClean="0"/>
              <a:t> (IX): indicates explicit locking at a lower level with exclusive or shared locks</a:t>
            </a:r>
          </a:p>
          <a:p>
            <a:pPr lvl="1"/>
            <a:r>
              <a:rPr lang="en-US" b="1" i="1" smtClean="0"/>
              <a:t>shared and intention</a:t>
            </a:r>
            <a:r>
              <a:rPr lang="en-US" b="1" smtClean="0"/>
              <a:t>-</a:t>
            </a:r>
            <a:r>
              <a:rPr lang="en-US" b="1" i="1" smtClean="0"/>
              <a:t>exclusive</a:t>
            </a:r>
            <a:r>
              <a:rPr lang="en-US" smtClean="0"/>
              <a:t> (SIX): the subtree rooted by that node is locked explicitly in shared mode and explicit locking is being done at a lower level with exclusive-mode locks.</a:t>
            </a:r>
          </a:p>
          <a:p>
            <a:r>
              <a:rPr lang="en-US" smtClean="0"/>
              <a:t>Intention locks allow a higher level node to be locked in S or X mode without having to check all descendent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14300"/>
            <a:ext cx="8407400" cy="609600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Compatibility Matrix with Intention Lock Modes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244600"/>
            <a:ext cx="7848600" cy="4419600"/>
          </a:xfrm>
        </p:spPr>
        <p:txBody>
          <a:bodyPr/>
          <a:lstStyle/>
          <a:p>
            <a:r>
              <a:rPr lang="en-US" smtClean="0"/>
              <a:t>The compatibility matrix for all lock modes is: </a:t>
            </a:r>
            <a:endParaRPr lang="en-US" smtClean="0">
              <a:sym typeface="Wingdings" pitchFamily="2" charset="2"/>
            </a:endParaRPr>
          </a:p>
        </p:txBody>
      </p:sp>
      <p:pic>
        <p:nvPicPr>
          <p:cNvPr id="73732" name="Picture 1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2087563"/>
            <a:ext cx="8139112" cy="362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Lock-Based Protocols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677150" cy="4876800"/>
          </a:xfrm>
        </p:spPr>
        <p:txBody>
          <a:bodyPr/>
          <a:lstStyle/>
          <a:p>
            <a:r>
              <a:rPr lang="en-US" smtClean="0"/>
              <a:t>A lock is a mechanism to control concurrent access to a data item</a:t>
            </a:r>
          </a:p>
          <a:p>
            <a:r>
              <a:rPr lang="en-US" smtClean="0"/>
              <a:t>Data items can be locked in two modes:</a:t>
            </a:r>
          </a:p>
          <a:p>
            <a:pPr>
              <a:buFont typeface="Monotype Sorts" charset="2"/>
              <a:buNone/>
            </a:pPr>
            <a:r>
              <a:rPr lang="en-US" i="1" smtClean="0"/>
              <a:t>    </a:t>
            </a:r>
            <a:r>
              <a:rPr lang="en-US" smtClean="0"/>
              <a:t>1</a:t>
            </a:r>
            <a:r>
              <a:rPr lang="en-US" i="1" smtClean="0"/>
              <a:t>.  </a:t>
            </a:r>
            <a:r>
              <a:rPr lang="en-US" b="1" i="1" smtClean="0">
                <a:solidFill>
                  <a:srgbClr val="000099"/>
                </a:solidFill>
              </a:rPr>
              <a:t>exclusive</a:t>
            </a:r>
            <a:r>
              <a:rPr lang="en-US" i="1" smtClean="0"/>
              <a:t> (X) mode</a:t>
            </a:r>
            <a:r>
              <a:rPr lang="en-US" smtClean="0"/>
              <a:t>. Data item can be both read as well as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smtClean="0"/>
              <a:t>         written. X-lock is requested using </a:t>
            </a:r>
            <a:r>
              <a:rPr lang="en-US" b="1" smtClean="0"/>
              <a:t> lock-X</a:t>
            </a:r>
            <a:r>
              <a:rPr lang="en-US" smtClean="0"/>
              <a:t> instruction.</a:t>
            </a:r>
          </a:p>
          <a:p>
            <a:pPr>
              <a:buFont typeface="Monotype Sorts" charset="2"/>
              <a:buNone/>
            </a:pPr>
            <a:r>
              <a:rPr lang="en-US" i="1" smtClean="0"/>
              <a:t>    </a:t>
            </a:r>
            <a:r>
              <a:rPr lang="en-US" smtClean="0"/>
              <a:t>2</a:t>
            </a:r>
            <a:r>
              <a:rPr lang="en-US" i="1" smtClean="0"/>
              <a:t>.  </a:t>
            </a:r>
            <a:r>
              <a:rPr lang="en-US" b="1" i="1" smtClean="0">
                <a:solidFill>
                  <a:srgbClr val="000099"/>
                </a:solidFill>
              </a:rPr>
              <a:t>shared</a:t>
            </a:r>
            <a:r>
              <a:rPr lang="en-US" i="1" smtClean="0"/>
              <a:t> (S) mode</a:t>
            </a:r>
            <a:r>
              <a:rPr lang="en-US" smtClean="0"/>
              <a:t>. Data item can only be read. S-lock is       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smtClean="0"/>
              <a:t>         requested using </a:t>
            </a:r>
            <a:r>
              <a:rPr lang="en-US" b="1" smtClean="0"/>
              <a:t> lock-S</a:t>
            </a:r>
            <a:r>
              <a:rPr lang="en-US" smtClean="0"/>
              <a:t> instruction.</a:t>
            </a:r>
          </a:p>
          <a:p>
            <a:pPr>
              <a:lnSpc>
                <a:spcPct val="110000"/>
              </a:lnSpc>
            </a:pPr>
            <a:r>
              <a:rPr lang="en-US" smtClean="0"/>
              <a:t>Lock requests are made to concurrency-control manager. Transaction can proceed only after request is granted.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Multiple Granularity Locking Scheme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421563" cy="5057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can lock a node </a:t>
            </a:r>
            <a:r>
              <a:rPr lang="en-US" i="1" smtClean="0"/>
              <a:t>Q</a:t>
            </a:r>
            <a:r>
              <a:rPr lang="en-US" smtClean="0"/>
              <a:t>, using the following rules: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smtClean="0"/>
              <a:t>The lock compatibility matrix must be observed.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mtClean="0"/>
              <a:t>The root of the tree must be locked first, and may be locked in any mode.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mtClean="0"/>
              <a:t>A node </a:t>
            </a:r>
            <a:r>
              <a:rPr lang="en-US" i="1" smtClean="0"/>
              <a:t>Q</a:t>
            </a:r>
            <a:r>
              <a:rPr lang="en-US" smtClean="0"/>
              <a:t> can be locked by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in S or IS mode only if the parent of </a:t>
            </a:r>
            <a:r>
              <a:rPr lang="en-US" i="1" smtClean="0"/>
              <a:t>Q</a:t>
            </a:r>
            <a:r>
              <a:rPr lang="en-US" smtClean="0"/>
              <a:t> is currently locked by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in either IX or IS mode.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smtClean="0"/>
              <a:t>A node </a:t>
            </a:r>
            <a:r>
              <a:rPr lang="en-US" i="1" smtClean="0"/>
              <a:t>Q</a:t>
            </a:r>
            <a:r>
              <a:rPr lang="en-US" smtClean="0"/>
              <a:t> can be locked by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in X, SIX, or IX mode only if the parent of </a:t>
            </a:r>
            <a:r>
              <a:rPr lang="en-US" i="1" smtClean="0"/>
              <a:t>Q</a:t>
            </a:r>
            <a:r>
              <a:rPr lang="en-US" smtClean="0"/>
              <a:t> is currently locked by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in either IX or SIX mode.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can lock a node only if it has not previously unlocked any node (that is,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is two-phase).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can unlock a node </a:t>
            </a:r>
            <a:r>
              <a:rPr lang="en-US" i="1" smtClean="0"/>
              <a:t>Q</a:t>
            </a:r>
            <a:r>
              <a:rPr lang="en-US" smtClean="0"/>
              <a:t> only if none of the children of </a:t>
            </a:r>
            <a:r>
              <a:rPr lang="en-US" i="1" smtClean="0"/>
              <a:t>Q</a:t>
            </a:r>
            <a:r>
              <a:rPr lang="en-US" smtClean="0"/>
              <a:t> are currently locked by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.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Observe that locks are acquired in root-to-leaf order, whereas they are released in leaf-to-root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Timestamp-Based Protocols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448550" cy="3914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Each transaction is issued a timestamp when it enters the system. If an old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has time-stamp TS(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), a new transaction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is assigned time-stamp TS(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) such that TS(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) &lt;TS(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). </a:t>
            </a:r>
          </a:p>
          <a:p>
            <a:pPr>
              <a:lnSpc>
                <a:spcPct val="110000"/>
              </a:lnSpc>
            </a:pPr>
            <a:r>
              <a:rPr lang="en-US" smtClean="0"/>
              <a:t>The protocol manages concurrent execution such that the time-stamps determine the serializability order.</a:t>
            </a:r>
          </a:p>
          <a:p>
            <a:pPr>
              <a:lnSpc>
                <a:spcPct val="110000"/>
              </a:lnSpc>
            </a:pPr>
            <a:r>
              <a:rPr lang="en-US" smtClean="0"/>
              <a:t>In order to assure such behavior, the protocol maintains for each data </a:t>
            </a:r>
            <a:r>
              <a:rPr lang="en-US" i="1" smtClean="0"/>
              <a:t>Q </a:t>
            </a:r>
            <a:r>
              <a:rPr lang="en-US" smtClean="0"/>
              <a:t>two timestamp values:</a:t>
            </a:r>
          </a:p>
          <a:p>
            <a:pPr lvl="1">
              <a:lnSpc>
                <a:spcPct val="110000"/>
              </a:lnSpc>
            </a:pPr>
            <a:r>
              <a:rPr lang="en-US" b="1" smtClean="0"/>
              <a:t>W-timestamp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 is the largest time-stamp of any transaction that executed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 successfully.</a:t>
            </a:r>
          </a:p>
          <a:p>
            <a:pPr lvl="1">
              <a:lnSpc>
                <a:spcPct val="110000"/>
              </a:lnSpc>
            </a:pPr>
            <a:r>
              <a:rPr lang="en-US" b="1" smtClean="0"/>
              <a:t>R-timestamp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 is the largest time-stamp of any transaction that executed </a:t>
            </a:r>
            <a:r>
              <a:rPr lang="en-US" b="1" smtClean="0"/>
              <a:t>read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 successfully.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Timestamp-Based Protocols (Cont.)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661275" cy="3705225"/>
          </a:xfrm>
        </p:spPr>
        <p:txBody>
          <a:bodyPr/>
          <a:lstStyle/>
          <a:p>
            <a:r>
              <a:rPr lang="en-US" smtClean="0"/>
              <a:t>The timestamp ordering protocol ensures that any conflicting </a:t>
            </a:r>
            <a:r>
              <a:rPr lang="en-US" b="1" smtClean="0"/>
              <a:t>read</a:t>
            </a:r>
            <a:r>
              <a:rPr lang="en-US" smtClean="0"/>
              <a:t> and </a:t>
            </a:r>
            <a:r>
              <a:rPr lang="en-US" b="1" smtClean="0"/>
              <a:t>write</a:t>
            </a:r>
            <a:r>
              <a:rPr lang="en-US" smtClean="0"/>
              <a:t> operations are executed in timestamp order.</a:t>
            </a:r>
          </a:p>
          <a:p>
            <a:r>
              <a:rPr lang="en-US" smtClean="0"/>
              <a:t>Suppose a transaction T</a:t>
            </a:r>
            <a:r>
              <a:rPr lang="en-US" baseline="-25000" smtClean="0"/>
              <a:t>i</a:t>
            </a:r>
            <a:r>
              <a:rPr lang="en-US" smtClean="0"/>
              <a:t> issues a </a:t>
            </a:r>
            <a:r>
              <a:rPr lang="en-US" b="1" smtClean="0"/>
              <a:t>read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):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mtClean="0"/>
              <a:t>If TS(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</a:t>
            </a:r>
            <a:r>
              <a:rPr lang="en-US" smtClean="0"/>
              <a:t> </a:t>
            </a:r>
            <a:r>
              <a:rPr lang="en-US" b="1" smtClean="0"/>
              <a:t>W</a:t>
            </a:r>
            <a:r>
              <a:rPr lang="en-US" smtClean="0"/>
              <a:t>-timestamp(</a:t>
            </a:r>
            <a:r>
              <a:rPr lang="en-US" i="1" smtClean="0"/>
              <a:t>Q</a:t>
            </a:r>
            <a:r>
              <a:rPr lang="en-US" smtClean="0"/>
              <a:t>), then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needs to read a value of </a:t>
            </a:r>
            <a:r>
              <a:rPr lang="en-US" i="1" smtClean="0"/>
              <a:t>Q</a:t>
            </a:r>
            <a:r>
              <a:rPr lang="en-US" smtClean="0"/>
              <a:t>        that was already overwritten.</a:t>
            </a:r>
          </a:p>
          <a:p>
            <a:pPr marL="1200150" lvl="2" indent="-342900"/>
            <a:r>
              <a:rPr lang="en-US" smtClean="0"/>
              <a:t>Hence, the </a:t>
            </a:r>
            <a:r>
              <a:rPr lang="en-US" b="1" smtClean="0"/>
              <a:t>read</a:t>
            </a:r>
            <a:r>
              <a:rPr lang="en-US" smtClean="0"/>
              <a:t> operation is rejected, and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 is rolled back.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mtClean="0"/>
              <a:t>If TS(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)</a:t>
            </a:r>
            <a:r>
              <a:rPr lang="en-US" smtClean="0">
                <a:sym typeface="Symbol" pitchFamily="18" charset="2"/>
              </a:rPr>
              <a:t></a:t>
            </a:r>
            <a:r>
              <a:rPr lang="en-US" smtClean="0"/>
              <a:t> </a:t>
            </a:r>
            <a:r>
              <a:rPr lang="en-US" b="1" smtClean="0"/>
              <a:t>W</a:t>
            </a:r>
            <a:r>
              <a:rPr lang="en-US" smtClean="0"/>
              <a:t>-timestamp(</a:t>
            </a:r>
            <a:r>
              <a:rPr lang="en-US" i="1" smtClean="0"/>
              <a:t>Q</a:t>
            </a:r>
            <a:r>
              <a:rPr lang="en-US" smtClean="0"/>
              <a:t>), then the </a:t>
            </a:r>
            <a:r>
              <a:rPr lang="en-US" b="1" smtClean="0"/>
              <a:t>read</a:t>
            </a:r>
            <a:r>
              <a:rPr lang="en-US" smtClean="0"/>
              <a:t> operation is executed, and R-timestamp(</a:t>
            </a:r>
            <a:r>
              <a:rPr lang="en-US" i="1" smtClean="0"/>
              <a:t>Q</a:t>
            </a:r>
            <a:r>
              <a:rPr lang="en-US" smtClean="0"/>
              <a:t>) is set to </a:t>
            </a:r>
            <a:r>
              <a:rPr lang="en-US" b="1" smtClean="0"/>
              <a:t>max</a:t>
            </a:r>
            <a:r>
              <a:rPr lang="en-US" smtClean="0"/>
              <a:t>(R-timestamp(</a:t>
            </a:r>
            <a:r>
              <a:rPr lang="en-US" i="1" smtClean="0"/>
              <a:t>Q</a:t>
            </a:r>
            <a:r>
              <a:rPr lang="en-US" smtClean="0"/>
              <a:t>), TS(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)).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Timestamp-Based Protocols (Cont.)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3706812"/>
          </a:xfrm>
        </p:spPr>
        <p:txBody>
          <a:bodyPr/>
          <a:lstStyle/>
          <a:p>
            <a:r>
              <a:rPr lang="en-US" smtClean="0"/>
              <a:t>Suppose that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issues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mtClean="0"/>
              <a:t>If TS(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) &lt; R-timestamp(</a:t>
            </a:r>
            <a:r>
              <a:rPr lang="en-US" i="1" smtClean="0"/>
              <a:t>Q</a:t>
            </a:r>
            <a:r>
              <a:rPr lang="en-US" smtClean="0"/>
              <a:t>), then the value of </a:t>
            </a:r>
            <a:r>
              <a:rPr lang="en-US" i="1" smtClean="0"/>
              <a:t>Q</a:t>
            </a:r>
            <a:r>
              <a:rPr lang="en-US" smtClean="0"/>
              <a:t> that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is producing was needed previously, and the system assumed that that value would never be produced. </a:t>
            </a:r>
          </a:p>
          <a:p>
            <a:pPr marL="1200150" lvl="2" indent="-342900"/>
            <a:r>
              <a:rPr lang="en-US" smtClean="0"/>
              <a:t>Hence, the </a:t>
            </a:r>
            <a:r>
              <a:rPr lang="en-US" b="1" smtClean="0"/>
              <a:t>write</a:t>
            </a:r>
            <a:r>
              <a:rPr lang="en-US" smtClean="0"/>
              <a:t> operation is rejected, and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is rolled back.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mtClean="0"/>
              <a:t>If TS(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) &lt; W-timestamp(</a:t>
            </a:r>
            <a:r>
              <a:rPr lang="en-US" i="1" smtClean="0"/>
              <a:t>Q</a:t>
            </a:r>
            <a:r>
              <a:rPr lang="en-US" smtClean="0"/>
              <a:t>), then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is attempting to write an obsolete value of </a:t>
            </a:r>
            <a:r>
              <a:rPr lang="en-US" i="1" smtClean="0"/>
              <a:t>Q</a:t>
            </a:r>
            <a:r>
              <a:rPr lang="en-US" smtClean="0"/>
              <a:t>. </a:t>
            </a:r>
          </a:p>
          <a:p>
            <a:pPr marL="1200150" lvl="2" indent="-342900"/>
            <a:r>
              <a:rPr lang="en-US" smtClean="0"/>
              <a:t>Hence, this </a:t>
            </a:r>
            <a:r>
              <a:rPr lang="en-US" b="1" smtClean="0"/>
              <a:t>write</a:t>
            </a:r>
            <a:r>
              <a:rPr lang="en-US" smtClean="0"/>
              <a:t> operation is rejected, and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is rolled back.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mtClean="0"/>
              <a:t>Otherwise, the </a:t>
            </a:r>
            <a:r>
              <a:rPr lang="en-US" b="1" smtClean="0"/>
              <a:t> write</a:t>
            </a:r>
            <a:r>
              <a:rPr lang="en-US" smtClean="0"/>
              <a:t> operation is executed, and W-timestamp(</a:t>
            </a:r>
            <a:r>
              <a:rPr lang="en-US" i="1" smtClean="0"/>
              <a:t>Q</a:t>
            </a:r>
            <a:r>
              <a:rPr lang="en-US" smtClean="0"/>
              <a:t>) is set to TS(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39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Use of the Protocol</a:t>
            </a:r>
          </a:p>
        </p:txBody>
      </p:sp>
      <p:sp>
        <p:nvSpPr>
          <p:cNvPr id="83971" name="Rectangle 5"/>
          <p:cNvSpPr>
            <a:spLocks noChangeArrowheads="1"/>
          </p:cNvSpPr>
          <p:nvPr/>
        </p:nvSpPr>
        <p:spPr bwMode="auto">
          <a:xfrm>
            <a:off x="927100" y="108585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sz="1800"/>
              <a:t>A partial schedule for several data items for transactions with</a:t>
            </a:r>
          </a:p>
          <a:p>
            <a:r>
              <a:rPr kumimoji="1" lang="en-US" sz="1800"/>
              <a:t>timestamps 1, 2, 3, 4, 5</a:t>
            </a:r>
          </a:p>
        </p:txBody>
      </p:sp>
      <p:pic>
        <p:nvPicPr>
          <p:cNvPr id="839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2041525"/>
            <a:ext cx="4983162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8610600" cy="609600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Correctness of Timestamp-Ordering Protocol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416800" cy="5286375"/>
          </a:xfrm>
        </p:spPr>
        <p:txBody>
          <a:bodyPr/>
          <a:lstStyle/>
          <a:p>
            <a:r>
              <a:rPr lang="en-US" smtClean="0"/>
              <a:t>The timestamp-ordering protocol guarantees serializability since all the arcs in the precedence graph are of the form:</a:t>
            </a:r>
          </a:p>
          <a:p>
            <a:pPr>
              <a:buFont typeface="Monotype Sorts" charset="2"/>
              <a:buNone/>
            </a:pPr>
            <a:r>
              <a:rPr lang="en-US" smtClean="0"/>
              <a:t>    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     Thus, there will be no cycles in the precedence graph.</a:t>
            </a:r>
          </a:p>
          <a:p>
            <a:pPr>
              <a:lnSpc>
                <a:spcPct val="90000"/>
              </a:lnSpc>
            </a:pPr>
            <a:r>
              <a:rPr lang="en-US" smtClean="0"/>
              <a:t>Timestamp protocol ensures freedom from deadlock as no transaction ever waits.  </a:t>
            </a:r>
          </a:p>
          <a:p>
            <a:pPr>
              <a:lnSpc>
                <a:spcPct val="90000"/>
              </a:lnSpc>
            </a:pPr>
            <a:r>
              <a:rPr lang="en-US" smtClean="0"/>
              <a:t>But the schedule may not be cascade-free, and may not even be recoverable.</a:t>
            </a:r>
          </a:p>
        </p:txBody>
      </p:sp>
      <p:pic>
        <p:nvPicPr>
          <p:cNvPr id="8602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1979613"/>
            <a:ext cx="4945062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Recoverability and Cascade Freedom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453312" cy="5284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Problem with timestamp-ordering protocol: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Suppose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aborts, but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has read a data item written by 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Then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i="1" smtClean="0"/>
              <a:t> </a:t>
            </a:r>
            <a:r>
              <a:rPr lang="en-US" smtClean="0"/>
              <a:t>must abort; if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i="1" smtClean="0"/>
              <a:t> </a:t>
            </a:r>
            <a:r>
              <a:rPr lang="en-US" smtClean="0"/>
              <a:t>had been allowed to commit earlier, the schedule is not recoverable.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Further, any transaction that has read a data item written by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must abort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This can lead to cascading rollback --- that is, a chain of rollbacks </a:t>
            </a:r>
          </a:p>
          <a:p>
            <a:pPr>
              <a:lnSpc>
                <a:spcPct val="90000"/>
              </a:lnSpc>
            </a:pPr>
            <a:r>
              <a:rPr lang="en-US" smtClean="0"/>
              <a:t> Solution 1: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transaction is structured such that its writes are all performed at the end of its processing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All writes of a transaction form an atomic action; no transaction may execute while a transaction is being written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transaction that aborts is restarted with a new timestamp</a:t>
            </a:r>
          </a:p>
          <a:p>
            <a:pPr>
              <a:lnSpc>
                <a:spcPct val="90000"/>
              </a:lnSpc>
            </a:pPr>
            <a:r>
              <a:rPr lang="en-US" smtClean="0"/>
              <a:t>Solution 2: Limited form of locking: wait for data to be committed before reading it</a:t>
            </a:r>
          </a:p>
          <a:p>
            <a:pPr>
              <a:lnSpc>
                <a:spcPct val="90000"/>
              </a:lnSpc>
            </a:pPr>
            <a:r>
              <a:rPr lang="en-US" smtClean="0"/>
              <a:t>Solution 3: Use commit dependencies to ensure recoverability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Thomas’ Write Rule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Modified version of the timestamp-ordering protocol in which obsolete </a:t>
            </a:r>
            <a:r>
              <a:rPr lang="en-US" b="1" smtClean="0"/>
              <a:t> write</a:t>
            </a:r>
            <a:r>
              <a:rPr lang="en-US" smtClean="0"/>
              <a:t> operations may be ignored under certain circumstances.</a:t>
            </a:r>
          </a:p>
          <a:p>
            <a:pPr>
              <a:lnSpc>
                <a:spcPct val="110000"/>
              </a:lnSpc>
            </a:pPr>
            <a:r>
              <a:rPr lang="en-US" smtClean="0"/>
              <a:t>When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attempts to write data item </a:t>
            </a:r>
            <a:r>
              <a:rPr lang="en-US" i="1" smtClean="0"/>
              <a:t>Q</a:t>
            </a:r>
            <a:r>
              <a:rPr lang="en-US" smtClean="0"/>
              <a:t>, if TS(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) </a:t>
            </a:r>
            <a:r>
              <a:rPr lang="en-US" i="1" smtClean="0"/>
              <a:t>&lt;</a:t>
            </a:r>
            <a:r>
              <a:rPr lang="en-US" smtClean="0"/>
              <a:t> W-timestamp(</a:t>
            </a:r>
            <a:r>
              <a:rPr lang="en-US" i="1" smtClean="0"/>
              <a:t>Q</a:t>
            </a:r>
            <a:r>
              <a:rPr lang="en-US" smtClean="0"/>
              <a:t>), then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is attempting to write an obsolete value of {</a:t>
            </a:r>
            <a:r>
              <a:rPr lang="en-US" i="1" smtClean="0"/>
              <a:t>Q</a:t>
            </a:r>
            <a:r>
              <a:rPr lang="en-US" smtClean="0"/>
              <a:t>}. 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Rather than rolling back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as the timestamp ordering protocol would have done, this {</a:t>
            </a:r>
            <a:r>
              <a:rPr lang="en-US" b="1" smtClean="0"/>
              <a:t>write</a:t>
            </a:r>
            <a:r>
              <a:rPr lang="en-US" smtClean="0"/>
              <a:t>} operation can be ignored.</a:t>
            </a:r>
          </a:p>
          <a:p>
            <a:r>
              <a:rPr lang="en-US" smtClean="0"/>
              <a:t>Otherwise this protocol is the same as the timestamp ordering protocol.</a:t>
            </a:r>
          </a:p>
          <a:p>
            <a:pPr>
              <a:lnSpc>
                <a:spcPct val="120000"/>
              </a:lnSpc>
            </a:pPr>
            <a:r>
              <a:rPr lang="en-US" smtClean="0"/>
              <a:t>Thomas' Write Rule allows greater potential concurrency. 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Allows some view-serializable schedules that are not conflict-serializable.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Serializability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566025" cy="5106987"/>
          </a:xfrm>
        </p:spPr>
        <p:txBody>
          <a:bodyPr/>
          <a:lstStyle/>
          <a:p>
            <a:r>
              <a:rPr lang="en-US" smtClean="0"/>
              <a:t>Let </a:t>
            </a:r>
            <a:r>
              <a:rPr lang="en-US" i="1" smtClean="0"/>
              <a:t>S</a:t>
            </a:r>
            <a:r>
              <a:rPr lang="en-US" smtClean="0"/>
              <a:t> and </a:t>
            </a:r>
            <a:r>
              <a:rPr lang="en-US" i="1" smtClean="0"/>
              <a:t>S´</a:t>
            </a:r>
            <a:r>
              <a:rPr lang="en-US" smtClean="0"/>
              <a:t>  be two schedules with the same set of transactions.  </a:t>
            </a:r>
            <a:r>
              <a:rPr lang="en-US" i="1" smtClean="0"/>
              <a:t>S</a:t>
            </a:r>
            <a:r>
              <a:rPr lang="en-US" smtClean="0"/>
              <a:t> and </a:t>
            </a:r>
            <a:r>
              <a:rPr lang="en-US" i="1" smtClean="0"/>
              <a:t>S´</a:t>
            </a:r>
            <a:r>
              <a:rPr lang="en-US" smtClean="0"/>
              <a:t> are </a:t>
            </a:r>
            <a:r>
              <a:rPr lang="en-US" b="1" smtClean="0">
                <a:solidFill>
                  <a:srgbClr val="000099"/>
                </a:solidFill>
              </a:rPr>
              <a:t>view equivalent</a:t>
            </a:r>
            <a:r>
              <a:rPr lang="en-US" i="1" smtClean="0"/>
              <a:t> </a:t>
            </a:r>
            <a:r>
              <a:rPr lang="en-US" smtClean="0"/>
              <a:t>if the following three conditions are met, for each data item </a:t>
            </a:r>
            <a:r>
              <a:rPr lang="en-US" i="1" smtClean="0"/>
              <a:t>Q,</a:t>
            </a:r>
            <a:r>
              <a:rPr lang="en-US" smtClean="0"/>
              <a:t>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mtClean="0"/>
              <a:t>If in schedule S,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reads the initial value of </a:t>
            </a:r>
            <a:r>
              <a:rPr lang="en-US" i="1" smtClean="0"/>
              <a:t>Q</a:t>
            </a:r>
            <a:r>
              <a:rPr lang="en-US" smtClean="0"/>
              <a:t>, then in schedule </a:t>
            </a:r>
            <a:r>
              <a:rPr lang="en-US" i="1" smtClean="0"/>
              <a:t>S´</a:t>
            </a:r>
            <a:r>
              <a:rPr lang="en-US" smtClean="0"/>
              <a:t> also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 must read the initial value of </a:t>
            </a:r>
            <a:r>
              <a:rPr lang="en-US" i="1" smtClean="0"/>
              <a:t>Q.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mtClean="0"/>
              <a:t>If in schedule S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executes </a:t>
            </a:r>
            <a:r>
              <a:rPr lang="en-US" b="1" smtClean="0"/>
              <a:t>read</a:t>
            </a:r>
            <a:r>
              <a:rPr lang="en-US" smtClean="0"/>
              <a:t>(</a:t>
            </a:r>
            <a:r>
              <a:rPr lang="en-US" i="1" smtClean="0"/>
              <a:t>Q)</a:t>
            </a:r>
            <a:r>
              <a:rPr lang="en-US" smtClean="0"/>
              <a:t>, and that value was produced by transaction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</a:t>
            </a:r>
            <a:r>
              <a:rPr lang="en-US" i="1" smtClean="0"/>
              <a:t> </a:t>
            </a:r>
            <a:r>
              <a:rPr lang="en-US" smtClean="0"/>
              <a:t>(if any), then in schedule </a:t>
            </a:r>
            <a:r>
              <a:rPr lang="en-US" i="1" smtClean="0"/>
              <a:t>S´</a:t>
            </a:r>
            <a:r>
              <a:rPr lang="en-US" smtClean="0"/>
              <a:t> also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must read the value of </a:t>
            </a:r>
            <a:r>
              <a:rPr lang="en-US" i="1" smtClean="0"/>
              <a:t>Q</a:t>
            </a:r>
            <a:r>
              <a:rPr lang="en-US" smtClean="0"/>
              <a:t> that was produced by the same </a:t>
            </a:r>
            <a:r>
              <a:rPr lang="en-US" b="1" smtClean="0"/>
              <a:t>write</a:t>
            </a:r>
            <a:r>
              <a:rPr lang="en-US" smtClean="0"/>
              <a:t>(Q) operation of transaction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mtClean="0"/>
              <a:t>The transaction (if any) that performs the final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 operation in schedule </a:t>
            </a:r>
            <a:r>
              <a:rPr lang="en-US" i="1" smtClean="0"/>
              <a:t>S </a:t>
            </a:r>
            <a:r>
              <a:rPr lang="en-US" smtClean="0"/>
              <a:t>must also perform the final</a:t>
            </a:r>
            <a:r>
              <a:rPr lang="en-US" i="1" smtClean="0"/>
              <a:t>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 operation in schedule </a:t>
            </a:r>
            <a:r>
              <a:rPr lang="en-US" i="1" smtClean="0"/>
              <a:t>S´.</a:t>
            </a: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As can be seen, view equivalence is also based purely on </a:t>
            </a:r>
            <a:r>
              <a:rPr lang="en-US" b="1" smtClean="0"/>
              <a:t>reads </a:t>
            </a:r>
            <a:r>
              <a:rPr lang="en-US" smtClean="0"/>
              <a:t>and </a:t>
            </a:r>
            <a:r>
              <a:rPr lang="en-US" b="1" smtClean="0"/>
              <a:t>writes</a:t>
            </a:r>
            <a:r>
              <a:rPr lang="en-US" smtClean="0"/>
              <a:t> alone.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Serializability (Cont.)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848600" cy="5003800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mtClean="0"/>
              <a:t>A schedule </a:t>
            </a:r>
            <a:r>
              <a:rPr lang="en-US" i="1" smtClean="0"/>
              <a:t>S</a:t>
            </a:r>
            <a:r>
              <a:rPr lang="en-US" smtClean="0"/>
              <a:t> is </a:t>
            </a:r>
            <a:r>
              <a:rPr lang="en-US" b="1" smtClean="0">
                <a:solidFill>
                  <a:srgbClr val="000099"/>
                </a:solidFill>
              </a:rPr>
              <a:t>view serializable</a:t>
            </a:r>
            <a:r>
              <a:rPr lang="en-US" i="1" smtClean="0"/>
              <a:t> </a:t>
            </a:r>
            <a:r>
              <a:rPr lang="en-US" smtClean="0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mtClean="0"/>
              <a:t>Every conflict serializable schedule is also view serializable.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mtClean="0"/>
              <a:t>Below is a schedule which is view-serializable but </a:t>
            </a:r>
            <a:r>
              <a:rPr lang="en-US" i="1" smtClean="0"/>
              <a:t>not </a:t>
            </a:r>
            <a:r>
              <a:rPr lang="en-US" smtClean="0"/>
              <a:t>conflict serializable.</a:t>
            </a:r>
            <a:br>
              <a:rPr lang="en-US" smtClean="0"/>
            </a:br>
            <a:endParaRPr lang="en-US" smtClean="0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mtClean="0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mtClean="0"/>
              <a:t>What serial schedule is above equivalent to?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mtClean="0"/>
              <a:t>Every view serializable schedule that is not conflict serializable has </a:t>
            </a:r>
            <a:r>
              <a:rPr lang="en-US" b="1" smtClean="0">
                <a:solidFill>
                  <a:srgbClr val="000099"/>
                </a:solidFill>
              </a:rPr>
              <a:t>blind writes</a:t>
            </a:r>
            <a:r>
              <a:rPr lang="en-US" b="1" smtClean="0"/>
              <a:t>.</a:t>
            </a:r>
          </a:p>
        </p:txBody>
      </p:sp>
      <p:pic>
        <p:nvPicPr>
          <p:cNvPr id="94212" name="Picture 4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2892425"/>
            <a:ext cx="3937000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Lock-Based Protocols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Lock-compatibility matrix</a:t>
            </a:r>
          </a:p>
          <a:p>
            <a:endParaRPr lang="en-US" smtClean="0">
              <a:solidFill>
                <a:schemeClr val="tx2"/>
              </a:solidFill>
            </a:endParaRPr>
          </a:p>
          <a:p>
            <a:endParaRPr lang="en-US" smtClean="0"/>
          </a:p>
          <a:p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A transaction may be granted a lock on an item if the requested lock is compatible with locks already held on the item by other transactions.</a:t>
            </a:r>
          </a:p>
          <a:p>
            <a:r>
              <a:rPr lang="en-US" smtClean="0"/>
              <a:t>Any number of transactions can hold shared locks on an item, </a:t>
            </a:r>
          </a:p>
          <a:p>
            <a:pPr lvl="1"/>
            <a:r>
              <a:rPr lang="en-US" smtClean="0"/>
              <a:t>but if any transaction holds an exclusive on the item no other transaction may hold any lock on the item.</a:t>
            </a:r>
          </a:p>
          <a:p>
            <a:r>
              <a:rPr lang="en-US" smtClean="0"/>
              <a:t>If a lock cannot be granted, the requesting transaction is made to wait till all incompatible locks held by other transactions have been released.  The lock is then granted.</a:t>
            </a:r>
          </a:p>
        </p:txBody>
      </p:sp>
      <p:pic>
        <p:nvPicPr>
          <p:cNvPr id="22532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1614488"/>
            <a:ext cx="236855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Other Notions of Serializability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500938" cy="5238750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smtClean="0"/>
              <a:t>The schedule below produces same outcome as the serial schedule &lt; </a:t>
            </a:r>
            <a:r>
              <a:rPr lang="en-US" i="1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,</a:t>
            </a:r>
            <a:r>
              <a:rPr lang="en-US" baseline="-25000" smtClean="0"/>
              <a:t> </a:t>
            </a:r>
            <a:r>
              <a:rPr lang="en-US" i="1" smtClean="0"/>
              <a:t>T</a:t>
            </a:r>
            <a:r>
              <a:rPr lang="en-US" baseline="-25000" smtClean="0"/>
              <a:t>5</a:t>
            </a:r>
            <a:r>
              <a:rPr lang="en-US" smtClean="0"/>
              <a:t> &gt;, yet is not conflict equivalent or view equivalent to it.</a:t>
            </a:r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smtClean="0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mtClean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mtClean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smtClean="0"/>
              <a:t>Determining such equivalence requires analysis of operations other than read and write.</a:t>
            </a:r>
          </a:p>
        </p:txBody>
      </p:sp>
      <p:pic>
        <p:nvPicPr>
          <p:cNvPr id="96260" name="Picture 4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63" y="1927225"/>
            <a:ext cx="2697162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Test for View Serializability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677150" cy="4114800"/>
          </a:xfrm>
        </p:spPr>
        <p:txBody>
          <a:bodyPr/>
          <a:lstStyle/>
          <a:p>
            <a:r>
              <a:rPr lang="en-US" smtClean="0"/>
              <a:t>The precedence graph test for conflict serializability cannot be used directly to test for view serializability.</a:t>
            </a:r>
          </a:p>
          <a:p>
            <a:pPr lvl="1"/>
            <a:r>
              <a:rPr lang="en-US" smtClean="0"/>
              <a:t>Extension to test for view serializability has cost exponential in the size of the precedence graph.</a:t>
            </a:r>
          </a:p>
          <a:p>
            <a:r>
              <a:rPr lang="en-US" smtClean="0"/>
              <a:t>The problem of checking if a schedule is view serializable falls in the class of </a:t>
            </a:r>
            <a:r>
              <a:rPr lang="en-US" i="1" smtClean="0"/>
              <a:t>NP</a:t>
            </a:r>
            <a:r>
              <a:rPr lang="en-US" smtClean="0"/>
              <a:t>-complete problems. </a:t>
            </a:r>
          </a:p>
          <a:p>
            <a:pPr lvl="1"/>
            <a:r>
              <a:rPr lang="en-US" smtClean="0"/>
              <a:t> Thus, the existence of an efficient algorithm is </a:t>
            </a:r>
            <a:r>
              <a:rPr lang="en-US" i="1" smtClean="0"/>
              <a:t>extremely</a:t>
            </a:r>
            <a:r>
              <a:rPr lang="en-US" smtClean="0"/>
              <a:t> unlikely.</a:t>
            </a:r>
          </a:p>
          <a:p>
            <a:r>
              <a:rPr lang="en-US" smtClean="0"/>
              <a:t>However, practical algorithms that just check some </a:t>
            </a:r>
            <a:r>
              <a:rPr lang="en-US" b="1" smtClean="0"/>
              <a:t>sufficient</a:t>
            </a:r>
            <a:r>
              <a:rPr lang="en-US" i="1" smtClean="0"/>
              <a:t> </a:t>
            </a:r>
            <a:r>
              <a:rPr lang="en-US" b="1" smtClean="0"/>
              <a:t>conditions</a:t>
            </a:r>
            <a:r>
              <a:rPr lang="en-US" smtClean="0"/>
              <a:t> for view serializability can still be used.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Validation-Based Protocol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988300" cy="5210175"/>
          </a:xfrm>
        </p:spPr>
        <p:txBody>
          <a:bodyPr/>
          <a:lstStyle/>
          <a:p>
            <a:r>
              <a:rPr lang="en-US" smtClean="0"/>
              <a:t>Execution of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baseline="-25000" smtClean="0"/>
              <a:t> </a:t>
            </a:r>
            <a:r>
              <a:rPr lang="en-US" smtClean="0"/>
              <a:t>is done in three phases.</a:t>
            </a:r>
          </a:p>
          <a:p>
            <a:pPr>
              <a:buFont typeface="Monotype Sorts" charset="2"/>
              <a:buNone/>
            </a:pPr>
            <a:r>
              <a:rPr lang="en-US" b="1" smtClean="0"/>
              <a:t>  1.  Read and execution phase</a:t>
            </a:r>
            <a:r>
              <a:rPr lang="en-US" smtClean="0"/>
              <a:t>: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writes only to         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smtClean="0"/>
              <a:t>       temporary local variables</a:t>
            </a:r>
          </a:p>
          <a:p>
            <a:pPr>
              <a:buFont typeface="Monotype Sorts" charset="2"/>
              <a:buNone/>
            </a:pPr>
            <a:r>
              <a:rPr lang="en-US" b="1" smtClean="0"/>
              <a:t>  2.  Validation phase</a:t>
            </a:r>
            <a:r>
              <a:rPr lang="en-US" smtClean="0"/>
              <a:t>: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performs a ``validation test''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smtClean="0"/>
              <a:t>        to determine if local variables can be written without violating         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smtClean="0"/>
              <a:t>        serializability.</a:t>
            </a:r>
          </a:p>
          <a:p>
            <a:pPr>
              <a:buFont typeface="Monotype Sorts" charset="2"/>
              <a:buNone/>
            </a:pPr>
            <a:r>
              <a:rPr lang="en-US" b="1" smtClean="0"/>
              <a:t>  3.  Write phase</a:t>
            </a:r>
            <a:r>
              <a:rPr lang="en-US" smtClean="0"/>
              <a:t>: If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is validated, the updates are applied to the 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smtClean="0"/>
              <a:t>	  database; otherwise, T</a:t>
            </a:r>
            <a:r>
              <a:rPr lang="en-US" baseline="-25000" smtClean="0"/>
              <a:t>i</a:t>
            </a:r>
            <a:r>
              <a:rPr lang="en-US" smtClean="0"/>
              <a:t> is rolled back.</a:t>
            </a:r>
          </a:p>
          <a:p>
            <a:r>
              <a:rPr lang="en-US" smtClean="0"/>
              <a:t>The three phases of concurrently executing transactions can be    interleaved, but each transaction must go through the three phases in that order.</a:t>
            </a:r>
          </a:p>
          <a:p>
            <a:pPr lvl="1"/>
            <a:r>
              <a:rPr lang="en-US" smtClean="0"/>
              <a:t>Assume for simplicity that the validation and write phase occur together, atomically and serially</a:t>
            </a:r>
          </a:p>
          <a:p>
            <a:pPr lvl="2"/>
            <a:r>
              <a:rPr lang="en-US" smtClean="0"/>
              <a:t>i.e., only one transaction executes validation/write at a time. </a:t>
            </a:r>
          </a:p>
          <a:p>
            <a:r>
              <a:rPr lang="en-US" smtClean="0"/>
              <a:t>Also called as </a:t>
            </a:r>
            <a:r>
              <a:rPr lang="en-US" b="1" smtClean="0">
                <a:solidFill>
                  <a:srgbClr val="000099"/>
                </a:solidFill>
              </a:rPr>
              <a:t>optimistic concurrency control</a:t>
            </a:r>
            <a:r>
              <a:rPr lang="en-US" smtClean="0"/>
              <a:t> since transaction executes fully in the hope that all will go well during 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Validation-Based Protocol (Cont.)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4089400"/>
          </a:xfrm>
          <a:noFill/>
        </p:spPr>
        <p:txBody>
          <a:bodyPr/>
          <a:lstStyle/>
          <a:p>
            <a:r>
              <a:rPr lang="en-US" smtClean="0"/>
              <a:t>Each transaction T</a:t>
            </a:r>
            <a:r>
              <a:rPr lang="en-US" baseline="-25000" smtClean="0"/>
              <a:t>i</a:t>
            </a:r>
            <a:r>
              <a:rPr lang="en-US" smtClean="0"/>
              <a:t> has 3 timestamps:</a:t>
            </a:r>
          </a:p>
          <a:p>
            <a:pPr lvl="1"/>
            <a:r>
              <a:rPr lang="en-US" smtClean="0"/>
              <a:t>Start(T</a:t>
            </a:r>
            <a:r>
              <a:rPr lang="en-US" baseline="-25000" smtClean="0"/>
              <a:t>i</a:t>
            </a:r>
            <a:r>
              <a:rPr lang="en-US" smtClean="0"/>
              <a:t>) : the time when T</a:t>
            </a:r>
            <a:r>
              <a:rPr lang="en-US" baseline="-25000" smtClean="0"/>
              <a:t>i</a:t>
            </a:r>
            <a:r>
              <a:rPr lang="en-US" smtClean="0"/>
              <a:t> started its execution</a:t>
            </a:r>
          </a:p>
          <a:p>
            <a:pPr lvl="1"/>
            <a:r>
              <a:rPr lang="en-US" smtClean="0"/>
              <a:t>Validation(T</a:t>
            </a:r>
            <a:r>
              <a:rPr lang="en-US" baseline="-25000" smtClean="0"/>
              <a:t>i</a:t>
            </a:r>
            <a:r>
              <a:rPr lang="en-US" smtClean="0"/>
              <a:t>): the time when T</a:t>
            </a:r>
            <a:r>
              <a:rPr lang="en-US" baseline="-25000" smtClean="0"/>
              <a:t>i</a:t>
            </a:r>
            <a:r>
              <a:rPr lang="en-US" smtClean="0"/>
              <a:t> entered its validation phase</a:t>
            </a:r>
          </a:p>
          <a:p>
            <a:pPr lvl="1"/>
            <a:r>
              <a:rPr lang="en-US" smtClean="0"/>
              <a:t>Finish(T</a:t>
            </a:r>
            <a:r>
              <a:rPr lang="en-US" baseline="-25000" smtClean="0"/>
              <a:t>i</a:t>
            </a:r>
            <a:r>
              <a:rPr lang="en-US" smtClean="0"/>
              <a:t>) : the time when T</a:t>
            </a:r>
            <a:r>
              <a:rPr lang="en-US" baseline="-25000" smtClean="0"/>
              <a:t>i</a:t>
            </a:r>
            <a:r>
              <a:rPr lang="en-US" smtClean="0"/>
              <a:t> finished its write phase</a:t>
            </a:r>
          </a:p>
          <a:p>
            <a:r>
              <a:rPr lang="en-US" smtClean="0"/>
              <a:t>Serializability order is determined by timestamp given at validation time,  to increase concurrency. </a:t>
            </a:r>
          </a:p>
          <a:p>
            <a:pPr lvl="1"/>
            <a:r>
              <a:rPr lang="en-US" smtClean="0"/>
              <a:t>Thus TS(T</a:t>
            </a:r>
            <a:r>
              <a:rPr lang="en-US" baseline="-25000" smtClean="0"/>
              <a:t>i</a:t>
            </a:r>
            <a:r>
              <a:rPr lang="en-US" smtClean="0"/>
              <a:t>) is given the value of Validation(T</a:t>
            </a:r>
            <a:r>
              <a:rPr lang="en-US" baseline="-25000" smtClean="0"/>
              <a:t>i</a:t>
            </a:r>
            <a:r>
              <a:rPr lang="en-US" smtClean="0"/>
              <a:t>).</a:t>
            </a:r>
          </a:p>
          <a:p>
            <a:r>
              <a:rPr lang="en-US" smtClean="0"/>
              <a:t>This protocol is useful and gives greater degree of concurrency if probability of conflicts is low. </a:t>
            </a:r>
          </a:p>
          <a:p>
            <a:pPr lvl="1"/>
            <a:r>
              <a:rPr lang="en-US" smtClean="0"/>
              <a:t>because the serializability order is not pre-decided, and</a:t>
            </a:r>
          </a:p>
          <a:p>
            <a:pPr lvl="1"/>
            <a:r>
              <a:rPr lang="en-US" smtClean="0"/>
              <a:t>relatively few transactions will have to be rolled back.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 Test for Transaction </a:t>
            </a:r>
            <a:r>
              <a:rPr 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i="1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4856162"/>
          </a:xfrm>
        </p:spPr>
        <p:txBody>
          <a:bodyPr/>
          <a:lstStyle/>
          <a:p>
            <a:r>
              <a:rPr lang="en-US" smtClean="0"/>
              <a:t>If for all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with TS (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) &lt; TS (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) either one of the following condition holds:</a:t>
            </a:r>
          </a:p>
          <a:p>
            <a:pPr marL="800100" lvl="1" indent="-342900"/>
            <a:r>
              <a:rPr lang="en-US" b="1" smtClean="0"/>
              <a:t>finish</a:t>
            </a:r>
            <a:r>
              <a:rPr lang="en-US" smtClean="0"/>
              <a:t>(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) &lt; </a:t>
            </a:r>
            <a:r>
              <a:rPr lang="en-US" b="1" smtClean="0"/>
              <a:t>start</a:t>
            </a:r>
            <a:r>
              <a:rPr lang="en-US" smtClean="0"/>
              <a:t>(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) </a:t>
            </a:r>
          </a:p>
          <a:p>
            <a:pPr marL="800100" lvl="1" indent="-342900"/>
            <a:r>
              <a:rPr lang="en-US" b="1" smtClean="0"/>
              <a:t>start</a:t>
            </a:r>
            <a:r>
              <a:rPr lang="en-US" smtClean="0"/>
              <a:t>(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) &lt; </a:t>
            </a:r>
            <a:r>
              <a:rPr lang="en-US" b="1" smtClean="0"/>
              <a:t>finish</a:t>
            </a:r>
            <a:r>
              <a:rPr lang="en-US" smtClean="0"/>
              <a:t>(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) &lt; </a:t>
            </a:r>
            <a:r>
              <a:rPr lang="en-US" b="1" smtClean="0"/>
              <a:t>validation</a:t>
            </a:r>
            <a:r>
              <a:rPr lang="en-US" smtClean="0"/>
              <a:t>(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) </a:t>
            </a:r>
            <a:r>
              <a:rPr lang="en-US" b="1" smtClean="0"/>
              <a:t>and </a:t>
            </a:r>
            <a:r>
              <a:rPr lang="en-US" smtClean="0"/>
              <a:t>the set of data items written by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does not intersect with the set of data items read by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.  </a:t>
            </a:r>
          </a:p>
          <a:p>
            <a:pPr>
              <a:buFont typeface="Monotype Sorts" charset="2"/>
              <a:buNone/>
            </a:pPr>
            <a:r>
              <a:rPr lang="en-US" smtClean="0"/>
              <a:t>     then validation succeeds and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can be committed.  Otherwise, validation fails and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is aborted.</a:t>
            </a:r>
          </a:p>
          <a:p>
            <a:r>
              <a:rPr lang="en-US" i="1" smtClean="0"/>
              <a:t>Justification</a:t>
            </a:r>
            <a:r>
              <a:rPr lang="en-US" smtClean="0"/>
              <a:t>:  Either the first condition is satisfied, and there is no overlapped execution, or the second condition is satisfied and</a:t>
            </a:r>
          </a:p>
          <a:p>
            <a:pPr marL="800100" lvl="1" indent="-342900">
              <a:buFont typeface="Monotype Sorts" charset="2"/>
              <a:buChar char="n"/>
            </a:pPr>
            <a:r>
              <a:rPr lang="en-US" smtClean="0"/>
              <a:t>the writes of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i="1" smtClean="0"/>
              <a:t> </a:t>
            </a:r>
            <a:r>
              <a:rPr lang="en-US" smtClean="0"/>
              <a:t>do not affect reads of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since they occur after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has finished its reads.</a:t>
            </a:r>
          </a:p>
          <a:p>
            <a:pPr marL="800100" lvl="1" indent="-342900">
              <a:buFont typeface="Monotype Sorts" charset="2"/>
              <a:buChar char="n"/>
            </a:pPr>
            <a:r>
              <a:rPr lang="en-US" smtClean="0"/>
              <a:t>the writes of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do not affect reads of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since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i="1" smtClean="0"/>
              <a:t> </a:t>
            </a:r>
            <a:r>
              <a:rPr lang="en-US" smtClean="0"/>
              <a:t>does not read  any item written by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Schedule Produced by Validation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r>
              <a:rPr lang="en-US" smtClean="0"/>
              <a:t>Example of schedule produced using validation</a:t>
            </a:r>
          </a:p>
        </p:txBody>
      </p:sp>
      <p:pic>
        <p:nvPicPr>
          <p:cNvPr id="106500" name="Picture 13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1858963"/>
            <a:ext cx="2944813" cy="296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Multiversion Schemes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Multiversion schemes keep old versions of data item to increase concurrency.</a:t>
            </a:r>
          </a:p>
          <a:p>
            <a:pPr lvl="1"/>
            <a:r>
              <a:rPr lang="en-US" smtClean="0"/>
              <a:t>Multiversion Timestamp Ordering</a:t>
            </a:r>
          </a:p>
          <a:p>
            <a:pPr lvl="1"/>
            <a:r>
              <a:rPr lang="en-US" smtClean="0"/>
              <a:t>Multiversion Two-Phase Locking</a:t>
            </a:r>
          </a:p>
          <a:p>
            <a:r>
              <a:rPr lang="en-US" smtClean="0"/>
              <a:t>Each successful </a:t>
            </a:r>
            <a:r>
              <a:rPr lang="en-US" b="1" smtClean="0"/>
              <a:t>write</a:t>
            </a:r>
            <a:r>
              <a:rPr lang="en-US" smtClean="0"/>
              <a:t> results in the creation of a new version of the data item written.</a:t>
            </a:r>
          </a:p>
          <a:p>
            <a:r>
              <a:rPr lang="en-US" smtClean="0"/>
              <a:t>Use timestamps to label versions.</a:t>
            </a:r>
          </a:p>
          <a:p>
            <a:r>
              <a:rPr lang="en-US" smtClean="0"/>
              <a:t>When a </a:t>
            </a:r>
            <a:r>
              <a:rPr lang="en-US" b="1" smtClean="0"/>
              <a:t>read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 operation is issued, select an appropriate version of </a:t>
            </a:r>
            <a:r>
              <a:rPr lang="en-US" i="1" smtClean="0"/>
              <a:t>Q</a:t>
            </a:r>
            <a:r>
              <a:rPr lang="en-US" smtClean="0"/>
              <a:t> based on the timestamp of the transaction, and return the value of the selected version.  </a:t>
            </a:r>
          </a:p>
          <a:p>
            <a:r>
              <a:rPr lang="en-US" b="1" smtClean="0"/>
              <a:t>read</a:t>
            </a:r>
            <a:r>
              <a:rPr lang="en-US" smtClean="0"/>
              <a:t>s never have to wait as an appropriate version is returned immediately.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Multiversion Timestamp Ordering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Each data item </a:t>
            </a:r>
            <a:r>
              <a:rPr lang="en-US" i="1" smtClean="0"/>
              <a:t>Q</a:t>
            </a:r>
            <a:r>
              <a:rPr lang="en-US" smtClean="0"/>
              <a:t> has a sequence of versions &lt;</a:t>
            </a:r>
            <a:r>
              <a:rPr lang="en-US" i="1" smtClean="0"/>
              <a:t>Q</a:t>
            </a:r>
            <a:r>
              <a:rPr lang="en-US" i="1" baseline="-25000" smtClean="0"/>
              <a:t>1</a:t>
            </a:r>
            <a:r>
              <a:rPr lang="en-US" i="1" smtClean="0"/>
              <a:t>, Q</a:t>
            </a:r>
            <a:r>
              <a:rPr lang="en-US" i="1" baseline="-25000" smtClean="0"/>
              <a:t>2</a:t>
            </a:r>
            <a:r>
              <a:rPr lang="en-US" i="1" smtClean="0"/>
              <a:t>,...., Q</a:t>
            </a:r>
            <a:r>
              <a:rPr lang="en-US" i="1" baseline="-25000" smtClean="0"/>
              <a:t>m</a:t>
            </a:r>
            <a:r>
              <a:rPr lang="en-US" smtClean="0"/>
              <a:t>&gt;. Each version </a:t>
            </a:r>
            <a:r>
              <a:rPr lang="en-US" i="1" smtClean="0"/>
              <a:t>Q</a:t>
            </a:r>
            <a:r>
              <a:rPr lang="en-US" i="1" baseline="-25000" smtClean="0"/>
              <a:t>k</a:t>
            </a:r>
            <a:r>
              <a:rPr lang="en-US" smtClean="0"/>
              <a:t> contains three data fields:</a:t>
            </a:r>
          </a:p>
          <a:p>
            <a:pPr lvl="1"/>
            <a:r>
              <a:rPr lang="en-US" b="1" smtClean="0"/>
              <a:t>Content</a:t>
            </a:r>
            <a:r>
              <a:rPr lang="en-US" smtClean="0"/>
              <a:t> -- the value of version </a:t>
            </a:r>
            <a:r>
              <a:rPr lang="en-US" i="1" smtClean="0"/>
              <a:t>Q</a:t>
            </a:r>
            <a:r>
              <a:rPr lang="en-US" i="1" baseline="-25000" smtClean="0"/>
              <a:t>k</a:t>
            </a:r>
            <a:r>
              <a:rPr lang="en-US" i="1" smtClean="0"/>
              <a:t>.</a:t>
            </a:r>
            <a:endParaRPr lang="en-US" smtClean="0"/>
          </a:p>
          <a:p>
            <a:pPr lvl="1"/>
            <a:r>
              <a:rPr lang="en-US" b="1" smtClean="0"/>
              <a:t>W-timestamp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i="1" baseline="-25000" smtClean="0"/>
              <a:t>k</a:t>
            </a:r>
            <a:r>
              <a:rPr lang="en-US" smtClean="0"/>
              <a:t>) -- timestamp of the transaction that created (wrote) version Q</a:t>
            </a:r>
            <a:r>
              <a:rPr lang="en-US" baseline="-25000" smtClean="0"/>
              <a:t>k</a:t>
            </a:r>
            <a:endParaRPr lang="en-US" smtClean="0"/>
          </a:p>
          <a:p>
            <a:pPr lvl="1"/>
            <a:r>
              <a:rPr lang="en-US" b="1" smtClean="0"/>
              <a:t>R-timestamp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i="1" baseline="-25000" smtClean="0"/>
              <a:t>k</a:t>
            </a:r>
            <a:r>
              <a:rPr lang="en-US" smtClean="0"/>
              <a:t>) -- largest timestamp of a transaction that successfully read version Q</a:t>
            </a:r>
            <a:r>
              <a:rPr lang="en-US" baseline="-25000" smtClean="0"/>
              <a:t>k</a:t>
            </a:r>
            <a:endParaRPr lang="en-US" smtClean="0"/>
          </a:p>
          <a:p>
            <a:r>
              <a:rPr lang="en-US" smtClean="0"/>
              <a:t>when a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creates a new version </a:t>
            </a:r>
            <a:r>
              <a:rPr lang="en-US" i="1" smtClean="0"/>
              <a:t>Q</a:t>
            </a:r>
            <a:r>
              <a:rPr lang="en-US" i="1" baseline="-25000" smtClean="0"/>
              <a:t>k</a:t>
            </a:r>
            <a:r>
              <a:rPr lang="en-US" smtClean="0"/>
              <a:t> of </a:t>
            </a:r>
            <a:r>
              <a:rPr lang="en-US" i="1" smtClean="0"/>
              <a:t>Q</a:t>
            </a:r>
            <a:r>
              <a:rPr lang="en-US" smtClean="0"/>
              <a:t>, Q</a:t>
            </a:r>
            <a:r>
              <a:rPr lang="en-US" baseline="-25000" smtClean="0"/>
              <a:t>k</a:t>
            </a:r>
            <a:r>
              <a:rPr lang="en-US" smtClean="0"/>
              <a:t>'s W-timestamp and R-timestamp are initialized to TS(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). </a:t>
            </a:r>
          </a:p>
          <a:p>
            <a:r>
              <a:rPr lang="en-US" smtClean="0"/>
              <a:t>R-timestamp of </a:t>
            </a:r>
            <a:r>
              <a:rPr lang="en-US" i="1" smtClean="0"/>
              <a:t>Q</a:t>
            </a:r>
            <a:r>
              <a:rPr lang="en-US" i="1" baseline="-25000" smtClean="0"/>
              <a:t>k</a:t>
            </a:r>
            <a:r>
              <a:rPr lang="en-US" smtClean="0"/>
              <a:t> is updated whenever a transaction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reads </a:t>
            </a:r>
            <a:r>
              <a:rPr lang="en-US" i="1" smtClean="0"/>
              <a:t>Q</a:t>
            </a:r>
            <a:r>
              <a:rPr lang="en-US" i="1" baseline="-25000" smtClean="0"/>
              <a:t>k</a:t>
            </a:r>
            <a:r>
              <a:rPr lang="en-US" smtClean="0"/>
              <a:t>, and TS(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) &gt; R-timestamp(</a:t>
            </a:r>
            <a:r>
              <a:rPr lang="en-US" i="1" smtClean="0"/>
              <a:t>Q</a:t>
            </a:r>
            <a:r>
              <a:rPr lang="en-US" i="1" baseline="-25000" smtClean="0"/>
              <a:t>k</a:t>
            </a:r>
            <a:r>
              <a:rPr lang="en-US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Multiversion Timestamp Ordering (Cont)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86700" cy="5194300"/>
          </a:xfrm>
        </p:spPr>
        <p:txBody>
          <a:bodyPr/>
          <a:lstStyle/>
          <a:p>
            <a:r>
              <a:rPr lang="en-US" smtClean="0"/>
              <a:t>Suppose that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issues a </a:t>
            </a:r>
            <a:r>
              <a:rPr lang="en-US" b="1" smtClean="0"/>
              <a:t>read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 or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 operation.  Let </a:t>
            </a:r>
            <a:r>
              <a:rPr lang="en-US" i="1" smtClean="0"/>
              <a:t>Q</a:t>
            </a:r>
            <a:r>
              <a:rPr lang="en-US" i="1" baseline="-25000" smtClean="0"/>
              <a:t>k</a:t>
            </a:r>
            <a:r>
              <a:rPr lang="en-US" smtClean="0"/>
              <a:t> denote the version of </a:t>
            </a:r>
            <a:r>
              <a:rPr lang="en-US" i="1" smtClean="0"/>
              <a:t>Q</a:t>
            </a:r>
            <a:r>
              <a:rPr lang="en-US" smtClean="0"/>
              <a:t> whose write timestamp is the largest write timestamp less than or equal to TS(</a:t>
            </a:r>
            <a:r>
              <a:rPr lang="en-US" i="1" smtClean="0"/>
              <a:t>T</a:t>
            </a:r>
            <a:r>
              <a:rPr lang="en-US" baseline="-25000" smtClean="0"/>
              <a:t>i</a:t>
            </a:r>
            <a:r>
              <a:rPr lang="en-US" smtClean="0"/>
              <a:t>).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mtClean="0"/>
              <a:t>If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issues a </a:t>
            </a:r>
            <a:r>
              <a:rPr lang="en-US" b="1" smtClean="0"/>
              <a:t>read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), then the value returned is the       content of version Q</a:t>
            </a:r>
            <a:r>
              <a:rPr lang="en-US" baseline="-25000" smtClean="0"/>
              <a:t>k</a:t>
            </a:r>
            <a:r>
              <a:rPr lang="en-US" smtClean="0"/>
              <a:t>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mtClean="0"/>
              <a:t>If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issues a </a:t>
            </a:r>
            <a:r>
              <a:rPr lang="en-US" b="1" smtClean="0"/>
              <a:t> write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smtClean="0"/>
              <a:t>if TS(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) </a:t>
            </a:r>
            <a:r>
              <a:rPr lang="en-US" i="1" smtClean="0"/>
              <a:t>&lt;</a:t>
            </a:r>
            <a:r>
              <a:rPr lang="en-US" smtClean="0"/>
              <a:t> R-timestamp(</a:t>
            </a:r>
            <a:r>
              <a:rPr lang="en-US" i="1" smtClean="0"/>
              <a:t>Q</a:t>
            </a:r>
            <a:r>
              <a:rPr lang="en-US" i="1" baseline="-25000" smtClean="0"/>
              <a:t>k</a:t>
            </a:r>
            <a:r>
              <a:rPr lang="en-US" smtClean="0"/>
              <a:t>), then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is rolled back. 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smtClean="0"/>
              <a:t>if TS(</a:t>
            </a:r>
            <a:r>
              <a:rPr lang="en-US" i="1" smtClean="0"/>
              <a:t>T</a:t>
            </a:r>
            <a:r>
              <a:rPr lang="en-US" baseline="-25000" smtClean="0"/>
              <a:t>i</a:t>
            </a:r>
            <a:r>
              <a:rPr lang="en-US" smtClean="0"/>
              <a:t>) </a:t>
            </a:r>
            <a:r>
              <a:rPr lang="en-US" i="1" smtClean="0"/>
              <a:t>=</a:t>
            </a:r>
            <a:r>
              <a:rPr lang="en-US" smtClean="0"/>
              <a:t> W-timestamp(</a:t>
            </a:r>
            <a:r>
              <a:rPr lang="en-US" i="1" smtClean="0"/>
              <a:t>Q</a:t>
            </a:r>
            <a:r>
              <a:rPr lang="en-US" i="1" baseline="-25000" smtClean="0"/>
              <a:t>k</a:t>
            </a:r>
            <a:r>
              <a:rPr lang="en-US" smtClean="0"/>
              <a:t>), the contents of </a:t>
            </a:r>
            <a:r>
              <a:rPr lang="en-US" i="1" smtClean="0"/>
              <a:t>Q</a:t>
            </a:r>
            <a:r>
              <a:rPr lang="en-US" i="1" baseline="-25000" smtClean="0"/>
              <a:t>k</a:t>
            </a:r>
            <a:r>
              <a:rPr lang="en-US" smtClean="0"/>
              <a:t> are overwritten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smtClean="0"/>
              <a:t>else a new version of </a:t>
            </a:r>
            <a:r>
              <a:rPr lang="en-US" i="1" smtClean="0"/>
              <a:t>Q</a:t>
            </a:r>
            <a:r>
              <a:rPr lang="en-US" smtClean="0"/>
              <a:t> is created.</a:t>
            </a:r>
          </a:p>
          <a:p>
            <a:r>
              <a:rPr lang="en-US" smtClean="0"/>
              <a:t>Observe that</a:t>
            </a:r>
          </a:p>
          <a:p>
            <a:pPr marL="800100" lvl="1" indent="-342900"/>
            <a:r>
              <a:rPr lang="en-US" smtClean="0"/>
              <a:t>Reads always succeed.</a:t>
            </a:r>
          </a:p>
          <a:p>
            <a:pPr marL="800100" lvl="1" indent="-342900"/>
            <a:r>
              <a:rPr lang="en-US" smtClean="0"/>
              <a:t>A write by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is rejected if some other transaction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that (in the serialization order defined by the timestamp values) should read </a:t>
            </a:r>
            <a:br>
              <a:rPr lang="en-US" smtClean="0"/>
            </a:b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's write, has already read a version created by a transaction older than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Protocol guarantees serializability.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Multiversion Two-Phase Locking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r>
              <a:rPr lang="en-US" smtClean="0"/>
              <a:t>Differentiates between read-only transactions and update transactions</a:t>
            </a:r>
          </a:p>
          <a:p>
            <a:r>
              <a:rPr lang="en-US" b="1" i="1" smtClean="0">
                <a:solidFill>
                  <a:srgbClr val="000099"/>
                </a:solidFill>
              </a:rPr>
              <a:t>Update transactions</a:t>
            </a:r>
            <a:r>
              <a:rPr lang="en-US" smtClean="0"/>
              <a:t> acquire read and write locks, and hold all locks up to the end of the transaction. That is, update transactions follow rigorous two-phase locking.</a:t>
            </a:r>
          </a:p>
          <a:p>
            <a:pPr lvl="1"/>
            <a:r>
              <a:rPr lang="en-US" smtClean="0"/>
              <a:t>Each successful </a:t>
            </a:r>
            <a:r>
              <a:rPr lang="en-US" b="1" smtClean="0"/>
              <a:t>write</a:t>
            </a:r>
            <a:r>
              <a:rPr lang="en-US" smtClean="0"/>
              <a:t> results in the creation of a new version of the data item written.</a:t>
            </a:r>
          </a:p>
          <a:p>
            <a:pPr lvl="1"/>
            <a:r>
              <a:rPr lang="en-US" smtClean="0"/>
              <a:t>each version of a data item has a single timestamp whose value is obtained from a counter </a:t>
            </a:r>
            <a:r>
              <a:rPr lang="en-US" b="1" smtClean="0"/>
              <a:t>ts-counter</a:t>
            </a:r>
            <a:r>
              <a:rPr lang="en-US" smtClean="0"/>
              <a:t> that is incremented during commit processing.</a:t>
            </a:r>
          </a:p>
          <a:p>
            <a:r>
              <a:rPr lang="en-US" b="1" i="1" smtClean="0">
                <a:solidFill>
                  <a:srgbClr val="000099"/>
                </a:solidFill>
              </a:rPr>
              <a:t>Read-only transactions</a:t>
            </a:r>
            <a:r>
              <a:rPr lang="en-US" smtClean="0"/>
              <a:t> are assigned a timestamp by reading the current value of  </a:t>
            </a:r>
            <a:r>
              <a:rPr lang="en-US" b="1" smtClean="0"/>
              <a:t>ts-counter</a:t>
            </a:r>
            <a:r>
              <a:rPr lang="en-US" smtClean="0"/>
              <a:t> before they start execution; they follow the multiversion timestamp-ordering protocol for performing reads.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Lock-Based Protocols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424738" cy="4876800"/>
          </a:xfrm>
        </p:spPr>
        <p:txBody>
          <a:bodyPr/>
          <a:lstStyle/>
          <a:p>
            <a:r>
              <a:rPr lang="en-US" smtClean="0"/>
              <a:t>Example of a transaction performing locking:</a:t>
            </a:r>
          </a:p>
          <a:p>
            <a:pPr>
              <a:buFont typeface="Monotype Sorts" charset="2"/>
              <a:buNone/>
            </a:pPr>
            <a:r>
              <a:rPr lang="en-US" smtClean="0"/>
              <a:t>                       </a:t>
            </a:r>
            <a:r>
              <a:rPr lang="en-US" i="1" smtClean="0"/>
              <a:t>T</a:t>
            </a:r>
            <a:r>
              <a:rPr lang="en-US" i="1" baseline="-25000" smtClean="0"/>
              <a:t>2</a:t>
            </a:r>
            <a:r>
              <a:rPr lang="en-US" smtClean="0"/>
              <a:t>:</a:t>
            </a:r>
            <a:r>
              <a:rPr lang="en-US" b="1" smtClean="0"/>
              <a:t> lock-S</a:t>
            </a:r>
            <a:r>
              <a:rPr lang="en-US" i="1" smtClean="0"/>
              <a:t>(A)</a:t>
            </a:r>
            <a:r>
              <a:rPr lang="en-US" smtClean="0"/>
              <a:t>;</a:t>
            </a:r>
          </a:p>
          <a:p>
            <a:pPr>
              <a:buFont typeface="Monotype Sorts" charset="2"/>
              <a:buNone/>
            </a:pPr>
            <a:r>
              <a:rPr lang="en-US" b="1" smtClean="0"/>
              <a:t>                             read </a:t>
            </a:r>
            <a:r>
              <a:rPr lang="en-US" i="1" smtClean="0"/>
              <a:t>(A)</a:t>
            </a:r>
            <a:r>
              <a:rPr lang="en-US" smtClean="0"/>
              <a:t>;</a:t>
            </a:r>
          </a:p>
          <a:p>
            <a:pPr>
              <a:buFont typeface="Monotype Sorts" charset="2"/>
              <a:buNone/>
            </a:pPr>
            <a:r>
              <a:rPr lang="en-US" b="1" smtClean="0"/>
              <a:t>                             unlock</a:t>
            </a:r>
            <a:r>
              <a:rPr lang="en-US" i="1" smtClean="0"/>
              <a:t>(A)</a:t>
            </a:r>
            <a:r>
              <a:rPr lang="en-US" smtClean="0"/>
              <a:t>;</a:t>
            </a:r>
          </a:p>
          <a:p>
            <a:pPr>
              <a:buFont typeface="Monotype Sorts" charset="2"/>
              <a:buNone/>
            </a:pPr>
            <a:r>
              <a:rPr lang="en-US" b="1" smtClean="0"/>
              <a:t>                             lock-S</a:t>
            </a:r>
            <a:r>
              <a:rPr lang="en-US" i="1" smtClean="0"/>
              <a:t>(B)</a:t>
            </a:r>
            <a:r>
              <a:rPr lang="en-US" smtClean="0"/>
              <a:t>;</a:t>
            </a:r>
          </a:p>
          <a:p>
            <a:pPr>
              <a:buFont typeface="Monotype Sorts" charset="2"/>
              <a:buNone/>
            </a:pPr>
            <a:r>
              <a:rPr lang="en-US" b="1" smtClean="0"/>
              <a:t>                             read </a:t>
            </a:r>
            <a:r>
              <a:rPr lang="en-US" i="1" smtClean="0"/>
              <a:t>(B)</a:t>
            </a:r>
            <a:r>
              <a:rPr lang="en-US" smtClean="0"/>
              <a:t>;</a:t>
            </a:r>
          </a:p>
          <a:p>
            <a:pPr>
              <a:buFont typeface="Monotype Sorts" charset="2"/>
              <a:buNone/>
            </a:pPr>
            <a:r>
              <a:rPr lang="en-US" b="1" smtClean="0"/>
              <a:t>                             unlock</a:t>
            </a:r>
            <a:r>
              <a:rPr lang="en-US" i="1" smtClean="0"/>
              <a:t>(B)</a:t>
            </a:r>
            <a:r>
              <a:rPr lang="en-US" smtClean="0"/>
              <a:t>;</a:t>
            </a:r>
          </a:p>
          <a:p>
            <a:pPr>
              <a:buFont typeface="Monotype Sorts" charset="2"/>
              <a:buNone/>
            </a:pPr>
            <a:r>
              <a:rPr lang="en-US" b="1" smtClean="0"/>
              <a:t>                             display</a:t>
            </a:r>
            <a:r>
              <a:rPr lang="en-US" i="1" smtClean="0"/>
              <a:t>(A+B)</a:t>
            </a:r>
          </a:p>
          <a:p>
            <a:r>
              <a:rPr lang="en-US" smtClean="0"/>
              <a:t>Locking as above is not sufficient to guarantee serializability — if </a:t>
            </a:r>
            <a:r>
              <a:rPr lang="en-US" i="1" smtClean="0"/>
              <a:t>A</a:t>
            </a:r>
            <a:r>
              <a:rPr lang="en-US" smtClean="0"/>
              <a:t> and </a:t>
            </a:r>
            <a:r>
              <a:rPr lang="en-US" i="1" smtClean="0"/>
              <a:t>B</a:t>
            </a:r>
            <a:r>
              <a:rPr lang="en-US" smtClean="0"/>
              <a:t> get updated in-between the read of </a:t>
            </a:r>
            <a:r>
              <a:rPr lang="en-US" i="1" smtClean="0"/>
              <a:t>A</a:t>
            </a:r>
            <a:r>
              <a:rPr lang="en-US" smtClean="0"/>
              <a:t> and </a:t>
            </a:r>
            <a:r>
              <a:rPr lang="en-US" i="1" smtClean="0"/>
              <a:t>B</a:t>
            </a:r>
            <a:r>
              <a:rPr lang="en-US" smtClean="0"/>
              <a:t>, the displayed sum would be wrong.</a:t>
            </a:r>
          </a:p>
          <a:p>
            <a:r>
              <a:rPr lang="en-US" smtClean="0"/>
              <a:t>A </a:t>
            </a:r>
            <a:r>
              <a:rPr lang="en-US" b="1" smtClean="0">
                <a:solidFill>
                  <a:srgbClr val="000099"/>
                </a:solidFill>
              </a:rPr>
              <a:t>locking protocol</a:t>
            </a:r>
            <a:r>
              <a:rPr lang="en-US" smtClean="0"/>
              <a:t> is a set of rules followed by all transactions while requesting and releasing locks. Locking protocols restrict the set of possible schedules.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Multiversion Two-Phase Locking (Cont.)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r>
              <a:rPr lang="en-US" smtClean="0"/>
              <a:t>When an update transaction wants to read a data item:</a:t>
            </a:r>
          </a:p>
          <a:p>
            <a:pPr lvl="1"/>
            <a:r>
              <a:rPr lang="en-US" smtClean="0"/>
              <a:t>it obtains a shared lock on it, and reads the latest version. </a:t>
            </a:r>
          </a:p>
          <a:p>
            <a:r>
              <a:rPr lang="en-US" smtClean="0"/>
              <a:t>When it wants to write an item</a:t>
            </a:r>
          </a:p>
          <a:p>
            <a:pPr lvl="1"/>
            <a:r>
              <a:rPr lang="en-US" smtClean="0"/>
              <a:t>it obtains X lock on; it then creates a new version of the item and sets this version's timestamp to </a:t>
            </a:r>
            <a:r>
              <a:rPr lang="en-US" smtClean="0">
                <a:sym typeface="Symbol" pitchFamily="18" charset="2"/>
              </a:rPr>
              <a:t></a:t>
            </a:r>
            <a:r>
              <a:rPr lang="en-US" smtClean="0"/>
              <a:t>.</a:t>
            </a:r>
          </a:p>
          <a:p>
            <a:r>
              <a:rPr lang="en-US" smtClean="0"/>
              <a:t>When update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completes, commit processing occurs:</a:t>
            </a:r>
          </a:p>
          <a:p>
            <a:pPr lvl="1"/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sets timestamp on the versions it has created to </a:t>
            </a:r>
            <a:r>
              <a:rPr lang="en-US" b="1" smtClean="0"/>
              <a:t> ts-counter</a:t>
            </a:r>
            <a:r>
              <a:rPr lang="en-US" smtClean="0"/>
              <a:t> + 1</a:t>
            </a:r>
          </a:p>
          <a:p>
            <a:pPr lvl="1"/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increments  </a:t>
            </a:r>
            <a:r>
              <a:rPr lang="en-US" b="1" smtClean="0"/>
              <a:t>ts-counter</a:t>
            </a:r>
            <a:r>
              <a:rPr lang="en-US" smtClean="0"/>
              <a:t> by 1</a:t>
            </a:r>
          </a:p>
          <a:p>
            <a:r>
              <a:rPr lang="en-US" smtClean="0"/>
              <a:t>Read-only transactions that start after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increments </a:t>
            </a:r>
            <a:r>
              <a:rPr lang="en-US" b="1" smtClean="0"/>
              <a:t>ts-counter</a:t>
            </a:r>
            <a:r>
              <a:rPr lang="en-US" smtClean="0"/>
              <a:t> will see the values updated by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. </a:t>
            </a:r>
          </a:p>
          <a:p>
            <a:r>
              <a:rPr lang="en-US" smtClean="0"/>
              <a:t>Read-only transactions that start before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increments the</a:t>
            </a:r>
            <a:br>
              <a:rPr lang="en-US" smtClean="0"/>
            </a:br>
            <a:r>
              <a:rPr lang="en-US" b="1" smtClean="0"/>
              <a:t>ts-counter</a:t>
            </a:r>
            <a:r>
              <a:rPr lang="en-US" smtClean="0"/>
              <a:t> will see the value before the updates by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.</a:t>
            </a:r>
            <a:r>
              <a:rPr lang="en-US" smtClean="0"/>
              <a:t> </a:t>
            </a:r>
          </a:p>
          <a:p>
            <a:r>
              <a:rPr lang="en-US" smtClean="0"/>
              <a:t>Only serializable schedules are produced.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MVCC: Implementation Issues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Creation of multiple versions increases storage overhead</a:t>
            </a:r>
          </a:p>
          <a:p>
            <a:pPr lvl="1"/>
            <a:r>
              <a:rPr lang="en-US" smtClean="0"/>
              <a:t>Extra tuples</a:t>
            </a:r>
          </a:p>
          <a:p>
            <a:pPr lvl="1"/>
            <a:r>
              <a:rPr lang="en-US" smtClean="0"/>
              <a:t>Extra space in each tuple for storing version information</a:t>
            </a:r>
          </a:p>
          <a:p>
            <a:r>
              <a:rPr lang="en-US" smtClean="0"/>
              <a:t>Versions can, however, be garbage collected</a:t>
            </a:r>
          </a:p>
          <a:p>
            <a:pPr lvl="1"/>
            <a:r>
              <a:rPr lang="en-US" smtClean="0"/>
              <a:t>E.g., if Q has two versions Q5 and Q9, and the oldest active transaction has timestamp &gt; 9, than Q5 will never be required again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Snapshot Isolation	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1093788"/>
            <a:ext cx="7762875" cy="5081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Motivation: Decision support queries that read large amounts of data have concurrency conflicts with OLTP transactions that update a few rows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Poor performance results</a:t>
            </a:r>
          </a:p>
          <a:p>
            <a:pPr>
              <a:lnSpc>
                <a:spcPct val="90000"/>
              </a:lnSpc>
            </a:pPr>
            <a:r>
              <a:rPr lang="en-US" smtClean="0"/>
              <a:t>Solution 1:  Give logical “snapshot” of database state to read only transactions, read-write transactions use normal locking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Multiversion 2-phase locking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Works well, but how does system know a transaction is read only?</a:t>
            </a:r>
          </a:p>
          <a:p>
            <a:pPr>
              <a:lnSpc>
                <a:spcPct val="90000"/>
              </a:lnSpc>
            </a:pPr>
            <a:r>
              <a:rPr lang="en-US" smtClean="0"/>
              <a:t>Solution 2: Give snapshot of database state to every transaction, updates alone use 2-phase locking to guard against concurrent updates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Problem: variety of anomalies such as lost update can result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Partial solution: snapshot isolation level (next slide)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Proposed by Berenson et al, SIGMOD 1995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Variants implemented in many database systems 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E.g., Oracle, PostgreSQL, SQL Server 2005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Snapshot Isolation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4988" y="1093788"/>
            <a:ext cx="4541837" cy="5297487"/>
          </a:xfrm>
        </p:spPr>
        <p:txBody>
          <a:bodyPr/>
          <a:lstStyle/>
          <a:p>
            <a:r>
              <a:rPr kumimoji="0" lang="en-US" sz="1600" smtClean="0"/>
              <a:t>A transaction T1 executing with Snapshot Isolation</a:t>
            </a:r>
          </a:p>
          <a:p>
            <a:pPr lvl="1"/>
            <a:r>
              <a:rPr kumimoji="0" lang="en-US" sz="1600" smtClean="0"/>
              <a:t>takes snapshot of committed data at start</a:t>
            </a:r>
          </a:p>
          <a:p>
            <a:pPr lvl="1"/>
            <a:r>
              <a:rPr kumimoji="0" lang="en-US" sz="1600" smtClean="0"/>
              <a:t>always reads/modifies data in its own snapshot</a:t>
            </a:r>
          </a:p>
          <a:p>
            <a:pPr lvl="1"/>
            <a:r>
              <a:rPr kumimoji="0" lang="en-US" sz="1600" smtClean="0"/>
              <a:t>updates of concurrent transactions are not visible to T1 </a:t>
            </a:r>
          </a:p>
          <a:p>
            <a:pPr lvl="1"/>
            <a:r>
              <a:rPr kumimoji="0" lang="en-US" sz="1600" smtClean="0"/>
              <a:t>writes of T1 complete when it commits</a:t>
            </a:r>
          </a:p>
          <a:p>
            <a:pPr lvl="1"/>
            <a:r>
              <a:rPr kumimoji="0" lang="en-US" sz="1600" b="1" smtClean="0"/>
              <a:t>First-committer-wins rule</a:t>
            </a:r>
            <a:r>
              <a:rPr kumimoji="0" lang="en-US" sz="1600" smtClean="0"/>
              <a:t>:</a:t>
            </a:r>
          </a:p>
          <a:p>
            <a:pPr lvl="2"/>
            <a:r>
              <a:rPr kumimoji="0" lang="en-US" sz="1600" smtClean="0"/>
              <a:t>Commits only if no other concurrent transaction has already written data that T1 intends to write.</a:t>
            </a:r>
          </a:p>
        </p:txBody>
      </p:sp>
      <p:graphicFrame>
        <p:nvGraphicFramePr>
          <p:cNvPr id="337924" name="Group 4"/>
          <p:cNvGraphicFramePr>
            <a:graphicFrameLocks noGrp="1"/>
          </p:cNvGraphicFramePr>
          <p:nvPr>
            <p:ph sz="half" idx="2"/>
          </p:nvPr>
        </p:nvGraphicFramePr>
        <p:xfrm>
          <a:off x="5537200" y="1144588"/>
          <a:ext cx="3289300" cy="4836415"/>
        </p:xfrm>
        <a:graphic>
          <a:graphicData uri="http://schemas.openxmlformats.org/drawingml/2006/table">
            <a:tbl>
              <a:tblPr/>
              <a:tblGrid>
                <a:gridCol w="1095375"/>
                <a:gridCol w="1252538"/>
                <a:gridCol w="941387"/>
              </a:tblGrid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T1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T2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T3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W(Y :=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Commit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0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Start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R(X) 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sym typeface="Wingdings" pitchFamily="2" charset="2"/>
                        </a:rPr>
                        <a:t> 0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R(Y)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sym typeface="Wingdings" pitchFamily="2" charset="2"/>
                        </a:rPr>
                        <a:t> 1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W(X:=2)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W(Z:=3)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Commit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1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R(Z) 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sym typeface="Wingdings" pitchFamily="2" charset="2"/>
                        </a:rPr>
                        <a:t>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sym typeface="Wingdings" pitchFamily="2" charset="2"/>
                        </a:rPr>
                        <a:t>R(Y) 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  <a:sym typeface="Wingdings" pitchFamily="2" charset="2"/>
                        </a:rPr>
                        <a:t>W(X:=3)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Commit-Req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Abort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910" name="Text Box 30"/>
          <p:cNvSpPr txBox="1">
            <a:spLocks noChangeArrowheads="1"/>
          </p:cNvSpPr>
          <p:nvPr/>
        </p:nvSpPr>
        <p:spPr bwMode="auto">
          <a:xfrm>
            <a:off x="2046288" y="5165725"/>
            <a:ext cx="33670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/>
            <a:r>
              <a:rPr lang="en-US">
                <a:solidFill>
                  <a:srgbClr val="000099"/>
                </a:solidFill>
              </a:rPr>
              <a:t>Concurrent updates not visible</a:t>
            </a:r>
          </a:p>
          <a:p>
            <a:pPr algn="r"/>
            <a:r>
              <a:rPr lang="en-US">
                <a:solidFill>
                  <a:srgbClr val="000099"/>
                </a:solidFill>
              </a:rPr>
              <a:t>Own updates are visible</a:t>
            </a:r>
          </a:p>
          <a:p>
            <a:pPr algn="r"/>
            <a:r>
              <a:rPr lang="en-US">
                <a:solidFill>
                  <a:srgbClr val="000099"/>
                </a:solidFill>
              </a:rPr>
              <a:t>Not first-committer of X</a:t>
            </a:r>
          </a:p>
          <a:p>
            <a:pPr algn="r"/>
            <a:r>
              <a:rPr lang="en-US">
                <a:solidFill>
                  <a:srgbClr val="000099"/>
                </a:solidFill>
              </a:rPr>
              <a:t>Serialization error, T2 is rolled back</a:t>
            </a:r>
          </a:p>
        </p:txBody>
      </p:sp>
      <p:sp>
        <p:nvSpPr>
          <p:cNvPr id="122911" name="Line 31"/>
          <p:cNvSpPr>
            <a:spLocks noChangeShapeType="1"/>
          </p:cNvSpPr>
          <p:nvPr/>
        </p:nvSpPr>
        <p:spPr bwMode="auto">
          <a:xfrm flipV="1">
            <a:off x="5359400" y="4533900"/>
            <a:ext cx="12954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12" name="Line 32"/>
          <p:cNvSpPr>
            <a:spLocks noChangeShapeType="1"/>
          </p:cNvSpPr>
          <p:nvPr/>
        </p:nvSpPr>
        <p:spPr bwMode="auto">
          <a:xfrm flipV="1">
            <a:off x="5359400" y="4813300"/>
            <a:ext cx="13081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13" name="Line 33"/>
          <p:cNvSpPr>
            <a:spLocks noChangeShapeType="1"/>
          </p:cNvSpPr>
          <p:nvPr/>
        </p:nvSpPr>
        <p:spPr bwMode="auto">
          <a:xfrm flipV="1">
            <a:off x="5359400" y="5143500"/>
            <a:ext cx="12954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14" name="Line 34"/>
          <p:cNvSpPr>
            <a:spLocks noChangeShapeType="1"/>
          </p:cNvSpPr>
          <p:nvPr/>
        </p:nvSpPr>
        <p:spPr bwMode="auto">
          <a:xfrm flipV="1">
            <a:off x="5372100" y="5842000"/>
            <a:ext cx="12954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Benefits of SI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5043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Reading is </a:t>
            </a:r>
            <a:r>
              <a:rPr lang="en-US" i="1" smtClean="0"/>
              <a:t>never </a:t>
            </a:r>
            <a:r>
              <a:rPr lang="en-US" smtClean="0"/>
              <a:t>blocked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and also doesn’t block other txns activities</a:t>
            </a:r>
          </a:p>
          <a:p>
            <a:pPr>
              <a:lnSpc>
                <a:spcPct val="90000"/>
              </a:lnSpc>
            </a:pPr>
            <a:r>
              <a:rPr lang="en-US" smtClean="0"/>
              <a:t>Performance similar to Read Committed</a:t>
            </a:r>
          </a:p>
          <a:p>
            <a:pPr>
              <a:lnSpc>
                <a:spcPct val="90000"/>
              </a:lnSpc>
            </a:pPr>
            <a:r>
              <a:rPr lang="en-US" smtClean="0"/>
              <a:t>Avoids the usual anomalies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No dirty read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No lost update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No non-repeatable read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Predicate based selects are repeatable (no phantoms)</a:t>
            </a:r>
          </a:p>
          <a:p>
            <a:pPr>
              <a:lnSpc>
                <a:spcPct val="90000"/>
              </a:lnSpc>
            </a:pPr>
            <a:r>
              <a:rPr lang="en-US" smtClean="0"/>
              <a:t>Problems with SI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SI does not always give serializable executions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Serializable: among two concurrent txns, one sees the effects of the other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In SI: neither sees the effects of the other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Result: Integrity constraints can be violated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Snapshot Isolation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E.g., of problem with SI</a:t>
            </a:r>
          </a:p>
          <a:p>
            <a:pPr lvl="1"/>
            <a:r>
              <a:rPr kumimoji="0" lang="en-US" smtClean="0"/>
              <a:t>T1: x:=y</a:t>
            </a:r>
          </a:p>
          <a:p>
            <a:pPr lvl="1"/>
            <a:r>
              <a:rPr kumimoji="0" lang="en-US" smtClean="0"/>
              <a:t>T2: y:= x</a:t>
            </a:r>
          </a:p>
          <a:p>
            <a:pPr lvl="1"/>
            <a:r>
              <a:rPr kumimoji="0" lang="en-US" smtClean="0"/>
              <a:t>Initially x = 3 and y = 17</a:t>
            </a:r>
          </a:p>
          <a:p>
            <a:pPr lvl="2"/>
            <a:r>
              <a:rPr kumimoji="0" lang="en-US" smtClean="0"/>
              <a:t>Serial execution:  x = ??, y = ??</a:t>
            </a:r>
          </a:p>
          <a:p>
            <a:pPr lvl="2"/>
            <a:r>
              <a:rPr kumimoji="0" lang="en-US" smtClean="0"/>
              <a:t>if both transactions start at the same time, with snapshot isolation:  x = ?? , y = ??</a:t>
            </a:r>
          </a:p>
          <a:p>
            <a:r>
              <a:rPr kumimoji="0" lang="en-US" smtClean="0"/>
              <a:t>Called </a:t>
            </a:r>
            <a:r>
              <a:rPr kumimoji="0" lang="en-US" b="1" smtClean="0">
                <a:solidFill>
                  <a:srgbClr val="000099"/>
                </a:solidFill>
              </a:rPr>
              <a:t>skew write</a:t>
            </a:r>
          </a:p>
          <a:p>
            <a:r>
              <a:rPr kumimoji="0" lang="en-US" smtClean="0"/>
              <a:t>Skew also occurs with inserts</a:t>
            </a:r>
          </a:p>
          <a:p>
            <a:pPr lvl="1"/>
            <a:r>
              <a:rPr kumimoji="0" lang="en-US" smtClean="0"/>
              <a:t>E.g.,:</a:t>
            </a:r>
          </a:p>
          <a:p>
            <a:pPr lvl="2"/>
            <a:r>
              <a:rPr kumimoji="0" lang="en-US" smtClean="0"/>
              <a:t>Find max order number among all orders</a:t>
            </a:r>
          </a:p>
          <a:p>
            <a:pPr lvl="2"/>
            <a:r>
              <a:rPr kumimoji="0" lang="en-US" smtClean="0"/>
              <a:t>Create a new order with order number = previous max + 1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Snapshot Isolation Anomalies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SI breaks serializability when txns modify </a:t>
            </a:r>
            <a:r>
              <a:rPr lang="en-US" i="1" smtClean="0"/>
              <a:t>different </a:t>
            </a:r>
            <a:r>
              <a:rPr lang="en-US" smtClean="0"/>
              <a:t>items, each based on a previous state of the item the other modified</a:t>
            </a:r>
          </a:p>
          <a:p>
            <a:pPr lvl="1"/>
            <a:r>
              <a:rPr lang="en-US" smtClean="0"/>
              <a:t>Not very common in practice</a:t>
            </a:r>
          </a:p>
          <a:p>
            <a:pPr lvl="2"/>
            <a:r>
              <a:rPr lang="en-US" smtClean="0"/>
              <a:t>E.g., the TPC-C benchmark runs correctly under SI</a:t>
            </a:r>
          </a:p>
          <a:p>
            <a:pPr lvl="2"/>
            <a:r>
              <a:rPr lang="en-US" smtClean="0"/>
              <a:t>when txns conflict due to modifying different data, there is usually also a shared item they both modify too (like a total quantity) so SI will abort one of them</a:t>
            </a:r>
          </a:p>
          <a:p>
            <a:pPr lvl="1"/>
            <a:r>
              <a:rPr lang="en-US" smtClean="0"/>
              <a:t>But does occur</a:t>
            </a:r>
          </a:p>
          <a:p>
            <a:pPr lvl="2"/>
            <a:r>
              <a:rPr lang="en-US" smtClean="0"/>
              <a:t>Application developers should be careful about write skew</a:t>
            </a:r>
          </a:p>
          <a:p>
            <a:r>
              <a:rPr lang="en-US" smtClean="0"/>
              <a:t>SI can also cause a read-only transaction anomaly, where read-only transaction may see an inconsistent state even if updaters are serializable</a:t>
            </a:r>
          </a:p>
          <a:p>
            <a:pPr lvl="1"/>
            <a:r>
              <a:rPr lang="en-US" smtClean="0"/>
              <a:t>We omit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SI In Oracle and PostgreSQL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1093788"/>
            <a:ext cx="8207375" cy="5475287"/>
          </a:xfrm>
        </p:spPr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Warning</a:t>
            </a:r>
            <a:r>
              <a:rPr lang="en-US" smtClean="0"/>
              <a:t>: SI used when isolation level is set to serializable, by Oracle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/>
              <a:t>and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/>
              <a:t>PostgreSQL</a:t>
            </a:r>
            <a:r>
              <a:rPr lang="en-US" smtClean="0">
                <a:solidFill>
                  <a:schemeClr val="tx2"/>
                </a:solidFill>
              </a:rPr>
              <a:t> </a:t>
            </a:r>
          </a:p>
          <a:p>
            <a:pPr marL="800100" lvl="1" indent="-342900"/>
            <a:r>
              <a:rPr lang="en-US" smtClean="0"/>
              <a:t>PostgreSQL’s implementation of SI described in Section 26.4.1.3</a:t>
            </a:r>
          </a:p>
          <a:p>
            <a:pPr marL="800100" lvl="1" indent="-342900"/>
            <a:r>
              <a:rPr lang="en-US" smtClean="0"/>
              <a:t>Oracle implements “first updater wins” rule (variant of “first committer wins”)</a:t>
            </a:r>
          </a:p>
          <a:p>
            <a:pPr marL="1200150" lvl="2" indent="-342900"/>
            <a:r>
              <a:rPr lang="en-US" smtClean="0"/>
              <a:t>concurrent writer check is done at time of write, not at commit time</a:t>
            </a:r>
          </a:p>
          <a:p>
            <a:pPr marL="1200150" lvl="2" indent="-342900"/>
            <a:r>
              <a:rPr lang="en-US" smtClean="0"/>
              <a:t>Allows transactions to be rolled back earlier</a:t>
            </a:r>
          </a:p>
          <a:p>
            <a:pPr marL="800100" lvl="1" indent="-342900"/>
            <a:r>
              <a:rPr lang="en-US" smtClean="0"/>
              <a:t>Neither supports true serializable execution</a:t>
            </a:r>
          </a:p>
          <a:p>
            <a:r>
              <a:rPr lang="en-US" smtClean="0"/>
              <a:t>Can sidestep for specific queries by using </a:t>
            </a:r>
            <a:r>
              <a:rPr lang="en-US" b="1" smtClean="0"/>
              <a:t>select .. for update </a:t>
            </a:r>
            <a:r>
              <a:rPr lang="en-US" smtClean="0"/>
              <a:t>in Oracle and PostgreSQL</a:t>
            </a:r>
            <a:endParaRPr lang="en-US" b="1" smtClean="0"/>
          </a:p>
          <a:p>
            <a:pPr marL="800100" lvl="1" indent="-342900"/>
            <a:r>
              <a:rPr lang="en-US" smtClean="0"/>
              <a:t>Locks the data which is read, preventing concurrent updates</a:t>
            </a:r>
          </a:p>
          <a:p>
            <a:pPr marL="800100" lvl="1" indent="-342900"/>
            <a:r>
              <a:rPr lang="en-US" smtClean="0"/>
              <a:t>E.g., </a:t>
            </a:r>
          </a:p>
          <a:p>
            <a:pPr marL="1200150" lvl="2" indent="-342900">
              <a:buFont typeface="Webdings" pitchFamily="18" charset="2"/>
              <a:buAutoNum type="arabicPeriod"/>
            </a:pPr>
            <a:r>
              <a:rPr lang="en-US" b="1" smtClean="0"/>
              <a:t>select</a:t>
            </a:r>
            <a:r>
              <a:rPr lang="en-US" smtClean="0"/>
              <a:t> </a:t>
            </a:r>
            <a:r>
              <a:rPr lang="en-US" b="1" smtClean="0"/>
              <a:t>max</a:t>
            </a:r>
            <a:r>
              <a:rPr lang="en-US" smtClean="0"/>
              <a:t>(orderno) </a:t>
            </a:r>
            <a:r>
              <a:rPr lang="en-US" b="1" smtClean="0"/>
              <a:t>from</a:t>
            </a:r>
            <a:r>
              <a:rPr lang="en-US" smtClean="0"/>
              <a:t> orders </a:t>
            </a:r>
            <a:r>
              <a:rPr lang="en-US" b="1" u="sng" smtClean="0"/>
              <a:t>for update</a:t>
            </a:r>
            <a:r>
              <a:rPr lang="en-US" smtClean="0"/>
              <a:t> </a:t>
            </a:r>
          </a:p>
          <a:p>
            <a:pPr marL="1200150" lvl="2" indent="-342900">
              <a:buFont typeface="Webdings" pitchFamily="18" charset="2"/>
              <a:buAutoNum type="arabicPeriod"/>
            </a:pPr>
            <a:r>
              <a:rPr lang="en-US" smtClean="0"/>
              <a:t>read value into local variable maxorder</a:t>
            </a:r>
          </a:p>
          <a:p>
            <a:pPr marL="1200150" lvl="2" indent="-342900">
              <a:buFont typeface="Webdings" pitchFamily="18" charset="2"/>
              <a:buAutoNum type="arabicPeriod"/>
            </a:pPr>
            <a:r>
              <a:rPr lang="en-US" smtClean="0"/>
              <a:t>insert into orders (maxorder+1, …)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Insert and Delete Operations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If two-phase locking is used 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</a:t>
            </a:r>
            <a:r>
              <a:rPr lang="en-US" b="1" smtClean="0"/>
              <a:t>delete</a:t>
            </a:r>
            <a:r>
              <a:rPr lang="en-US" smtClean="0"/>
              <a:t> operation may be performed only if the transaction deleting the tuple has an exclusive lock on the tuple to be deleted.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transaction that inserts a new tuple into the database is given an X-mode lock on the tuple</a:t>
            </a:r>
          </a:p>
          <a:p>
            <a:pPr>
              <a:lnSpc>
                <a:spcPct val="90000"/>
              </a:lnSpc>
            </a:pPr>
            <a:r>
              <a:rPr lang="en-US" smtClean="0"/>
              <a:t>Insertions and deletions can lead to the </a:t>
            </a:r>
            <a:r>
              <a:rPr lang="en-US" b="1" smtClean="0">
                <a:solidFill>
                  <a:srgbClr val="000099"/>
                </a:solidFill>
              </a:rPr>
              <a:t>phantom phenomenon</a:t>
            </a:r>
            <a:r>
              <a:rPr lang="en-US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transaction that scans a relation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(e.g., find sum of balances of all accounts in Perryridge) 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smtClean="0"/>
              <a:t>and a transaction that inserts a tuple in the relation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(e.g., insert a new account at Perryridge)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smtClean="0"/>
              <a:t>	(conceptually) conflict in spite of not accessing any tuple in common.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If only tuple locks are used, non-serializable schedules can result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E.g., the scan transaction does not see the new account, but reads some other tuple written by the update 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Insert and Delete Operations (Cont.)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550150" cy="543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The transaction scanning the relation is reading information that indicates what tuples the relation contains, while a transaction inserting a tuple updates the same information.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 The information should be locked.</a:t>
            </a:r>
          </a:p>
          <a:p>
            <a:pPr>
              <a:lnSpc>
                <a:spcPct val="90000"/>
              </a:lnSpc>
            </a:pPr>
            <a:r>
              <a:rPr lang="en-US" smtClean="0"/>
              <a:t>One solution: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Associate a data item with the relation, to represent the information about what tuples the relation contains.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Transactions scanning the relation acquire a shared lock in the data item.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Transactions inserting or deleting a tuple acquire an exclusive lock on the data item. (Note: locks on the data item do not conflict with locks on individual tuples.)</a:t>
            </a:r>
          </a:p>
          <a:p>
            <a:pPr>
              <a:lnSpc>
                <a:spcPct val="90000"/>
              </a:lnSpc>
            </a:pPr>
            <a:r>
              <a:rPr lang="en-US" smtClean="0"/>
              <a:t>Above protocol provides very low concurrency for insertions/ deletions.</a:t>
            </a:r>
          </a:p>
          <a:p>
            <a:pPr>
              <a:lnSpc>
                <a:spcPct val="90000"/>
              </a:lnSpc>
            </a:pPr>
            <a:r>
              <a:rPr lang="en-US" smtClean="0"/>
              <a:t>Index locking protocols provide higher concurrency while preventing the phantom phenomenon, by requiring locks </a:t>
            </a:r>
            <a:br>
              <a:rPr lang="en-US" smtClean="0"/>
            </a:br>
            <a:r>
              <a:rPr lang="en-US" smtClean="0"/>
              <a:t>on certain index buckets.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Pitfalls of Lock-Based Protocols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5143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Consider the partial schedule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Neither </a:t>
            </a:r>
            <a:r>
              <a:rPr lang="en-US" i="1" smtClean="0"/>
              <a:t>T</a:t>
            </a:r>
            <a:r>
              <a:rPr lang="en-US" i="1" baseline="-25000" smtClean="0"/>
              <a:t>3</a:t>
            </a:r>
            <a:r>
              <a:rPr lang="en-US" smtClean="0"/>
              <a:t> nor </a:t>
            </a:r>
            <a:r>
              <a:rPr lang="en-US" i="1" smtClean="0"/>
              <a:t>T</a:t>
            </a:r>
            <a:r>
              <a:rPr lang="en-US" i="1" baseline="-25000" smtClean="0"/>
              <a:t>4</a:t>
            </a:r>
            <a:r>
              <a:rPr lang="en-US" smtClean="0"/>
              <a:t> can make progress — executing  </a:t>
            </a:r>
            <a:r>
              <a:rPr lang="en-US" b="1" smtClean="0"/>
              <a:t>lock-S</a:t>
            </a:r>
            <a:r>
              <a:rPr lang="en-US" i="1" smtClean="0"/>
              <a:t>(B)</a:t>
            </a:r>
            <a:r>
              <a:rPr lang="en-US" smtClean="0"/>
              <a:t> causes </a:t>
            </a:r>
            <a:r>
              <a:rPr lang="en-US" i="1" smtClean="0"/>
              <a:t>T</a:t>
            </a:r>
            <a:r>
              <a:rPr lang="en-US" i="1" baseline="-25000" smtClean="0"/>
              <a:t>4</a:t>
            </a:r>
            <a:r>
              <a:rPr lang="en-US" smtClean="0"/>
              <a:t> to wait for </a:t>
            </a:r>
            <a:r>
              <a:rPr lang="en-US" i="1" smtClean="0"/>
              <a:t>T</a:t>
            </a:r>
            <a:r>
              <a:rPr lang="en-US" i="1" baseline="-25000" smtClean="0"/>
              <a:t>3</a:t>
            </a:r>
            <a:r>
              <a:rPr lang="en-US" smtClean="0"/>
              <a:t> to release its lock on </a:t>
            </a:r>
            <a:r>
              <a:rPr lang="en-US" i="1" smtClean="0"/>
              <a:t>B</a:t>
            </a:r>
            <a:r>
              <a:rPr lang="en-US" smtClean="0"/>
              <a:t>, while executing  </a:t>
            </a:r>
            <a:r>
              <a:rPr lang="en-US" b="1" smtClean="0"/>
              <a:t>lock-X</a:t>
            </a:r>
            <a:r>
              <a:rPr lang="en-US" i="1" smtClean="0"/>
              <a:t>(A)</a:t>
            </a:r>
            <a:r>
              <a:rPr lang="en-US" smtClean="0"/>
              <a:t> causes </a:t>
            </a:r>
            <a:r>
              <a:rPr lang="en-US" i="1" smtClean="0"/>
              <a:t>T</a:t>
            </a:r>
            <a:r>
              <a:rPr lang="en-US" i="1" baseline="-25000" smtClean="0"/>
              <a:t>3</a:t>
            </a:r>
            <a:r>
              <a:rPr lang="en-US" i="1" smtClean="0"/>
              <a:t> </a:t>
            </a:r>
            <a:r>
              <a:rPr lang="en-US" smtClean="0"/>
              <a:t> to wait for </a:t>
            </a:r>
            <a:r>
              <a:rPr lang="en-US" i="1" smtClean="0"/>
              <a:t>T</a:t>
            </a:r>
            <a:r>
              <a:rPr lang="en-US" i="1" baseline="-25000" smtClean="0"/>
              <a:t>4</a:t>
            </a:r>
            <a:r>
              <a:rPr lang="en-US" smtClean="0"/>
              <a:t> to release its lock on </a:t>
            </a:r>
            <a:r>
              <a:rPr lang="en-US" i="1" smtClean="0"/>
              <a:t>A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n-US" smtClean="0"/>
              <a:t>Such a situation is called a </a:t>
            </a:r>
            <a:r>
              <a:rPr lang="en-US" b="1" smtClean="0">
                <a:solidFill>
                  <a:srgbClr val="000099"/>
                </a:solidFill>
              </a:rPr>
              <a:t>deadlock</a:t>
            </a:r>
            <a:r>
              <a:rPr lang="en-US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To handle a deadlock one of </a:t>
            </a:r>
            <a:r>
              <a:rPr lang="en-US" i="1" smtClean="0"/>
              <a:t>T</a:t>
            </a:r>
            <a:r>
              <a:rPr lang="en-US" i="1" baseline="-25000" smtClean="0"/>
              <a:t>3</a:t>
            </a:r>
            <a:r>
              <a:rPr lang="en-US" smtClean="0"/>
              <a:t> or </a:t>
            </a:r>
            <a:r>
              <a:rPr lang="en-US" i="1" smtClean="0"/>
              <a:t>T</a:t>
            </a:r>
            <a:r>
              <a:rPr lang="en-US" i="1" baseline="-25000" smtClean="0"/>
              <a:t>4</a:t>
            </a:r>
            <a:r>
              <a:rPr lang="en-US" smtClean="0"/>
              <a:t> must be rolled back </a:t>
            </a:r>
            <a:br>
              <a:rPr lang="en-US" smtClean="0"/>
            </a:br>
            <a:r>
              <a:rPr lang="en-US" smtClean="0"/>
              <a:t>and its locks released.</a:t>
            </a:r>
          </a:p>
        </p:txBody>
      </p:sp>
      <p:pic>
        <p:nvPicPr>
          <p:cNvPr id="26628" name="Picture 14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1585913"/>
            <a:ext cx="2960688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Weak Levels of Consistency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Degree-two consistency</a:t>
            </a:r>
            <a:r>
              <a:rPr lang="en-US" b="1" smtClean="0"/>
              <a:t>: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differs from two-phase locking in that S-locks may be released at any time, and locks may be acquired at any time</a:t>
            </a:r>
          </a:p>
          <a:p>
            <a:pPr lvl="1"/>
            <a:r>
              <a:rPr lang="en-US" smtClean="0"/>
              <a:t>X-locks must be held till end of transaction</a:t>
            </a:r>
          </a:p>
          <a:p>
            <a:pPr lvl="1"/>
            <a:r>
              <a:rPr lang="en-US" smtClean="0"/>
              <a:t>Serializability is not guaranteed, programmer must ensure that no erroneous database state will occur]</a:t>
            </a:r>
          </a:p>
          <a:p>
            <a:r>
              <a:rPr lang="en-US" b="1" smtClean="0">
                <a:solidFill>
                  <a:srgbClr val="000099"/>
                </a:solidFill>
              </a:rPr>
              <a:t>Cursor stability</a:t>
            </a:r>
            <a:r>
              <a:rPr lang="en-US" smtClean="0"/>
              <a:t>: </a:t>
            </a:r>
          </a:p>
          <a:p>
            <a:pPr lvl="1"/>
            <a:r>
              <a:rPr lang="en-US" smtClean="0"/>
              <a:t>For reads, each tuple is locked, read, and lock is immediately released</a:t>
            </a:r>
          </a:p>
          <a:p>
            <a:pPr lvl="1"/>
            <a:r>
              <a:rPr lang="en-US" smtClean="0"/>
              <a:t>X-locks are held till end of transaction</a:t>
            </a:r>
          </a:p>
          <a:p>
            <a:pPr lvl="1"/>
            <a:r>
              <a:rPr lang="en-US" smtClean="0"/>
              <a:t>Special case of degree-two consistency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Weak Levels of Consistency in SQL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SQL allows non-serializable executions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solidFill>
                  <a:srgbClr val="000099"/>
                </a:solidFill>
              </a:rPr>
              <a:t>Serializable</a:t>
            </a:r>
            <a:r>
              <a:rPr lang="en-US" smtClean="0"/>
              <a:t>: is the default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solidFill>
                  <a:srgbClr val="000099"/>
                </a:solidFill>
              </a:rPr>
              <a:t>Repeatable read</a:t>
            </a:r>
            <a:r>
              <a:rPr lang="en-US" smtClean="0"/>
              <a:t>: allows only committed records to be read, and repeating a read should return the same value (so read locks should be retained)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However, the phantom phenomenon need not be prevented</a:t>
            </a:r>
          </a:p>
          <a:p>
            <a:pPr lvl="3">
              <a:lnSpc>
                <a:spcPct val="90000"/>
              </a:lnSpc>
            </a:pPr>
            <a:r>
              <a:rPr lang="en-US" smtClean="0"/>
              <a:t>T1 may see some records inserted by T2, but may not see others inserted by T2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solidFill>
                  <a:srgbClr val="000099"/>
                </a:solidFill>
              </a:rPr>
              <a:t>Read committed</a:t>
            </a:r>
            <a:r>
              <a:rPr lang="en-US" smtClean="0"/>
              <a:t>:  same as degree two consistency, but most systems implement it as cursor-stability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solidFill>
                  <a:srgbClr val="000099"/>
                </a:solidFill>
              </a:rPr>
              <a:t>Read uncommitted</a:t>
            </a:r>
            <a:r>
              <a:rPr lang="en-US" smtClean="0"/>
              <a:t>: allows even uncommitted data to be read</a:t>
            </a:r>
          </a:p>
          <a:p>
            <a:pPr>
              <a:lnSpc>
                <a:spcPct val="90000"/>
              </a:lnSpc>
            </a:pPr>
            <a:r>
              <a:rPr lang="en-US" smtClean="0"/>
              <a:t>In many database systems, read committed is the default consistency level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has to be explicitly changed to serializable when required</a:t>
            </a:r>
          </a:p>
          <a:p>
            <a:pPr lvl="2">
              <a:lnSpc>
                <a:spcPct val="90000"/>
              </a:lnSpc>
            </a:pPr>
            <a:r>
              <a:rPr lang="en-US" b="1" smtClean="0"/>
              <a:t>set isolation level serializable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Index Locking Protocol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451725" cy="5297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Index locking protocol: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Every relation must have at least one index.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transaction can access tuples only after finding them through one or more indices on the relation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that performs a lookup must lock all the index leaf nodes that it accesses, in S-mode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Even if the leaf node does not contain any tuple satisfying the index lookup (e.g., for a range query, no tuple in a leaf is in the range)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that inserts, updates or deletes a tuple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in a relation </a:t>
            </a:r>
            <a:r>
              <a:rPr lang="en-US" i="1" smtClean="0"/>
              <a:t>r</a:t>
            </a:r>
            <a:r>
              <a:rPr lang="en-US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must update all indices to </a:t>
            </a:r>
            <a:r>
              <a:rPr lang="en-US" i="1" smtClean="0"/>
              <a:t>r</a:t>
            </a:r>
            <a:endParaRPr lang="en-US" smtClean="0"/>
          </a:p>
          <a:p>
            <a:pPr lvl="2">
              <a:lnSpc>
                <a:spcPct val="90000"/>
              </a:lnSpc>
            </a:pPr>
            <a:r>
              <a:rPr lang="en-US" smtClean="0"/>
              <a:t>must obtain exclusive locks on all index leaf nodes affected by the insert/update/delete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rules of the two-phase locking protocol must be observed</a:t>
            </a:r>
          </a:p>
          <a:p>
            <a:pPr>
              <a:lnSpc>
                <a:spcPct val="90000"/>
              </a:lnSpc>
            </a:pPr>
            <a:r>
              <a:rPr lang="en-US" smtClean="0"/>
              <a:t>Guarantees that phantom phenomenon won’t occur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Concurrency in Index Structures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r>
              <a:rPr lang="en-US" smtClean="0"/>
              <a:t>Indices are unlike other database items in that their only job is to help in accessing data.</a:t>
            </a:r>
          </a:p>
          <a:p>
            <a:r>
              <a:rPr lang="en-US" smtClean="0"/>
              <a:t>Index-structures are typically accessed very often, much more than other database items. </a:t>
            </a:r>
          </a:p>
          <a:p>
            <a:pPr lvl="1"/>
            <a:r>
              <a:rPr lang="en-US" smtClean="0"/>
              <a:t>Treating index-structures like other database items, e.g., by 2-phase locking of index nodes can lead to low concurrency.   </a:t>
            </a:r>
          </a:p>
          <a:p>
            <a:r>
              <a:rPr lang="en-US" smtClean="0"/>
              <a:t>There are several index concurrency protocols where locks on internal nodes are released early, and not in a two-phase fashion.</a:t>
            </a:r>
          </a:p>
          <a:p>
            <a:pPr lvl="1"/>
            <a:r>
              <a:rPr lang="en-US" smtClean="0"/>
              <a:t>It is acceptable to have nonserializable concurrent access to an index as long as the accuracy of the index is maintained.</a:t>
            </a:r>
          </a:p>
          <a:p>
            <a:pPr lvl="2"/>
            <a:r>
              <a:rPr lang="en-US" smtClean="0"/>
              <a:t>In particular, the exact values read in an internal node of a </a:t>
            </a:r>
            <a:br>
              <a:rPr lang="en-US" smtClean="0"/>
            </a:br>
            <a:r>
              <a:rPr lang="en-US" smtClean="0"/>
              <a:t>B</a:t>
            </a:r>
            <a:r>
              <a:rPr lang="en-US" baseline="30000" smtClean="0"/>
              <a:t>+</a:t>
            </a:r>
            <a:r>
              <a:rPr lang="en-US" smtClean="0"/>
              <a:t>-tree are irrelevant so long as we land up in the correct leaf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Concurrency in Index Structures (Cont.)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5232400"/>
          </a:xfrm>
        </p:spPr>
        <p:txBody>
          <a:bodyPr/>
          <a:lstStyle/>
          <a:p>
            <a:r>
              <a:rPr lang="en-US" sz="1600" smtClean="0"/>
              <a:t>Example of index concurrency protocol:</a:t>
            </a:r>
          </a:p>
          <a:p>
            <a:r>
              <a:rPr lang="en-US" sz="1600" smtClean="0"/>
              <a:t>Use </a:t>
            </a:r>
            <a:r>
              <a:rPr lang="en-US" sz="1600" b="1" smtClean="0">
                <a:solidFill>
                  <a:srgbClr val="000099"/>
                </a:solidFill>
              </a:rPr>
              <a:t>crabbing</a:t>
            </a:r>
            <a:r>
              <a:rPr lang="en-US" sz="1600" smtClean="0">
                <a:solidFill>
                  <a:srgbClr val="000099"/>
                </a:solidFill>
              </a:rPr>
              <a:t> </a:t>
            </a:r>
            <a:r>
              <a:rPr lang="en-US" sz="1600" smtClean="0"/>
              <a:t>instead of two-phase locking on the nodes of the B</a:t>
            </a:r>
            <a:r>
              <a:rPr lang="en-US" sz="1600" baseline="30000" smtClean="0"/>
              <a:t>+</a:t>
            </a:r>
            <a:r>
              <a:rPr lang="en-US" sz="1600" smtClean="0"/>
              <a:t>-tree, as follows.  During search/insertion/deletion:</a:t>
            </a:r>
          </a:p>
          <a:p>
            <a:pPr lvl="1"/>
            <a:r>
              <a:rPr lang="en-US" sz="1600" smtClean="0"/>
              <a:t>First lock the root node in shared mode.</a:t>
            </a:r>
          </a:p>
          <a:p>
            <a:pPr lvl="1"/>
            <a:r>
              <a:rPr lang="en-US" sz="1600" smtClean="0"/>
              <a:t>After locking all required children of a node in shared mode, release the lock on the node.</a:t>
            </a:r>
          </a:p>
          <a:p>
            <a:pPr lvl="1"/>
            <a:r>
              <a:rPr lang="en-US" sz="1600" smtClean="0"/>
              <a:t>During insertion/deletion, upgrade leaf node locks to exclusive mode.</a:t>
            </a:r>
          </a:p>
          <a:p>
            <a:pPr lvl="1"/>
            <a:r>
              <a:rPr lang="en-US" sz="1600" smtClean="0"/>
              <a:t>When splitting or coalescing requires changes to a parent, lock the parent in exclusive mode.</a:t>
            </a:r>
          </a:p>
          <a:p>
            <a:r>
              <a:rPr lang="en-US" sz="1600" smtClean="0"/>
              <a:t>Above protocol can cause excessive deadlocks</a:t>
            </a:r>
          </a:p>
          <a:p>
            <a:pPr lvl="1"/>
            <a:r>
              <a:rPr lang="en-US" sz="1600" smtClean="0"/>
              <a:t>Searches coming down the tree deadlock with updates going up the tree</a:t>
            </a:r>
          </a:p>
          <a:p>
            <a:pPr lvl="1"/>
            <a:r>
              <a:rPr lang="en-US" sz="1600" smtClean="0"/>
              <a:t>Can abort and restart search, without affecting transaction</a:t>
            </a:r>
          </a:p>
          <a:p>
            <a:r>
              <a:rPr lang="en-US" sz="1600" smtClean="0"/>
              <a:t> Better protocols are available; see Section 16.9 for one such protocol, the B-link tree protocol</a:t>
            </a:r>
          </a:p>
          <a:p>
            <a:pPr lvl="1"/>
            <a:r>
              <a:rPr lang="en-US" sz="1600" smtClean="0"/>
              <a:t>Intuition: release lock on parent before acquiring lock on child</a:t>
            </a:r>
          </a:p>
          <a:p>
            <a:pPr lvl="2"/>
            <a:r>
              <a:rPr lang="en-US" sz="1600" smtClean="0"/>
              <a:t>And deal with changes that may have happened between lock release and acquire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Next-Key Locking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Index-locking protocol to prevent phantoms required locking entire leaf</a:t>
            </a:r>
          </a:p>
          <a:p>
            <a:pPr lvl="1"/>
            <a:r>
              <a:rPr lang="en-US" smtClean="0"/>
              <a:t>Can result in poor concurrency if there are many inserts</a:t>
            </a:r>
          </a:p>
          <a:p>
            <a:r>
              <a:rPr lang="en-US" smtClean="0"/>
              <a:t>Alternative: for an index lookup</a:t>
            </a:r>
          </a:p>
          <a:p>
            <a:pPr lvl="1"/>
            <a:r>
              <a:rPr lang="en-US" smtClean="0"/>
              <a:t>Lock all values that satisfy index lookup (match lookup value, or fall in lookup range)</a:t>
            </a:r>
          </a:p>
          <a:p>
            <a:pPr lvl="1"/>
            <a:r>
              <a:rPr lang="en-US" smtClean="0"/>
              <a:t>Also lock next key value in index</a:t>
            </a:r>
          </a:p>
          <a:p>
            <a:pPr lvl="1"/>
            <a:r>
              <a:rPr lang="en-US" smtClean="0"/>
              <a:t>Lock mode: S for lookups, X for insert/delete/update</a:t>
            </a:r>
          </a:p>
          <a:p>
            <a:r>
              <a:rPr lang="en-US" smtClean="0"/>
              <a:t>Ensures that range queries will conflict with inserts/deletes/updates</a:t>
            </a:r>
          </a:p>
          <a:p>
            <a:pPr lvl="1"/>
            <a:r>
              <a:rPr lang="en-US" smtClean="0"/>
              <a:t>Regardless of which happens first, as long as both are concurrent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Thanks to Alan Fekete and Sudhir Jorwekar for Snapshot Isolation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31775"/>
            <a:ext cx="8077200" cy="6096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Snapshot Read</a:t>
            </a:r>
            <a:endParaRPr lang="en-US" b="0" smtClean="0">
              <a:effectLst/>
              <a:latin typeface="Arial" charset="0"/>
            </a:endParaRPr>
          </a:p>
        </p:txBody>
      </p:sp>
      <p:pic>
        <p:nvPicPr>
          <p:cNvPr id="151555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1088" y="1449388"/>
            <a:ext cx="7661275" cy="4903787"/>
          </a:xfrm>
        </p:spPr>
      </p:pic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1093788" y="865188"/>
            <a:ext cx="7661275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2000"/>
              <a:t>Concurrent updates invisible to snapshot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Snapshot Write:</a:t>
            </a:r>
            <a:r>
              <a:rPr lang="en-US" b="0">
                <a:effectLst/>
                <a:latin typeface="Arial" charset="0"/>
                <a:ea typeface="+mj-ea"/>
              </a:rPr>
              <a:t> First Committer Wins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1088" y="5322888"/>
            <a:ext cx="7661275" cy="1322387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1600" smtClean="0"/>
              <a:t>Variant: “</a:t>
            </a:r>
            <a:r>
              <a:rPr lang="en-US" sz="1600" b="1" smtClean="0">
                <a:solidFill>
                  <a:srgbClr val="000099"/>
                </a:solidFill>
              </a:rPr>
              <a:t>First-updater-wins</a:t>
            </a:r>
            <a:r>
              <a:rPr lang="en-US" sz="1600" smtClean="0"/>
              <a:t>”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Check for concurrent updates when write occurs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(Oracle uses this plus some extra features)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Differs only in when abort occurs, otherwise equivalent </a:t>
            </a:r>
          </a:p>
        </p:txBody>
      </p:sp>
      <p:pic>
        <p:nvPicPr>
          <p:cNvPr id="153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062038"/>
            <a:ext cx="6907212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15.01</a:t>
            </a:r>
          </a:p>
        </p:txBody>
      </p:sp>
      <p:pic>
        <p:nvPicPr>
          <p:cNvPr id="155651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0" y="1697038"/>
            <a:ext cx="3168650" cy="18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Pitfalls of Lock-Based Protocols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661275" cy="4903788"/>
          </a:xfrm>
        </p:spPr>
        <p:txBody>
          <a:bodyPr/>
          <a:lstStyle/>
          <a:p>
            <a:r>
              <a:rPr lang="en-US" smtClean="0"/>
              <a:t>The potential for deadlock exists in most locking protocols. Deadlocks are a necessary evil.</a:t>
            </a:r>
          </a:p>
          <a:p>
            <a:r>
              <a:rPr lang="en-US" b="1" smtClean="0">
                <a:solidFill>
                  <a:srgbClr val="000099"/>
                </a:solidFill>
              </a:rPr>
              <a:t>Starvation</a:t>
            </a:r>
            <a:r>
              <a:rPr lang="en-US" smtClean="0"/>
              <a:t> is also possible if concurrency control manager is badly designed. For example:</a:t>
            </a:r>
          </a:p>
          <a:p>
            <a:pPr lvl="1"/>
            <a:r>
              <a:rPr lang="en-US" smtClean="0"/>
              <a:t>A transaction may be waiting for an X-lock on an item, while a sequence of other transactions request and are granted an S-lock on the same item.  </a:t>
            </a:r>
          </a:p>
          <a:p>
            <a:pPr lvl="1"/>
            <a:r>
              <a:rPr lang="en-US" smtClean="0"/>
              <a:t>The same transaction is repeatedly rolled back due to deadlocks.</a:t>
            </a:r>
          </a:p>
          <a:p>
            <a:r>
              <a:rPr lang="en-US" smtClean="0"/>
              <a:t>Concurrency control manager can be designed to prevent starvation.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15.04</a:t>
            </a:r>
          </a:p>
        </p:txBody>
      </p:sp>
      <p:pic>
        <p:nvPicPr>
          <p:cNvPr id="157699" name="Picture 3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1293813"/>
            <a:ext cx="4764087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15.07</a:t>
            </a:r>
          </a:p>
        </p:txBody>
      </p:sp>
      <p:pic>
        <p:nvPicPr>
          <p:cNvPr id="159747" name="Picture 3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63" y="2500313"/>
            <a:ext cx="22494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15.08</a:t>
            </a:r>
          </a:p>
        </p:txBody>
      </p:sp>
      <p:pic>
        <p:nvPicPr>
          <p:cNvPr id="161795" name="Picture 3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63" y="2143125"/>
            <a:ext cx="2835275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15.09</a:t>
            </a:r>
          </a:p>
        </p:txBody>
      </p:sp>
      <p:pic>
        <p:nvPicPr>
          <p:cNvPr id="163843" name="Picture 3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2322513"/>
            <a:ext cx="2227263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15.10</a:t>
            </a:r>
          </a:p>
        </p:txBody>
      </p:sp>
      <p:pic>
        <p:nvPicPr>
          <p:cNvPr id="16589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696913"/>
            <a:ext cx="4075113" cy="574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15.11</a:t>
            </a:r>
          </a:p>
        </p:txBody>
      </p:sp>
      <p:pic>
        <p:nvPicPr>
          <p:cNvPr id="1679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5" y="868363"/>
            <a:ext cx="3713163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15.12</a:t>
            </a:r>
          </a:p>
        </p:txBody>
      </p:sp>
      <p:pic>
        <p:nvPicPr>
          <p:cNvPr id="169987" name="Picture 3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1408113"/>
            <a:ext cx="42926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15.13</a:t>
            </a:r>
          </a:p>
        </p:txBody>
      </p:sp>
      <p:pic>
        <p:nvPicPr>
          <p:cNvPr id="1720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08138"/>
            <a:ext cx="3608388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15.14</a:t>
            </a:r>
          </a:p>
        </p:txBody>
      </p:sp>
      <p:pic>
        <p:nvPicPr>
          <p:cNvPr id="17408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1630363"/>
            <a:ext cx="37655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15.15</a:t>
            </a:r>
          </a:p>
        </p:txBody>
      </p:sp>
      <p:pic>
        <p:nvPicPr>
          <p:cNvPr id="17613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909638"/>
            <a:ext cx="7875587" cy="361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The Two-Phase Locking Protocol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This is a protocol which ensures conflict-serializable schedules.</a:t>
            </a:r>
          </a:p>
          <a:p>
            <a:r>
              <a:rPr lang="en-US" smtClean="0"/>
              <a:t>Phase 1: Growing Phase</a:t>
            </a:r>
          </a:p>
          <a:p>
            <a:pPr lvl="1"/>
            <a:r>
              <a:rPr lang="en-US" smtClean="0"/>
              <a:t>transaction may obtain locks </a:t>
            </a:r>
          </a:p>
          <a:p>
            <a:pPr lvl="1"/>
            <a:r>
              <a:rPr lang="en-US" smtClean="0"/>
              <a:t>transaction may not release locks</a:t>
            </a:r>
          </a:p>
          <a:p>
            <a:r>
              <a:rPr lang="en-US" smtClean="0"/>
              <a:t>Phase 2: Shrinking Phase</a:t>
            </a:r>
          </a:p>
          <a:p>
            <a:pPr lvl="1"/>
            <a:r>
              <a:rPr lang="en-US" smtClean="0"/>
              <a:t>transaction may release locks</a:t>
            </a:r>
          </a:p>
          <a:p>
            <a:pPr lvl="1"/>
            <a:r>
              <a:rPr lang="en-US" smtClean="0"/>
              <a:t>transaction may not obtain locks</a:t>
            </a:r>
          </a:p>
          <a:p>
            <a:pPr>
              <a:lnSpc>
                <a:spcPct val="120000"/>
              </a:lnSpc>
            </a:pPr>
            <a:r>
              <a:rPr lang="en-US" smtClean="0"/>
              <a:t>The protocol assures serializability. It can be proved that the transactions can be serialized in the order of their </a:t>
            </a:r>
            <a:r>
              <a:rPr lang="en-US" b="1" smtClean="0">
                <a:solidFill>
                  <a:srgbClr val="000099"/>
                </a:solidFill>
              </a:rPr>
              <a:t>lock points</a:t>
            </a:r>
            <a:r>
              <a:rPr lang="en-US" i="1" smtClean="0"/>
              <a:t> </a:t>
            </a:r>
            <a:r>
              <a:rPr lang="en-US" smtClean="0"/>
              <a:t> (i.e., the point where a transaction acquired its final lock).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15.16</a:t>
            </a:r>
          </a:p>
        </p:txBody>
      </p:sp>
      <p:pic>
        <p:nvPicPr>
          <p:cNvPr id="178179" name="Picture 1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2087563"/>
            <a:ext cx="8139112" cy="362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15.17</a:t>
            </a:r>
          </a:p>
        </p:txBody>
      </p:sp>
      <p:pic>
        <p:nvPicPr>
          <p:cNvPr id="180227" name="Picture 3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3" y="2322513"/>
            <a:ext cx="2528887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15.18</a:t>
            </a:r>
          </a:p>
        </p:txBody>
      </p:sp>
      <p:pic>
        <p:nvPicPr>
          <p:cNvPr id="182275" name="Picture 3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3" y="2957513"/>
            <a:ext cx="1933575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15.19</a:t>
            </a:r>
          </a:p>
        </p:txBody>
      </p:sp>
      <p:pic>
        <p:nvPicPr>
          <p:cNvPr id="184323" name="Picture 3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2233613"/>
            <a:ext cx="23780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15.20</a:t>
            </a:r>
          </a:p>
        </p:txBody>
      </p:sp>
      <p:pic>
        <p:nvPicPr>
          <p:cNvPr id="186371" name="Picture 3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2139950"/>
            <a:ext cx="2227263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15.21</a:t>
            </a:r>
          </a:p>
        </p:txBody>
      </p:sp>
      <p:pic>
        <p:nvPicPr>
          <p:cNvPr id="1884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179513"/>
            <a:ext cx="8607425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15.22</a:t>
            </a:r>
          </a:p>
        </p:txBody>
      </p:sp>
      <p:pic>
        <p:nvPicPr>
          <p:cNvPr id="1904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455738"/>
            <a:ext cx="8609012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15.23</a:t>
            </a:r>
          </a:p>
        </p:txBody>
      </p:sp>
      <p:pic>
        <p:nvPicPr>
          <p:cNvPr id="1925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5" y="1574800"/>
            <a:ext cx="5918200" cy="330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in-15.1</a:t>
            </a:r>
          </a:p>
        </p:txBody>
      </p:sp>
      <p:pic>
        <p:nvPicPr>
          <p:cNvPr id="194563" name="Picture 4" descr="New PDF from Images Output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527175"/>
            <a:ext cx="6867525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The Two-Phase Locking Protocol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661275" cy="3170238"/>
          </a:xfrm>
        </p:spPr>
        <p:txBody>
          <a:bodyPr/>
          <a:lstStyle/>
          <a:p>
            <a:r>
              <a:rPr lang="en-US" smtClean="0"/>
              <a:t>Two-phase locking </a:t>
            </a:r>
            <a:r>
              <a:rPr lang="en-US" i="1" smtClean="0"/>
              <a:t>does not</a:t>
            </a:r>
            <a:r>
              <a:rPr lang="en-US" smtClean="0"/>
              <a:t> ensure freedom from deadlocks.</a:t>
            </a:r>
          </a:p>
          <a:p>
            <a:pPr>
              <a:lnSpc>
                <a:spcPct val="110000"/>
              </a:lnSpc>
            </a:pPr>
            <a:r>
              <a:rPr lang="en-US" smtClean="0"/>
              <a:t>Cascading roll-back is possible under two-phase locking. To avoid this, follow a modified protocol called </a:t>
            </a:r>
            <a:r>
              <a:rPr lang="en-US" b="1" smtClean="0">
                <a:solidFill>
                  <a:srgbClr val="000099"/>
                </a:solidFill>
              </a:rPr>
              <a:t>strict two-phase locking</a:t>
            </a:r>
            <a:r>
              <a:rPr lang="en-US" smtClean="0"/>
              <a:t>. Here a transaction must hold all its exclusive locks till it commits/aborts.</a:t>
            </a:r>
          </a:p>
          <a:p>
            <a:pPr>
              <a:lnSpc>
                <a:spcPct val="110000"/>
              </a:lnSpc>
            </a:pPr>
            <a:r>
              <a:rPr lang="en-US" b="1" smtClean="0">
                <a:solidFill>
                  <a:srgbClr val="000099"/>
                </a:solidFill>
              </a:rPr>
              <a:t>Rigorous two-phase locking</a:t>
            </a:r>
            <a:r>
              <a:rPr lang="en-US" smtClean="0"/>
              <a:t> is even stricter: here </a:t>
            </a:r>
            <a:r>
              <a:rPr lang="en-US" i="1" smtClean="0"/>
              <a:t>all </a:t>
            </a:r>
            <a:r>
              <a:rPr lang="en-US" smtClean="0"/>
              <a:t>locks are held till commit/abort. In this protocol transactions can be serialized in the order in which they commit.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9012</TotalTime>
  <Words>5966</Words>
  <Application>Microsoft Office PowerPoint</Application>
  <PresentationFormat>On-screen Show (4:3)</PresentationFormat>
  <Paragraphs>681</Paragraphs>
  <Slides>88</Slides>
  <Notes>88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8" baseType="lpstr">
      <vt:lpstr>Helvetica</vt:lpstr>
      <vt:lpstr>ＭＳ Ｐゴシック</vt:lpstr>
      <vt:lpstr>Arial</vt:lpstr>
      <vt:lpstr>Monotype Sorts</vt:lpstr>
      <vt:lpstr>Webdings</vt:lpstr>
      <vt:lpstr>Times New Roman</vt:lpstr>
      <vt:lpstr>Symbol</vt:lpstr>
      <vt:lpstr>Wingdings</vt:lpstr>
      <vt:lpstr>2_db-5-grey</vt:lpstr>
      <vt:lpstr>Microsoft Clip Gallery</vt:lpstr>
      <vt:lpstr>Chapter 15 : Concurrency Control </vt:lpstr>
      <vt:lpstr>Chapter 15: Concurrency Control</vt:lpstr>
      <vt:lpstr>Lock-Based Protocols</vt:lpstr>
      <vt:lpstr>Lock-Based Protocols (Cont.)</vt:lpstr>
      <vt:lpstr>Lock-Based Protocols (Cont.)</vt:lpstr>
      <vt:lpstr>Pitfalls of Lock-Based Protocols</vt:lpstr>
      <vt:lpstr>Pitfalls of Lock-Based Protocols (Cont.)</vt:lpstr>
      <vt:lpstr>The Two-Phase Locking Protocol</vt:lpstr>
      <vt:lpstr>The Two-Phase Locking Protocol (Cont.)</vt:lpstr>
      <vt:lpstr>The Two-Phase Locking Protocol (Cont.)</vt:lpstr>
      <vt:lpstr>Lock Conversions</vt:lpstr>
      <vt:lpstr>Automatic Acquisition of Locks</vt:lpstr>
      <vt:lpstr>Automatic Acquisition of Locks (Cont.)</vt:lpstr>
      <vt:lpstr>Implementation of Locking</vt:lpstr>
      <vt:lpstr>Lock Table</vt:lpstr>
      <vt:lpstr>Graph-Based Protocols</vt:lpstr>
      <vt:lpstr>Tree Protocol</vt:lpstr>
      <vt:lpstr>Graph-Based Protocols (Cont.)</vt:lpstr>
      <vt:lpstr>Deadlock Handling</vt:lpstr>
      <vt:lpstr>Deadlock Handling</vt:lpstr>
      <vt:lpstr>More Deadlock Prevention Strategies</vt:lpstr>
      <vt:lpstr>Deadlock prevention (Cont.)</vt:lpstr>
      <vt:lpstr>Deadlock Detection</vt:lpstr>
      <vt:lpstr>Deadlock Detection (Cont.)</vt:lpstr>
      <vt:lpstr>Deadlock Recovery</vt:lpstr>
      <vt:lpstr>Multiple Granularity</vt:lpstr>
      <vt:lpstr>Example of Granularity Hierarchy</vt:lpstr>
      <vt:lpstr>Intention Lock Modes</vt:lpstr>
      <vt:lpstr>Compatibility Matrix with Intention Lock Modes</vt:lpstr>
      <vt:lpstr>Multiple Granularity Locking Scheme</vt:lpstr>
      <vt:lpstr>Timestamp-Based Protocols</vt:lpstr>
      <vt:lpstr>Timestamp-Based Protocols (Cont.)</vt:lpstr>
      <vt:lpstr>Timestamp-Based Protocols (Cont.)</vt:lpstr>
      <vt:lpstr>Example Use of the Protocol</vt:lpstr>
      <vt:lpstr>Correctness of Timestamp-Ordering Protocol</vt:lpstr>
      <vt:lpstr>Recoverability and Cascade Freedom</vt:lpstr>
      <vt:lpstr>Thomas’ Write Rule</vt:lpstr>
      <vt:lpstr>View Serializability</vt:lpstr>
      <vt:lpstr>View Serializability (Cont.)</vt:lpstr>
      <vt:lpstr>Other Notions of Serializability</vt:lpstr>
      <vt:lpstr>Test for View Serializability</vt:lpstr>
      <vt:lpstr>Validation-Based Protocol</vt:lpstr>
      <vt:lpstr>Validation-Based Protocol (Cont.)</vt:lpstr>
      <vt:lpstr>Validation Test for Transaction Tj</vt:lpstr>
      <vt:lpstr>Schedule Produced by Validation</vt:lpstr>
      <vt:lpstr>Multiversion Schemes</vt:lpstr>
      <vt:lpstr>Multiversion Timestamp Ordering</vt:lpstr>
      <vt:lpstr>Multiversion Timestamp Ordering (Cont)</vt:lpstr>
      <vt:lpstr>Multiversion Two-Phase Locking</vt:lpstr>
      <vt:lpstr>Multiversion Two-Phase Locking (Cont.)</vt:lpstr>
      <vt:lpstr>MVCC: Implementation Issues</vt:lpstr>
      <vt:lpstr>Snapshot Isolation </vt:lpstr>
      <vt:lpstr>Snapshot Isolation</vt:lpstr>
      <vt:lpstr>Benefits of SI</vt:lpstr>
      <vt:lpstr>Snapshot Isolation</vt:lpstr>
      <vt:lpstr>Snapshot Isolation Anomalies</vt:lpstr>
      <vt:lpstr>SI In Oracle and PostgreSQL</vt:lpstr>
      <vt:lpstr>Insert and Delete Operations</vt:lpstr>
      <vt:lpstr>Insert and Delete Operations (Cont.)</vt:lpstr>
      <vt:lpstr>Weak Levels of Consistency</vt:lpstr>
      <vt:lpstr>Weak Levels of Consistency in SQL</vt:lpstr>
      <vt:lpstr>Index Locking Protocol</vt:lpstr>
      <vt:lpstr>Concurrency in Index Structures</vt:lpstr>
      <vt:lpstr>Concurrency in Index Structures (Cont.)</vt:lpstr>
      <vt:lpstr>Next-Key Locking</vt:lpstr>
      <vt:lpstr>End of Chapter</vt:lpstr>
      <vt:lpstr>Snapshot Read</vt:lpstr>
      <vt:lpstr>Snapshot Write: First Committer Wins</vt:lpstr>
      <vt:lpstr>Figure 15.01</vt:lpstr>
      <vt:lpstr>Figure 15.04</vt:lpstr>
      <vt:lpstr>Figure 15.07</vt:lpstr>
      <vt:lpstr>Figure 15.08</vt:lpstr>
      <vt:lpstr>Figure 15.09</vt:lpstr>
      <vt:lpstr>Figure 15.10</vt:lpstr>
      <vt:lpstr>Figure 15.11</vt:lpstr>
      <vt:lpstr>Figure 15.12</vt:lpstr>
      <vt:lpstr>Figure 15.13</vt:lpstr>
      <vt:lpstr>Figure 15.14</vt:lpstr>
      <vt:lpstr>Figure 15.15</vt:lpstr>
      <vt:lpstr>Figure 15.16</vt:lpstr>
      <vt:lpstr>Figure 15.17</vt:lpstr>
      <vt:lpstr>Figure 15.18</vt:lpstr>
      <vt:lpstr>Figure 15.19</vt:lpstr>
      <vt:lpstr>Figure 15.20</vt:lpstr>
      <vt:lpstr>Figure 15.21</vt:lpstr>
      <vt:lpstr>Figure 15.22</vt:lpstr>
      <vt:lpstr>Figure 15.23</vt:lpstr>
      <vt:lpstr>Figure in-15.1</vt:lpstr>
    </vt:vector>
  </TitlesOfParts>
  <Company>IITB, Mumbai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14: Concurrency Control</dc:title>
  <dc:creator>nandu</dc:creator>
  <cp:lastModifiedBy>MY DELL</cp:lastModifiedBy>
  <cp:revision>297</cp:revision>
  <dcterms:created xsi:type="dcterms:W3CDTF">2009-12-21T15:40:24Z</dcterms:created>
  <dcterms:modified xsi:type="dcterms:W3CDTF">2017-10-30T05:15:58Z</dcterms:modified>
</cp:coreProperties>
</file>