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</p:sldIdLst>
  <p:sldSz cx="9144000" cy="6858000" type="screen4x3"/>
  <p:notesSz cx="6997700" cy="9283700"/>
  <p:custShowLst>
    <p:custShow name="Custom Show 1" id="0">
      <p:sldLst>
        <p:sld r:id="rId26"/>
        <p:sld r:id="rId4"/>
        <p:sld r:id="rId23"/>
        <p:sld r:id="rId7"/>
        <p:sld r:id="rId9"/>
        <p:sld r:id="rId31"/>
        <p:sld r:id="rId11"/>
        <p:sld r:id="rId25"/>
        <p:sld r:id="rId25"/>
        <p:sld r:id="rId1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F49B123-A633-4104-AB64-C404DF3C4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AC209522-B203-47F6-9D54-268287F22D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6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87E2A7-2AA2-4125-8AD2-409E11181EB2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1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564E44-0DC6-4BFF-AB20-8BE4C63CEBBA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28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9CB1E7-21B5-4208-95D8-123D8C6325A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7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FC65B1-084C-4E34-B9D3-123B15B9F2AE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64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F2639-E940-4059-8440-B429826D7C16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4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15F336-5A91-4B81-9190-8004E6E1D713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93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16A073-89AB-4B8D-9E53-3D4DF96CC64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8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833877-BC9A-4444-8946-8A95D8F12881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66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64E3A4-8975-4F20-BBE3-C5C0EAC9A03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6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706F9D-3A91-4FFD-8B7A-9F258C901D7F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2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6989C-E629-4F43-8429-AAD1AC335687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4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9C0414-FF1F-436F-A0A4-B5A710DAFD90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944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015E51-6F0C-4A62-8C8F-DFCCE24D26CA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37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3F05E8-4744-4348-9447-2F90BEAE5A34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9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A8D34B2-62C8-4AE8-A47B-AB486D92D655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14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39BFFF-A000-4EF7-AB74-9AC2152674A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3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2F92F4-1374-4FB2-9B23-5B89DEF3195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3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E5A996-F05F-448C-B01F-8757CC9B9EAE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10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9CD2F0-6C06-4D90-9D66-F53748113203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26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9EF46C-55EA-4504-A598-264BFA4E66DF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8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E4D7C4-87AD-4136-B1F8-6813F33B1F81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18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5F9A92-17E5-43C5-919E-A3F8BCA012AC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0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355245-D7E7-4F8E-96C0-694BEABBB440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9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C6AD63-A953-4D58-BA82-0B4EA69EBE28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B5E008-D464-45E0-A54A-E0167A42F780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21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91FACC9-58E0-42A1-A2AB-B41A00779F2C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48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1AF754-A68A-4CC1-9B12-3363B98991D9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4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3B511C-C61E-4806-8BD8-FBF83B51AE40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1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1B1F4E-0A39-46BC-AF64-C61D6FDEB446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4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2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6B5AC142-0529-4086-B2F3-C14B03496D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8C154-CDBA-4A3F-90EA-232D8A5F24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58E9F-2689-4138-8D77-E6CE9ECFFF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CDC81-010B-4463-A496-00F89F3C21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FB113-C702-491F-8EEC-C018F5ADF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12D24-88CF-48B7-BBC0-540F2A4573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0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75747-1DF4-4AA5-A7F8-A768096FAE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0363C3-4DF6-4B69-922E-471923D21B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26DE3-F8EF-413F-B90E-E9B4140EE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DFB4B-6501-48B5-BC62-7F1776D629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C56A5-A9C3-4C89-B4B4-BE7927BAD2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C1454DCF-2B3A-4E3F-99EE-6E6EF09DDDF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2.</a:t>
            </a:r>
            <a:fld id="{826D4233-40DF-49D5-8F8B-A4DA9ED08D74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 Edition</a:t>
            </a:r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+mn-ea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2: Intro to 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tuples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Relation r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30213" y="3978275"/>
            <a:ext cx="29527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30188" indent="-2301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>
                <a:sym typeface="Symbol" panose="05050102010706020507" pitchFamily="18" charset="2"/>
              </a:rPr>
              <a:t>Select tuples with A=B and D &gt; 5</a:t>
            </a:r>
          </a:p>
          <a:p>
            <a:pPr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l-GR" sz="1800">
                <a:sym typeface="Symbol" panose="05050102010706020507" pitchFamily="18" charset="2"/>
              </a:rPr>
              <a:t>σ </a:t>
            </a:r>
            <a:r>
              <a:rPr kumimoji="1" lang="en-US" baseline="-25000">
                <a:sym typeface="Symbol" panose="05050102010706020507" pitchFamily="18" charset="2"/>
              </a:rPr>
              <a:t>A=B and D &gt; 5</a:t>
            </a:r>
            <a:r>
              <a:rPr kumimoji="1" lang="en-US">
                <a:sym typeface="Symbol" panose="05050102010706020507" pitchFamily="18" charset="2"/>
              </a:rPr>
              <a:t> (r)</a:t>
            </a:r>
            <a:endParaRPr kumimoji="1" lang="el-GR">
              <a:sym typeface="Symbol" panose="05050102010706020507" pitchFamily="18" charset="2"/>
            </a:endParaRP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663" y="1176338"/>
            <a:ext cx="2092325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Columns (Attributes)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335088"/>
            <a:ext cx="2441575" cy="411162"/>
          </a:xfrm>
        </p:spPr>
        <p:txBody>
          <a:bodyPr/>
          <a:lstStyle/>
          <a:p>
            <a:r>
              <a:rPr lang="en-US" smtClean="0"/>
              <a:t>Relation</a:t>
            </a:r>
            <a:r>
              <a:rPr lang="en-US" i="1" smtClean="0"/>
              <a:t> r</a:t>
            </a:r>
            <a:r>
              <a:rPr lang="en-US" smtClean="0"/>
              <a:t>: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sz="2000">
              <a:latin typeface="Times New Roman" panose="02020603050405020304" pitchFamily="18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782638" y="3811588"/>
            <a:ext cx="3009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Select </a:t>
            </a:r>
            <a:r>
              <a:rPr kumimoji="1" lang="en-US" sz="1800">
                <a:sym typeface="Symbol" panose="05050102010706020507" pitchFamily="18" charset="2"/>
              </a:rPr>
              <a:t>A and C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>
                <a:sym typeface="Symbol" panose="05050102010706020507" pitchFamily="18" charset="2"/>
              </a:rPr>
              <a:t>Projection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l-GR" sz="1800">
                <a:sym typeface="Symbol" panose="05050102010706020507" pitchFamily="18" charset="2"/>
              </a:rPr>
              <a:t>Π</a:t>
            </a:r>
            <a:r>
              <a:rPr kumimoji="1" lang="en-US" sz="1800">
                <a:sym typeface="Symbol" panose="05050102010706020507" pitchFamily="18" charset="2"/>
              </a:rPr>
              <a:t> </a:t>
            </a:r>
            <a:r>
              <a:rPr kumimoji="1" lang="en-US" sz="1800" baseline="-25000">
                <a:sym typeface="Symbol" panose="05050102010706020507" pitchFamily="18" charset="2"/>
              </a:rPr>
              <a:t>A, C</a:t>
            </a:r>
            <a:r>
              <a:rPr kumimoji="1" lang="en-US" sz="1800">
                <a:sym typeface="Symbol" panose="05050102010706020507" pitchFamily="18" charset="2"/>
              </a:rPr>
              <a:t> (r) </a:t>
            </a:r>
            <a:endParaRPr kumimoji="1" lang="en-US" sz="1800"/>
          </a:p>
        </p:txBody>
      </p:sp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663" y="1192213"/>
            <a:ext cx="279241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Cartesian Product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x</a:t>
            </a:r>
            <a:r>
              <a:rPr kumimoji="1" lang="en-US" sz="1800">
                <a:sym typeface="Symbol" panose="05050102010706020507" pitchFamily="18" charset="2"/>
              </a:rPr>
              <a:t> </a:t>
            </a:r>
            <a:r>
              <a:rPr kumimoji="1" lang="en-US" sz="1800" i="1">
                <a:sym typeface="Symbol" panose="05050102010706020507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Union of two relations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r, s:</a:t>
            </a:r>
            <a:endParaRPr lang="en-US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r </a:t>
            </a:r>
            <a:r>
              <a:rPr kumimoji="1" lang="en-US" sz="1800">
                <a:sym typeface="Symbol" panose="05050102010706020507" pitchFamily="18" charset="2"/>
              </a:rPr>
              <a:t> s</a:t>
            </a:r>
            <a:r>
              <a:rPr kumimoji="1" lang="en-US" sz="1800"/>
              <a:t>: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difference of two relations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i="1"/>
              <a:t>r  </a:t>
            </a:r>
            <a:r>
              <a:rPr kumimoji="1" lang="en-US" sz="1800" i="1">
                <a:sym typeface="Symbol" panose="05050102010706020507" pitchFamily="18" charset="2"/>
              </a:rPr>
              <a:t>– s</a:t>
            </a:r>
            <a:r>
              <a:rPr kumimoji="1" lang="en-US" sz="1800" i="1"/>
              <a:t>: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Intersection of two relations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mtClean="0"/>
              <a:t>Relation </a:t>
            </a:r>
            <a:r>
              <a:rPr lang="en-US" i="1" smtClean="0"/>
              <a:t>r, s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endParaRPr lang="en-US" i="1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1064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304925"/>
            <a:ext cx="6826250" cy="5207000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be relations on schemas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respectively. </a:t>
            </a:r>
            <a:br>
              <a:rPr lang="en-US" smtClean="0"/>
            </a:br>
            <a:r>
              <a:rPr lang="en-US" smtClean="0"/>
              <a:t>Then,  the “natural join”  of relations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is a relation on schema </a:t>
            </a:r>
            <a:r>
              <a:rPr lang="en-US" i="1" smtClean="0"/>
              <a:t>R 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 obtained as follows: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Consider each pair of tuples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2800" i="1" baseline="-25000" smtClean="0">
                <a:ea typeface="ＭＳ Ｐゴシック" panose="020B0600070205080204" pitchFamily="34" charset="-128"/>
              </a:rPr>
              <a:t>r</a:t>
            </a:r>
            <a:r>
              <a:rPr lang="en-US" smtClean="0">
                <a:ea typeface="ＭＳ Ｐゴシック" panose="020B0600070205080204" pitchFamily="34" charset="-128"/>
              </a:rPr>
              <a:t> from </a:t>
            </a:r>
            <a:r>
              <a:rPr lang="en-US" i="1" smtClean="0">
                <a:ea typeface="ＭＳ Ｐゴシック" panose="020B0600070205080204" pitchFamily="34" charset="-128"/>
              </a:rPr>
              <a:t>r</a:t>
            </a:r>
            <a:r>
              <a:rPr lang="en-US" smtClean="0">
                <a:ea typeface="ＭＳ Ｐゴシック" panose="020B0600070205080204" pitchFamily="34" charset="-128"/>
              </a:rPr>
              <a:t> and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2800" i="1" baseline="-25000" smtClean="0">
                <a:ea typeface="ＭＳ Ｐゴシック" panose="020B0600070205080204" pitchFamily="34" charset="-128"/>
              </a:rPr>
              <a:t>s</a:t>
            </a:r>
            <a:r>
              <a:rPr lang="en-US" smtClean="0">
                <a:ea typeface="ＭＳ Ｐゴシック" panose="020B0600070205080204" pitchFamily="34" charset="-128"/>
              </a:rPr>
              <a:t> from </a:t>
            </a:r>
            <a:r>
              <a:rPr lang="en-US" i="1" smtClean="0">
                <a:ea typeface="ＭＳ Ｐゴシック" panose="020B0600070205080204" pitchFamily="34" charset="-128"/>
              </a:rPr>
              <a:t>s</a:t>
            </a:r>
            <a:r>
              <a:rPr lang="en-US" smtClean="0">
                <a:ea typeface="ＭＳ Ｐゴシック" panose="020B0600070205080204" pitchFamily="34" charset="-128"/>
              </a:rPr>
              <a:t>.  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If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2400" i="1" baseline="-25000" smtClean="0">
                <a:ea typeface="ＭＳ Ｐゴシック" panose="020B0600070205080204" pitchFamily="34" charset="-128"/>
              </a:rPr>
              <a:t>r</a:t>
            </a:r>
            <a:r>
              <a:rPr lang="en-US" smtClean="0">
                <a:ea typeface="ＭＳ Ｐゴシック" panose="020B0600070205080204" pitchFamily="34" charset="-128"/>
              </a:rPr>
              <a:t> and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2400" i="1" baseline="-25000" smtClean="0">
                <a:ea typeface="ＭＳ Ｐゴシック" panose="020B0600070205080204" pitchFamily="34" charset="-128"/>
              </a:rPr>
              <a:t>s</a:t>
            </a:r>
            <a:r>
              <a:rPr lang="en-US" smtClean="0">
                <a:ea typeface="ＭＳ Ｐゴシック" panose="020B0600070205080204" pitchFamily="34" charset="-128"/>
              </a:rPr>
              <a:t> have the same value on each of the attributes in </a:t>
            </a:r>
            <a:r>
              <a:rPr lang="en-US" i="1" smtClean="0">
                <a:ea typeface="ＭＳ Ｐゴシック" panose="020B0600070205080204" pitchFamily="34" charset="-128"/>
              </a:rPr>
              <a:t>R</a:t>
            </a:r>
            <a:r>
              <a:rPr lang="en-US" smtClean="0">
                <a:ea typeface="ＭＳ Ｐゴシック" panose="020B0600070205080204" pitchFamily="34" charset="-128"/>
              </a:rPr>
              <a:t> </a:t>
            </a: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</a:t>
            </a:r>
            <a:r>
              <a:rPr lang="en-US" smtClean="0">
                <a:ea typeface="ＭＳ Ｐゴシック" panose="020B0600070205080204" pitchFamily="34" charset="-128"/>
              </a:rPr>
              <a:t> </a:t>
            </a:r>
            <a:r>
              <a:rPr lang="en-US" i="1" smtClean="0">
                <a:ea typeface="ＭＳ Ｐゴシック" panose="020B0600070205080204" pitchFamily="34" charset="-128"/>
              </a:rPr>
              <a:t>S</a:t>
            </a:r>
            <a:r>
              <a:rPr lang="en-US" smtClean="0">
                <a:ea typeface="ＭＳ Ｐゴシック" panose="020B0600070205080204" pitchFamily="34" charset="-128"/>
              </a:rPr>
              <a:t>, add a tuple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 to the result, where</a:t>
            </a:r>
          </a:p>
          <a:p>
            <a:pPr lvl="2"/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has the same value as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3200" i="1" baseline="-25000" smtClean="0">
                <a:ea typeface="ＭＳ Ｐゴシック" panose="020B0600070205080204" pitchFamily="34" charset="-128"/>
              </a:rPr>
              <a:t>r</a:t>
            </a:r>
            <a:r>
              <a:rPr lang="en-US" smtClean="0">
                <a:ea typeface="ＭＳ Ｐゴシック" panose="020B0600070205080204" pitchFamily="34" charset="-128"/>
              </a:rPr>
              <a:t> on </a:t>
            </a:r>
            <a:r>
              <a:rPr lang="en-US" i="1" smtClean="0">
                <a:ea typeface="ＭＳ Ｐゴシック" panose="020B0600070205080204" pitchFamily="34" charset="-128"/>
              </a:rPr>
              <a:t>r</a:t>
            </a:r>
            <a:endParaRPr lang="en-US" smtClean="0">
              <a:ea typeface="ＭＳ Ｐゴシック" panose="020B0600070205080204" pitchFamily="34" charset="-128"/>
            </a:endParaRPr>
          </a:p>
          <a:p>
            <a:pPr lvl="2"/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mtClean="0">
                <a:ea typeface="ＭＳ Ｐゴシック" panose="020B0600070205080204" pitchFamily="34" charset="-128"/>
              </a:rPr>
              <a:t> has the same value as </a:t>
            </a:r>
            <a:r>
              <a:rPr lang="en-US" i="1" smtClean="0">
                <a:ea typeface="ＭＳ Ｐゴシック" panose="020B0600070205080204" pitchFamily="34" charset="-128"/>
              </a:rPr>
              <a:t>t</a:t>
            </a:r>
            <a:r>
              <a:rPr lang="en-US" sz="3200" i="1" baseline="-25000" smtClean="0">
                <a:ea typeface="ＭＳ Ｐゴシック" panose="020B0600070205080204" pitchFamily="34" charset="-128"/>
              </a:rPr>
              <a:t>s</a:t>
            </a:r>
            <a:r>
              <a:rPr lang="en-US" smtClean="0">
                <a:ea typeface="ＭＳ Ｐゴシック" panose="020B0600070205080204" pitchFamily="34" charset="-128"/>
              </a:rPr>
              <a:t> on </a:t>
            </a:r>
            <a:r>
              <a:rPr lang="en-US" i="1" smtClean="0">
                <a:ea typeface="ＭＳ Ｐゴシック" panose="020B0600070205080204" pitchFamily="34" charset="-128"/>
              </a:rPr>
              <a:t>s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mtClean="0"/>
              <a:t>Relations r, s: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sz="1800"/>
                <a:t>Natural Join</a:t>
              </a:r>
            </a:p>
            <a:p>
              <a:pPr lvl="1"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sz="1800"/>
                <a:t>r </a:t>
              </a:r>
              <a:r>
                <a:rPr kumimoji="1" lang="en-US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47111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</p:grp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1" y="41465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in-2.1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795338"/>
            <a:ext cx="668655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Relation</a:t>
            </a:r>
          </a:p>
        </p:txBody>
      </p:sp>
      <p:pic>
        <p:nvPicPr>
          <p:cNvPr id="1741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attributes</a:t>
            </a:r>
          </a:p>
          <a:p>
            <a:pPr algn="ctr"/>
            <a:r>
              <a:rPr lang="en-US" sz="1800"/>
              <a:t>(or columns)</a:t>
            </a:r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800"/>
              <a:t>tuples</a:t>
            </a:r>
          </a:p>
          <a:p>
            <a:pPr algn="ctr"/>
            <a:r>
              <a:rPr lang="en-US" sz="1800"/>
              <a:t>(or rows)</a:t>
            </a:r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2.01</a:t>
            </a:r>
          </a:p>
        </p:txBody>
      </p:sp>
      <p:pic>
        <p:nvPicPr>
          <p:cNvPr id="5325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1971675"/>
            <a:ext cx="38766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2.02</a:t>
            </a:r>
          </a:p>
        </p:txBody>
      </p:sp>
      <p:pic>
        <p:nvPicPr>
          <p:cNvPr id="55299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854200"/>
            <a:ext cx="53213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2.03</a:t>
            </a:r>
          </a:p>
        </p:txBody>
      </p:sp>
      <p:pic>
        <p:nvPicPr>
          <p:cNvPr id="5734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500313"/>
            <a:ext cx="190658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2.04</a:t>
            </a:r>
          </a:p>
        </p:txBody>
      </p:sp>
      <p:pic>
        <p:nvPicPr>
          <p:cNvPr id="5939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71675"/>
            <a:ext cx="3863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2.05</a:t>
            </a:r>
          </a:p>
        </p:txBody>
      </p:sp>
      <p:pic>
        <p:nvPicPr>
          <p:cNvPr id="61443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2506663"/>
            <a:ext cx="2862263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2.06</a:t>
            </a:r>
          </a:p>
        </p:txBody>
      </p:sp>
      <p:pic>
        <p:nvPicPr>
          <p:cNvPr id="6349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74813"/>
            <a:ext cx="61769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2.07</a:t>
            </a:r>
          </a:p>
        </p:txBody>
      </p:sp>
      <p:pic>
        <p:nvPicPr>
          <p:cNvPr id="65539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28775"/>
            <a:ext cx="38909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2.10</a:t>
            </a:r>
          </a:p>
        </p:txBody>
      </p:sp>
      <p:pic>
        <p:nvPicPr>
          <p:cNvPr id="67587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817813"/>
            <a:ext cx="387667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2.11</a:t>
            </a:r>
          </a:p>
        </p:txBody>
      </p:sp>
      <p:pic>
        <p:nvPicPr>
          <p:cNvPr id="69635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985963"/>
            <a:ext cx="1476375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2.12</a:t>
            </a:r>
          </a:p>
        </p:txBody>
      </p:sp>
      <p:pic>
        <p:nvPicPr>
          <p:cNvPr id="71683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954213"/>
            <a:ext cx="51069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Attribute Types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1219200"/>
            <a:ext cx="7126287" cy="4876800"/>
          </a:xfrm>
        </p:spPr>
        <p:txBody>
          <a:bodyPr/>
          <a:lstStyle/>
          <a:p>
            <a:r>
              <a:rPr lang="en-US" smtClean="0"/>
              <a:t>The set of allowed values for each attribute is called the </a:t>
            </a:r>
            <a:r>
              <a:rPr lang="en-US" b="1" smtClean="0">
                <a:solidFill>
                  <a:srgbClr val="000099"/>
                </a:solidFill>
              </a:rPr>
              <a:t>domain</a:t>
            </a:r>
            <a:r>
              <a:rPr lang="en-US" smtClean="0"/>
              <a:t> of the attribute</a:t>
            </a:r>
          </a:p>
          <a:p>
            <a:r>
              <a:rPr lang="en-US" smtClean="0"/>
              <a:t>Attribute values are (normally) required to be </a:t>
            </a:r>
            <a:r>
              <a:rPr lang="en-US" b="1" smtClean="0">
                <a:solidFill>
                  <a:srgbClr val="000099"/>
                </a:solidFill>
              </a:rPr>
              <a:t>atomic</a:t>
            </a:r>
            <a:r>
              <a:rPr lang="en-US" smtClean="0"/>
              <a:t>; that is, indivisible</a:t>
            </a:r>
          </a:p>
          <a:p>
            <a:r>
              <a:rPr lang="en-US" smtClean="0"/>
              <a:t>The special value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b="1" i="1" smtClean="0">
                <a:solidFill>
                  <a:srgbClr val="000000"/>
                </a:solidFill>
              </a:rPr>
              <a:t>null</a:t>
            </a:r>
            <a:r>
              <a:rPr lang="en-US" smtClean="0"/>
              <a:t>  is a member of every domain</a:t>
            </a:r>
          </a:p>
          <a:p>
            <a:r>
              <a:rPr lang="en-US" smtClean="0"/>
              <a:t>The null value causes complications in the definition of many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2.13</a:t>
            </a:r>
          </a:p>
        </p:txBody>
      </p:sp>
      <p:pic>
        <p:nvPicPr>
          <p:cNvPr id="73731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828925"/>
            <a:ext cx="1449387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i="1" smtClean="0"/>
              <a:t> </a:t>
            </a:r>
            <a:r>
              <a:rPr lang="en-US" smtClean="0"/>
              <a:t>are </a:t>
            </a:r>
            <a:r>
              <a:rPr lang="en-US" i="1" smtClean="0"/>
              <a:t>attributes</a:t>
            </a:r>
          </a:p>
          <a:p>
            <a:pPr>
              <a:buFont typeface="Monotype Sorts" charset="2"/>
              <a:buNone/>
            </a:pPr>
            <a:endParaRPr lang="en-US" smtClean="0"/>
          </a:p>
          <a:p>
            <a:r>
              <a:rPr lang="en-US" i="1" smtClean="0"/>
              <a:t>R</a:t>
            </a:r>
            <a:r>
              <a:rPr lang="en-US" smtClean="0"/>
              <a:t> = (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smtClean="0"/>
              <a:t> ) is a </a:t>
            </a:r>
            <a:r>
              <a:rPr lang="en-US" i="1" smtClean="0"/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smtClean="0"/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smtClean="0"/>
              <a:t>	</a:t>
            </a:r>
            <a:r>
              <a:rPr lang="en-US" i="1" smtClean="0"/>
              <a:t>     instructor </a:t>
            </a:r>
            <a:r>
              <a:rPr lang="en-US" smtClean="0"/>
              <a:t> = (</a:t>
            </a:r>
            <a:r>
              <a:rPr lang="en-US" i="1" smtClean="0"/>
              <a:t>ID,  name, dept_name, salary</a:t>
            </a:r>
            <a:r>
              <a:rPr lang="en-US" smtClean="0"/>
              <a:t>)</a:t>
            </a:r>
          </a:p>
          <a:p>
            <a:pPr>
              <a:lnSpc>
                <a:spcPct val="120000"/>
              </a:lnSpc>
            </a:pPr>
            <a:r>
              <a:rPr lang="en-US" smtClean="0"/>
              <a:t>Formally, given sets </a:t>
            </a:r>
            <a:r>
              <a:rPr lang="en-US" i="1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D</a:t>
            </a:r>
            <a:r>
              <a:rPr lang="en-US" baseline="-25000" smtClean="0"/>
              <a:t>2</a:t>
            </a:r>
            <a:r>
              <a:rPr lang="en-US" smtClean="0"/>
              <a:t>, …. </a:t>
            </a:r>
            <a:r>
              <a:rPr lang="en-US" i="1" smtClean="0"/>
              <a:t>D</a:t>
            </a:r>
            <a:r>
              <a:rPr lang="en-US" i="1" baseline="-25000" smtClean="0"/>
              <a:t>n</a:t>
            </a:r>
            <a:r>
              <a:rPr lang="en-US" smtClean="0"/>
              <a:t> a </a:t>
            </a:r>
            <a:r>
              <a:rPr lang="en-US" b="1" smtClean="0">
                <a:solidFill>
                  <a:srgbClr val="000099"/>
                </a:solidFill>
              </a:rPr>
              <a:t>relation</a:t>
            </a:r>
            <a:r>
              <a:rPr lang="en-US" i="1" smtClean="0">
                <a:solidFill>
                  <a:srgbClr val="008000"/>
                </a:solidFill>
              </a:rPr>
              <a:t> </a:t>
            </a:r>
            <a:r>
              <a:rPr lang="en-US" b="1" i="1" smtClean="0">
                <a:solidFill>
                  <a:srgbClr val="000000"/>
                </a:solidFill>
              </a:rPr>
              <a:t>r</a:t>
            </a:r>
            <a:r>
              <a:rPr lang="en-US" smtClean="0"/>
              <a:t> is a subset of 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 x  </a:t>
            </a:r>
            <a:r>
              <a:rPr lang="en-US" i="1" smtClean="0"/>
              <a:t>D</a:t>
            </a:r>
            <a:r>
              <a:rPr lang="en-US" baseline="-25000" smtClean="0"/>
              <a:t>2 </a:t>
            </a:r>
            <a:r>
              <a:rPr lang="en-US" smtClean="0"/>
              <a:t> x … x </a:t>
            </a:r>
            <a:r>
              <a:rPr lang="en-US" i="1" smtClean="0"/>
              <a:t>D</a:t>
            </a:r>
            <a:r>
              <a:rPr lang="en-US" i="1" baseline="-25000" smtClean="0"/>
              <a:t>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Thus, a relation is a set of </a:t>
            </a:r>
            <a:r>
              <a:rPr lang="en-US" i="1" smtClean="0"/>
              <a:t>n</a:t>
            </a:r>
            <a:r>
              <a:rPr lang="en-US" smtClean="0"/>
              <a:t>-tuples (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 a</a:t>
            </a:r>
            <a:r>
              <a:rPr lang="en-US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a</a:t>
            </a:r>
            <a:r>
              <a:rPr lang="en-US" i="1" baseline="-25000" smtClean="0"/>
              <a:t>n</a:t>
            </a:r>
            <a:r>
              <a:rPr lang="en-US" smtClean="0"/>
              <a:t>) where each </a:t>
            </a:r>
            <a:r>
              <a:rPr lang="en-US" i="1" smtClean="0"/>
              <a:t>a</a:t>
            </a:r>
            <a:r>
              <a:rPr lang="en-US" i="1" baseline="-25000" smtClean="0"/>
              <a:t>i</a:t>
            </a:r>
            <a:r>
              <a:rPr lang="en-US" smtClean="0"/>
              <a:t> 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D</a:t>
            </a:r>
            <a:r>
              <a:rPr lang="en-US" i="1" baseline="-25000" smtClean="0">
                <a:sym typeface="Symbol" panose="05050102010706020507" pitchFamily="18" charset="2"/>
              </a:rPr>
              <a:t>i</a:t>
            </a:r>
            <a:endParaRPr lang="en-US" i="1" smtClean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smtClean="0"/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smtClean="0"/>
          </a:p>
          <a:p>
            <a:pPr>
              <a:buFont typeface="Monotype Sorts" charset="2"/>
              <a:buNone/>
            </a:pP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20738" y="4400550"/>
            <a:ext cx="74041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The current values (</a:t>
            </a:r>
            <a:r>
              <a:rPr kumimoji="1" lang="en-US" sz="1800" b="1">
                <a:solidFill>
                  <a:srgbClr val="000099"/>
                </a:solidFill>
              </a:rPr>
              <a:t>relation instance</a:t>
            </a:r>
            <a:r>
              <a:rPr kumimoji="1" lang="en-US" sz="1800"/>
              <a:t>) of a relation are specified by a table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An element </a:t>
            </a:r>
            <a:r>
              <a:rPr kumimoji="1" lang="en-US" sz="1800" b="1" i="1">
                <a:solidFill>
                  <a:schemeClr val="bg2"/>
                </a:solidFill>
              </a:rPr>
              <a:t>t</a:t>
            </a:r>
            <a:r>
              <a:rPr kumimoji="1" lang="en-US" sz="1800" b="1"/>
              <a:t> </a:t>
            </a:r>
            <a:r>
              <a:rPr kumimoji="1" lang="en-US" sz="1800"/>
              <a:t>of</a:t>
            </a:r>
            <a:r>
              <a:rPr kumimoji="1" lang="en-US" sz="1800" b="1">
                <a:solidFill>
                  <a:schemeClr val="bg2"/>
                </a:solidFill>
              </a:rPr>
              <a:t> </a:t>
            </a:r>
            <a:r>
              <a:rPr kumimoji="1" lang="en-US" sz="1800" b="1" i="1">
                <a:solidFill>
                  <a:schemeClr val="bg2"/>
                </a:solidFill>
              </a:rPr>
              <a:t>r</a:t>
            </a:r>
            <a:r>
              <a:rPr kumimoji="1" lang="en-US" sz="1800"/>
              <a:t> is a </a:t>
            </a:r>
            <a:r>
              <a:rPr kumimoji="1" lang="en-US" sz="1800" i="1"/>
              <a:t>tuple</a:t>
            </a:r>
            <a:r>
              <a:rPr kumimoji="1" lang="en-US" sz="1800"/>
              <a:t>, represented by a </a:t>
            </a:r>
            <a:r>
              <a:rPr kumimoji="1" lang="en-US" sz="1800" i="1"/>
              <a:t>row </a:t>
            </a:r>
            <a:r>
              <a:rPr kumimoji="1" lang="en-US" sz="1800"/>
              <a:t>in a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 are Unordered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Example: </a:t>
            </a:r>
            <a:r>
              <a:rPr kumimoji="1" lang="en-US" sz="1800" i="1"/>
              <a:t>instructor</a:t>
            </a:r>
            <a:r>
              <a:rPr kumimoji="1" lang="en-US" sz="1800"/>
              <a:t> relation with unordered tuples</a:t>
            </a:r>
          </a:p>
        </p:txBody>
      </p:sp>
      <p:pic>
        <p:nvPicPr>
          <p:cNvPr id="23556" name="Picture 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8213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77200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mtClean="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smtClean="0"/>
              <a:t>Information about an enterprise is broken up into parts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charset="2"/>
              <a:buNone/>
            </a:pPr>
            <a:r>
              <a:rPr lang="en-US" smtClean="0"/>
              <a:t>	        </a:t>
            </a:r>
            <a:r>
              <a:rPr lang="en-US" i="1" smtClean="0"/>
              <a:t>instructor</a:t>
            </a:r>
            <a:r>
              <a:rPr lang="en-US" smtClean="0"/>
              <a:t>  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student</a:t>
            </a:r>
            <a:r>
              <a:rPr lang="en-US" smtClean="0"/>
              <a:t>     </a:t>
            </a:r>
            <a:br>
              <a:rPr lang="en-US" smtClean="0"/>
            </a:br>
            <a:r>
              <a:rPr lang="en-US" smtClean="0"/>
              <a:t>        </a:t>
            </a:r>
            <a:r>
              <a:rPr lang="en-US" i="1" smtClean="0"/>
              <a:t>advisor</a:t>
            </a:r>
            <a:endParaRPr lang="en-US" smtClean="0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mtClean="0"/>
              <a:t>Bad design: </a:t>
            </a:r>
            <a:br>
              <a:rPr lang="en-US" smtClean="0"/>
            </a:br>
            <a:r>
              <a:rPr lang="en-US" smtClean="0"/>
              <a:t>       </a:t>
            </a:r>
            <a:r>
              <a:rPr lang="en-US" i="1" smtClean="0"/>
              <a:t>univ </a:t>
            </a:r>
            <a:r>
              <a:rPr lang="en-US" smtClean="0"/>
              <a:t>(</a:t>
            </a:r>
            <a:r>
              <a:rPr lang="en-US" i="1" smtClean="0"/>
              <a:t>instructor -ID, name, dept_name, salary, student_Id</a:t>
            </a:r>
            <a:r>
              <a:rPr lang="en-US" smtClean="0"/>
              <a:t>, ..)</a:t>
            </a:r>
            <a:br>
              <a:rPr lang="en-US" smtClean="0"/>
            </a:br>
            <a:r>
              <a:rPr lang="en-US" smtClean="0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smtClean="0">
                <a:ea typeface="ＭＳ Ｐゴシック" panose="020B0600070205080204" pitchFamily="34" charset="-128"/>
              </a:rPr>
              <a:t>repetition of information (e.g., two students have the same instructor)</a:t>
            </a:r>
          </a:p>
          <a:p>
            <a:pPr lvl="1">
              <a:spcBef>
                <a:spcPct val="60000"/>
              </a:spcBef>
            </a:pPr>
            <a:r>
              <a:rPr lang="en-US" smtClean="0">
                <a:ea typeface="ＭＳ Ｐゴシック" panose="020B0600070205080204" pitchFamily="34" charset="-128"/>
              </a:rPr>
              <a:t>the need for null values  (e.g., represent an student with no advisor)</a:t>
            </a:r>
          </a:p>
          <a:p>
            <a:pPr>
              <a:spcBef>
                <a:spcPct val="60000"/>
              </a:spcBef>
            </a:pPr>
            <a:r>
              <a:rPr lang="en-US" smtClean="0"/>
              <a:t>Normalization theory (Chapter 7) deals with how to design “good” relational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n-US" smtClean="0"/>
              <a:t>Let K </a:t>
            </a:r>
            <a:r>
              <a:rPr lang="en-US" smtClean="0">
                <a:sym typeface="Symbol" panose="05050102010706020507" pitchFamily="18" charset="2"/>
              </a:rPr>
              <a:t> R</a:t>
            </a:r>
          </a:p>
          <a:p>
            <a:r>
              <a:rPr lang="en-US" i="1" smtClean="0">
                <a:sym typeface="Symbol" panose="05050102010706020507" pitchFamily="18" charset="2"/>
              </a:rPr>
              <a:t>K </a:t>
            </a:r>
            <a:r>
              <a:rPr lang="en-US" smtClean="0">
                <a:sym typeface="Symbol" panose="05050102010706020507" pitchFamily="18" charset="2"/>
              </a:rPr>
              <a:t>is a </a:t>
            </a:r>
            <a:r>
              <a:rPr lang="en-US" b="1" smtClean="0">
                <a:solidFill>
                  <a:srgbClr val="000099"/>
                </a:solidFill>
                <a:sym typeface="Symbol" panose="05050102010706020507" pitchFamily="18" charset="2"/>
              </a:rPr>
              <a:t>superkey</a:t>
            </a:r>
            <a:r>
              <a:rPr 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of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if values for </a:t>
            </a:r>
            <a:r>
              <a:rPr lang="en-US" i="1" smtClean="0">
                <a:sym typeface="Symbol" panose="05050102010706020507" pitchFamily="18" charset="2"/>
              </a:rPr>
              <a:t>K</a:t>
            </a:r>
            <a:r>
              <a:rPr lang="en-US" smtClean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i="1" smtClean="0">
                <a:sym typeface="Symbol" panose="05050102010706020507" pitchFamily="18" charset="2"/>
              </a:rPr>
              <a:t>r(R)</a:t>
            </a:r>
            <a:r>
              <a:rPr lang="en-US" smtClean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Example:  {</a:t>
            </a:r>
            <a:r>
              <a:rPr 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ID</a:t>
            </a: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} and {ID,name} are both superkeys of </a:t>
            </a:r>
            <a:r>
              <a:rPr lang="en-US" i="1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instructor.</a:t>
            </a:r>
            <a:endParaRPr 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sym typeface="Symbol" panose="05050102010706020507" pitchFamily="18" charset="2"/>
              </a:rPr>
              <a:t>Superkey </a:t>
            </a:r>
            <a:r>
              <a:rPr lang="en-US" i="1" smtClean="0">
                <a:sym typeface="Symbol" panose="05050102010706020507" pitchFamily="18" charset="2"/>
              </a:rPr>
              <a:t>K</a:t>
            </a:r>
            <a:r>
              <a:rPr lang="en-US" smtClean="0">
                <a:sym typeface="Symbol" panose="05050102010706020507" pitchFamily="18" charset="2"/>
              </a:rPr>
              <a:t> is a </a:t>
            </a:r>
            <a:r>
              <a:rPr lang="en-US" b="1" smtClean="0">
                <a:solidFill>
                  <a:srgbClr val="000099"/>
                </a:solidFill>
                <a:sym typeface="Symbol" panose="05050102010706020507" pitchFamily="18" charset="2"/>
              </a:rPr>
              <a:t>candidate key</a:t>
            </a:r>
            <a:r>
              <a:rPr lang="en-US" smtClean="0">
                <a:sym typeface="Symbol" panose="05050102010706020507" pitchFamily="18" charset="2"/>
              </a:rPr>
              <a:t> if </a:t>
            </a:r>
            <a:r>
              <a:rPr lang="en-US" i="1" smtClean="0">
                <a:sym typeface="Symbol" panose="05050102010706020507" pitchFamily="18" charset="2"/>
              </a:rPr>
              <a:t>K</a:t>
            </a:r>
            <a:r>
              <a:rPr lang="en-US" smtClean="0">
                <a:sym typeface="Symbol" panose="05050102010706020507" pitchFamily="18" charset="2"/>
              </a:rPr>
              <a:t> is minimal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Example:  {</a:t>
            </a:r>
            <a:r>
              <a:rPr lang="en-US" i="1" smtClean="0">
                <a:sym typeface="Symbol" panose="05050102010706020507" pitchFamily="18" charset="2"/>
              </a:rPr>
              <a:t>ID</a:t>
            </a:r>
            <a:r>
              <a:rPr lang="en-US" smtClean="0">
                <a:sym typeface="Symbol" panose="05050102010706020507" pitchFamily="18" charset="2"/>
              </a:rPr>
              <a:t>} is a candidate key for </a:t>
            </a:r>
            <a:r>
              <a:rPr lang="en-US" i="1" smtClean="0">
                <a:sym typeface="Symbol" panose="05050102010706020507" pitchFamily="18" charset="2"/>
              </a:rPr>
              <a:t>Instructor</a:t>
            </a:r>
            <a:endParaRPr lang="en-US" smtClean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smtClean="0">
                <a:sym typeface="Symbol" panose="05050102010706020507" pitchFamily="18" charset="2"/>
              </a:rPr>
              <a:t>One of the candidate keys is selected to be the </a:t>
            </a:r>
            <a:r>
              <a:rPr lang="en-US" b="1" smtClean="0">
                <a:solidFill>
                  <a:srgbClr val="000099"/>
                </a:solidFill>
                <a:sym typeface="Symbol" panose="05050102010706020507" pitchFamily="18" charset="2"/>
              </a:rPr>
              <a:t>primary key</a:t>
            </a:r>
            <a:r>
              <a:rPr lang="en-US" smtClean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mtClean="0">
                <a:ea typeface="ＭＳ Ｐゴシック" panose="020B0600070205080204" pitchFamily="34" charset="-128"/>
                <a:sym typeface="Symbol" panose="05050102010706020507" pitchFamily="18" charset="2"/>
              </a:rPr>
              <a:t>which one?</a:t>
            </a:r>
          </a:p>
          <a:p>
            <a:r>
              <a:rPr lang="en-US" b="1" smtClean="0">
                <a:solidFill>
                  <a:srgbClr val="000099"/>
                </a:solidFill>
              </a:rPr>
              <a:t>Foreign key</a:t>
            </a:r>
            <a:r>
              <a:rPr lang="en-US" smtClean="0"/>
              <a:t> constraint: Value in one relation must appear in another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Referencing</a:t>
            </a:r>
            <a:r>
              <a:rPr lang="en-US" smtClean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b="1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Referenced</a:t>
            </a:r>
            <a:r>
              <a:rPr lang="en-US" smtClean="0">
                <a:ea typeface="ＭＳ Ｐゴシック" panose="020B0600070205080204" pitchFamily="34" charset="-128"/>
              </a:rPr>
              <a:t> relation</a:t>
            </a:r>
            <a:endParaRPr lang="en-US" smtClean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Schema Diagram for University Database</a:t>
            </a:r>
          </a:p>
        </p:txBody>
      </p:sp>
      <p:pic>
        <p:nvPicPr>
          <p:cNvPr id="29699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Query Languages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r>
              <a:rPr lang="en-US" smtClean="0"/>
              <a:t>Procedural vs.non-procedural, or declarative</a:t>
            </a:r>
          </a:p>
          <a:p>
            <a:r>
              <a:rPr lang="en-US" smtClean="0"/>
              <a:t>“Pure” languages: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Relational algebra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Tuple relational calculus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Domain relational calculus</a:t>
            </a:r>
          </a:p>
          <a:p>
            <a:r>
              <a:rPr lang="en-US" smtClean="0"/>
              <a:t>Relational operators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19365</TotalTime>
  <Words>442</Words>
  <Application>Microsoft Office PowerPoint</Application>
  <PresentationFormat>On-screen Show (4:3)</PresentationFormat>
  <Paragraphs>129</Paragraphs>
  <Slides>30</Slides>
  <Notes>29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Helvetica</vt:lpstr>
      <vt:lpstr>ＭＳ Ｐゴシック</vt:lpstr>
      <vt:lpstr>Arial</vt:lpstr>
      <vt:lpstr>Monotype Sorts</vt:lpstr>
      <vt:lpstr>Webdings</vt:lpstr>
      <vt:lpstr>Times New Roman</vt:lpstr>
      <vt:lpstr>Symbol</vt:lpstr>
      <vt:lpstr>dbsym</vt:lpstr>
      <vt:lpstr>2_db-5-grey</vt:lpstr>
      <vt:lpstr>Microsoft Clip Gallery</vt:lpstr>
      <vt:lpstr>Chapter 2: Intro to Relational Model</vt:lpstr>
      <vt:lpstr>Example of a Relation</vt:lpstr>
      <vt:lpstr>Attribute Types</vt:lpstr>
      <vt:lpstr>Relation Schema and Instance</vt:lpstr>
      <vt:lpstr>Relations are Unordered</vt:lpstr>
      <vt:lpstr>Database</vt:lpstr>
      <vt:lpstr>Keys</vt:lpstr>
      <vt:lpstr>Schema Diagram for University Database</vt:lpstr>
      <vt:lpstr>Relational Query Languages</vt:lpstr>
      <vt:lpstr>Selection of tuples</vt:lpstr>
      <vt:lpstr>Selection of Columns (Attributes)</vt:lpstr>
      <vt:lpstr>Joining two relations – Cartesian Product</vt:lpstr>
      <vt:lpstr>Union of two relations</vt:lpstr>
      <vt:lpstr>Set difference of two relations</vt:lpstr>
      <vt:lpstr>Set Intersection of two relations</vt:lpstr>
      <vt:lpstr>Joining two relations – Natural Join</vt:lpstr>
      <vt:lpstr>Natural Join Example</vt:lpstr>
      <vt:lpstr>Figure in-2.1</vt:lpstr>
      <vt:lpstr>End of Chapter 2</vt:lpstr>
      <vt:lpstr>Figure 2.01</vt:lpstr>
      <vt:lpstr>Figure 2.02</vt:lpstr>
      <vt:lpstr>Figure 2.03</vt:lpstr>
      <vt:lpstr>Figure 2.04</vt:lpstr>
      <vt:lpstr>Figure 2.05</vt:lpstr>
      <vt:lpstr>Figure 2.06</vt:lpstr>
      <vt:lpstr>Figure 2.07</vt:lpstr>
      <vt:lpstr>Figure 2.10</vt:lpstr>
      <vt:lpstr>Figure 2.11</vt:lpstr>
      <vt:lpstr>Figure 2.12</vt:lpstr>
      <vt:lpstr>Figure 2.13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159</cp:revision>
  <cp:lastPrinted>2005-01-10T21:51:57Z</cp:lastPrinted>
  <dcterms:created xsi:type="dcterms:W3CDTF">1999-11-04T20:50:09Z</dcterms:created>
  <dcterms:modified xsi:type="dcterms:W3CDTF">2018-10-23T14:39:07Z</dcterms:modified>
</cp:coreProperties>
</file>