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33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335" r:id="rId22"/>
    <p:sldId id="275" r:id="rId23"/>
    <p:sldId id="276" r:id="rId24"/>
    <p:sldId id="277" r:id="rId25"/>
    <p:sldId id="33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3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31" r:id="rId78"/>
    <p:sldId id="332" r:id="rId79"/>
  </p:sldIdLst>
  <p:sldSz cx="9144000" cy="6858000" type="screen4x3"/>
  <p:notesSz cx="6997700" cy="9283700"/>
  <p:custShowLst>
    <p:custShow name="Custom Show 1" id="0">
      <p:sldLst>
        <p:sld r:id="rId29"/>
        <p:sld r:id="rId4"/>
        <p:sld r:id="rId25"/>
        <p:sld r:id="rId8"/>
        <p:sld r:id="rId10"/>
        <p:sld r:id="rId36"/>
        <p:sld r:id="rId35"/>
        <p:sld r:id="rId12"/>
        <p:sld r:id="rId64"/>
        <p:sld r:id="rId28"/>
        <p:sld r:id="rId28"/>
        <p:sld r:id="rId38"/>
        <p:sld r:id="rId60"/>
        <p:sld r:id="rId63"/>
        <p:sld r:id="rId71"/>
        <p:sld r:id="rId16"/>
        <p:sld r:id="rId45"/>
        <p:sld r:id="rId46"/>
        <p:sld r:id="rId37"/>
        <p:sld r:id="rId61"/>
        <p:sld r:id="rId62"/>
        <p:sld r:id="rId71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4664" autoAdjust="0"/>
  </p:normalViewPr>
  <p:slideViewPr>
    <p:cSldViewPr snapToGrid="0">
      <p:cViewPr varScale="1">
        <p:scale>
          <a:sx n="66" d="100"/>
          <a:sy n="66" d="100"/>
        </p:scale>
        <p:origin x="1506" y="7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34D61A0-5825-4EE9-8D15-E613B39B4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4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/>
          </a:p>
        </p:txBody>
      </p:sp>
      <p:sp>
        <p:nvSpPr>
          <p:cNvPr id="5222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3F43597-0A3F-485D-9FB3-69AFEB90D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9B164C-127B-4784-AC94-864A89B2F8C0}" type="slidenum">
              <a:rPr lang="en-US"/>
              <a:pPr/>
              <a:t>1</a:t>
            </a:fld>
            <a:endParaRPr lang="en-US"/>
          </a:p>
        </p:txBody>
      </p:sp>
      <p:sp>
        <p:nvSpPr>
          <p:cNvPr id="3727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C32A2-E3A5-436D-A18E-DABF134598F1}" type="slidenum">
              <a:rPr lang="en-US"/>
              <a:pPr/>
              <a:t>12</a:t>
            </a:fld>
            <a:endParaRPr lang="en-US"/>
          </a:p>
        </p:txBody>
      </p:sp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3</a:t>
            </a:r>
          </a:p>
        </p:txBody>
      </p:sp>
      <p:sp>
        <p:nvSpPr>
          <p:cNvPr id="39117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11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1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2825A-6385-4A84-893D-D4FA0E76405C}" type="slidenum">
              <a:rPr lang="en-US"/>
              <a:pPr/>
              <a:t>13</a:t>
            </a:fld>
            <a:endParaRPr lang="en-US"/>
          </a:p>
        </p:txBody>
      </p:sp>
      <p:sp>
        <p:nvSpPr>
          <p:cNvPr id="393218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19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4</a:t>
            </a:r>
          </a:p>
        </p:txBody>
      </p:sp>
      <p:sp>
        <p:nvSpPr>
          <p:cNvPr id="393220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32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97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D825A-58A1-45D8-8457-5D6E39A75E2C}" type="slidenum">
              <a:rPr lang="en-US"/>
              <a:pPr/>
              <a:t>14</a:t>
            </a:fld>
            <a:endParaRPr lang="en-US"/>
          </a:p>
        </p:txBody>
      </p:sp>
      <p:sp>
        <p:nvSpPr>
          <p:cNvPr id="39526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5</a:t>
            </a:r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6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52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5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95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007CC1-4B5F-454C-B338-A5C57CB875C0}" type="slidenum">
              <a:rPr lang="en-US"/>
              <a:pPr/>
              <a:t>15</a:t>
            </a:fld>
            <a:endParaRPr lang="en-US"/>
          </a:p>
        </p:txBody>
      </p:sp>
      <p:sp>
        <p:nvSpPr>
          <p:cNvPr id="39731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6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7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90D98-C0D7-4800-9717-9062F447F0CE}" type="slidenum">
              <a:rPr lang="en-US"/>
              <a:pPr/>
              <a:t>16</a:t>
            </a:fld>
            <a:endParaRPr lang="en-US"/>
          </a:p>
        </p:txBody>
      </p:sp>
      <p:sp>
        <p:nvSpPr>
          <p:cNvPr id="39936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8</a:t>
            </a:r>
          </a:p>
        </p:txBody>
      </p:sp>
      <p:sp>
        <p:nvSpPr>
          <p:cNvPr id="39936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99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4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AF5A5-B5BB-491B-A65F-A03F5C411AEC}" type="slidenum">
              <a:rPr lang="en-US"/>
              <a:pPr/>
              <a:t>21</a:t>
            </a:fld>
            <a:endParaRPr lang="en-US"/>
          </a:p>
        </p:txBody>
      </p:sp>
      <p:sp>
        <p:nvSpPr>
          <p:cNvPr id="530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0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2B20C-6D33-448A-B3FA-DD9D9CF8C239}" type="slidenum">
              <a:rPr lang="en-US"/>
              <a:pPr/>
              <a:t>23</a:t>
            </a:fld>
            <a:endParaRPr lang="en-US"/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9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653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06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2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C517A3-A62B-4F5E-AFC0-1E82F1D16CD0}" type="slidenum">
              <a:rPr lang="en-US"/>
              <a:pPr/>
              <a:t>24</a:t>
            </a:fld>
            <a:endParaRPr lang="en-US"/>
          </a:p>
        </p:txBody>
      </p:sp>
      <p:sp>
        <p:nvSpPr>
          <p:cNvPr id="4085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1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8E454-5459-4F09-91E2-A2A93AB2AC3D}" type="slidenum">
              <a:rPr lang="en-US"/>
              <a:pPr/>
              <a:t>25</a:t>
            </a:fld>
            <a:endParaRPr lang="en-US"/>
          </a:p>
        </p:txBody>
      </p:sp>
      <p:sp>
        <p:nvSpPr>
          <p:cNvPr id="532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1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E6F5B-20ED-4C96-9D63-6DE2545D2071}" type="slidenum">
              <a:rPr lang="en-US"/>
              <a:pPr/>
              <a:t>26</a:t>
            </a:fld>
            <a:endParaRPr lang="en-US"/>
          </a:p>
        </p:txBody>
      </p:sp>
      <p:sp>
        <p:nvSpPr>
          <p:cNvPr id="4106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1CA3B-2065-49B2-B7E0-6B440787559F}" type="slidenum">
              <a:rPr lang="en-US"/>
              <a:pPr/>
              <a:t>2</a:t>
            </a:fld>
            <a:endParaRPr lang="en-US"/>
          </a:p>
        </p:txBody>
      </p:sp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1</a:t>
            </a: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479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747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730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65BCE-5046-43BF-82D5-7CDC119F8553}" type="slidenum">
              <a:rPr lang="en-US"/>
              <a:pPr/>
              <a:t>27</a:t>
            </a:fld>
            <a:endParaRPr lang="en-US"/>
          </a:p>
        </p:txBody>
      </p:sp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7</a:t>
            </a:r>
          </a:p>
        </p:txBody>
      </p:sp>
      <p:sp>
        <p:nvSpPr>
          <p:cNvPr id="41267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7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412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65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9892D-4450-42A1-B54A-49E0CD64F570}" type="slidenum">
              <a:rPr lang="en-US"/>
              <a:pPr/>
              <a:t>28</a:t>
            </a:fld>
            <a:endParaRPr lang="en-US"/>
          </a:p>
        </p:txBody>
      </p:sp>
      <p:sp>
        <p:nvSpPr>
          <p:cNvPr id="414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80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6114F-779A-42C4-BD98-F7E7227C5D0B}" type="slidenum">
              <a:rPr lang="en-US"/>
              <a:pPr/>
              <a:t>29</a:t>
            </a:fld>
            <a:endParaRPr lang="en-US"/>
          </a:p>
        </p:txBody>
      </p:sp>
      <p:sp>
        <p:nvSpPr>
          <p:cNvPr id="4167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0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F7BD8-A447-45C7-8415-DDA8E0090C4E}" type="slidenum">
              <a:rPr lang="en-US"/>
              <a:pPr/>
              <a:t>30</a:t>
            </a:fld>
            <a:endParaRPr lang="en-US"/>
          </a:p>
        </p:txBody>
      </p:sp>
      <p:sp>
        <p:nvSpPr>
          <p:cNvPr id="4188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944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ACF10-FA5E-4A42-BF44-139D117EA533}" type="slidenum">
              <a:rPr lang="en-US"/>
              <a:pPr/>
              <a:t>31</a:t>
            </a:fld>
            <a:endParaRPr lang="en-US"/>
          </a:p>
        </p:txBody>
      </p:sp>
      <p:sp>
        <p:nvSpPr>
          <p:cNvPr id="4208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3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E9D56A-1378-4DA2-91A9-B3C660AAC4A4}" type="slidenum">
              <a:rPr lang="en-US"/>
              <a:pPr/>
              <a:t>32</a:t>
            </a:fld>
            <a:endParaRPr lang="en-US"/>
          </a:p>
        </p:txBody>
      </p:sp>
      <p:sp>
        <p:nvSpPr>
          <p:cNvPr id="4229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01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00D3AE-F0C8-4728-931B-997CF7AF1242}" type="slidenum">
              <a:rPr lang="en-US"/>
              <a:pPr/>
              <a:t>33</a:t>
            </a:fld>
            <a:endParaRPr lang="en-US"/>
          </a:p>
        </p:txBody>
      </p:sp>
      <p:sp>
        <p:nvSpPr>
          <p:cNvPr id="4249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3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56813-E761-493A-AF63-71164AC9D130}" type="slidenum">
              <a:rPr lang="en-US"/>
              <a:pPr/>
              <a:t>34</a:t>
            </a:fld>
            <a:endParaRPr lang="en-US"/>
          </a:p>
        </p:txBody>
      </p:sp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2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71310-124B-4848-B447-A79703361028}" type="slidenum">
              <a:rPr lang="en-US"/>
              <a:pPr/>
              <a:t>35</a:t>
            </a:fld>
            <a:endParaRPr lang="en-US"/>
          </a:p>
        </p:txBody>
      </p:sp>
      <p:sp>
        <p:nvSpPr>
          <p:cNvPr id="4290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13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81F10-9476-4438-AC12-CCFDACBE0861}" type="slidenum">
              <a:rPr lang="en-US"/>
              <a:pPr/>
              <a:t>36</a:t>
            </a:fld>
            <a:endParaRPr lang="en-US"/>
          </a:p>
        </p:txBody>
      </p:sp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86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2351F4-027F-4643-81F7-68D79284E7B9}" type="slidenum">
              <a:rPr lang="en-US"/>
              <a:pPr/>
              <a:t>3</a:t>
            </a:fld>
            <a:endParaRPr lang="en-US"/>
          </a:p>
        </p:txBody>
      </p:sp>
      <p:sp>
        <p:nvSpPr>
          <p:cNvPr id="3768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9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ED819-EC16-4A54-B214-01E2EAFB18C5}" type="slidenum">
              <a:rPr lang="en-US"/>
              <a:pPr/>
              <a:t>38</a:t>
            </a:fld>
            <a:endParaRPr lang="en-US"/>
          </a:p>
        </p:txBody>
      </p:sp>
      <p:sp>
        <p:nvSpPr>
          <p:cNvPr id="4341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8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4AE81-08B6-40E9-8D34-7B755365B870}" type="slidenum">
              <a:rPr lang="en-US"/>
              <a:pPr/>
              <a:t>39</a:t>
            </a:fld>
            <a:endParaRPr lang="en-US"/>
          </a:p>
        </p:txBody>
      </p:sp>
      <p:sp>
        <p:nvSpPr>
          <p:cNvPr id="436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22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5C1B68-4387-440E-B524-E6AF8B57C163}" type="slidenum">
              <a:rPr lang="en-US"/>
              <a:pPr/>
              <a:t>40</a:t>
            </a:fld>
            <a:endParaRPr lang="en-US"/>
          </a:p>
        </p:txBody>
      </p:sp>
      <p:sp>
        <p:nvSpPr>
          <p:cNvPr id="4382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2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05813C-F830-4048-9CFE-448BFE66A838}" type="slidenum">
              <a:rPr lang="en-US"/>
              <a:pPr/>
              <a:t>41</a:t>
            </a:fld>
            <a:endParaRPr lang="en-US"/>
          </a:p>
        </p:txBody>
      </p:sp>
      <p:sp>
        <p:nvSpPr>
          <p:cNvPr id="4403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12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588073-3A90-4DBA-9451-61D2C3623DD0}" type="slidenum">
              <a:rPr lang="en-US"/>
              <a:pPr/>
              <a:t>42</a:t>
            </a:fld>
            <a:endParaRPr lang="en-US"/>
          </a:p>
        </p:txBody>
      </p:sp>
      <p:sp>
        <p:nvSpPr>
          <p:cNvPr id="4423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7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0F18D-669A-4367-9894-17851D9E64D6}" type="slidenum">
              <a:rPr lang="en-US"/>
              <a:pPr/>
              <a:t>43</a:t>
            </a:fld>
            <a:endParaRPr lang="en-US"/>
          </a:p>
        </p:txBody>
      </p:sp>
      <p:sp>
        <p:nvSpPr>
          <p:cNvPr id="4444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2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44D28-62B2-4643-942E-0B1BAB588CE7}" type="slidenum">
              <a:rPr lang="en-US"/>
              <a:pPr/>
              <a:t>44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23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228072-83B3-4E92-9059-3432304FE0DB}" type="slidenum">
              <a:rPr lang="en-US"/>
              <a:pPr/>
              <a:t>45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4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D07B9-0F09-48F7-8BA5-CAA02CAD5841}" type="slidenum">
              <a:rPr lang="en-US"/>
              <a:pPr/>
              <a:t>46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78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AEE32-886C-42DB-85B5-3CEDB81250D6}" type="slidenum">
              <a:rPr lang="en-US"/>
              <a:pPr/>
              <a:t>47</a:t>
            </a:fld>
            <a:endParaRPr lang="en-US"/>
          </a:p>
        </p:txBody>
      </p:sp>
      <p:sp>
        <p:nvSpPr>
          <p:cNvPr id="4526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3F066-EA8C-4726-AF80-78D620772AE4}" type="slidenum">
              <a:rPr lang="en-US"/>
              <a:pPr/>
              <a:t>4</a:t>
            </a:fld>
            <a:endParaRPr lang="en-US"/>
          </a:p>
        </p:txBody>
      </p:sp>
      <p:sp>
        <p:nvSpPr>
          <p:cNvPr id="527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68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4C96B-B984-404E-A5DE-0D722248D0EC}" type="slidenum">
              <a:rPr lang="en-US"/>
              <a:pPr/>
              <a:t>49</a:t>
            </a:fld>
            <a:endParaRPr lang="en-US"/>
          </a:p>
        </p:txBody>
      </p:sp>
      <p:sp>
        <p:nvSpPr>
          <p:cNvPr id="4556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9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F5082-4B20-4591-B775-D1A5229EA494}" type="slidenum">
              <a:rPr lang="en-US"/>
              <a:pPr/>
              <a:t>50</a:t>
            </a:fld>
            <a:endParaRPr lang="en-US"/>
          </a:p>
        </p:txBody>
      </p:sp>
      <p:sp>
        <p:nvSpPr>
          <p:cNvPr id="4577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84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D34EA-1B40-41F3-8ED7-2359BB0A1394}" type="slidenum">
              <a:rPr lang="en-US"/>
              <a:pPr/>
              <a:t>51</a:t>
            </a:fld>
            <a:endParaRPr lang="en-US"/>
          </a:p>
        </p:txBody>
      </p:sp>
      <p:sp>
        <p:nvSpPr>
          <p:cNvPr id="4597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98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BED17C-9008-411F-85A2-3A66C5EAC54A}" type="slidenum">
              <a:rPr lang="en-US"/>
              <a:pPr/>
              <a:t>53</a:t>
            </a:fld>
            <a:endParaRPr lang="en-US"/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4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FB742D-1275-45F9-9BCE-DCF4D4AD0FDD}" type="slidenum">
              <a:rPr lang="en-US"/>
              <a:pPr/>
              <a:t>54</a:t>
            </a:fld>
            <a:endParaRPr lang="en-US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1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B35BA-3CC8-477A-913E-52568A8CDF69}" type="slidenum">
              <a:rPr lang="en-US"/>
              <a:pPr/>
              <a:t>57</a:t>
            </a:fld>
            <a:endParaRPr lang="en-US"/>
          </a:p>
        </p:txBody>
      </p:sp>
      <p:sp>
        <p:nvSpPr>
          <p:cNvPr id="46797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3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6E4ACC-E4D5-41FA-B609-581DDAAEEBEA}" type="slidenum">
              <a:rPr lang="en-US"/>
              <a:pPr/>
              <a:t>58</a:t>
            </a:fld>
            <a:endParaRPr lang="en-US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2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1CED3-3477-4A43-A172-67B32B92499C}" type="slidenum">
              <a:rPr lang="en-US"/>
              <a:pPr/>
              <a:t>59</a:t>
            </a:fld>
            <a:endParaRPr lang="en-US"/>
          </a:p>
        </p:txBody>
      </p:sp>
      <p:sp>
        <p:nvSpPr>
          <p:cNvPr id="4720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545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DA04B-15E6-4347-87C1-44957C149AAD}" type="slidenum">
              <a:rPr lang="en-US"/>
              <a:pPr/>
              <a:t>60</a:t>
            </a:fld>
            <a:endParaRPr lang="en-US"/>
          </a:p>
        </p:txBody>
      </p:sp>
      <p:sp>
        <p:nvSpPr>
          <p:cNvPr id="4741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515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6169A-6D6B-408A-A6E1-DE9EE7609208}" type="slidenum">
              <a:rPr lang="en-US"/>
              <a:pPr/>
              <a:t>61</a:t>
            </a:fld>
            <a:endParaRPr lang="en-US"/>
          </a:p>
        </p:txBody>
      </p:sp>
      <p:sp>
        <p:nvSpPr>
          <p:cNvPr id="4761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75D5-5752-42DE-9875-6F309EDEC64F}" type="slidenum">
              <a:rPr lang="en-US"/>
              <a:pPr/>
              <a:t>5</a:t>
            </a:fld>
            <a:endParaRPr lang="en-US"/>
          </a:p>
        </p:txBody>
      </p:sp>
      <p:sp>
        <p:nvSpPr>
          <p:cNvPr id="3788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00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F7B50-0839-4349-8338-50F513FEA9B3}" type="slidenum">
              <a:rPr lang="en-US"/>
              <a:pPr/>
              <a:t>62</a:t>
            </a:fld>
            <a:endParaRPr lang="en-US"/>
          </a:p>
        </p:txBody>
      </p:sp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90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D91BC4-F86A-4C39-A5C1-1AB327070230}" type="slidenum">
              <a:rPr lang="en-US"/>
              <a:pPr/>
              <a:t>64</a:t>
            </a:fld>
            <a:endParaRPr lang="en-US"/>
          </a:p>
        </p:txBody>
      </p:sp>
      <p:sp>
        <p:nvSpPr>
          <p:cNvPr id="4812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381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8B286D-A477-48E7-978C-934CAACF83BA}" type="slidenum">
              <a:rPr lang="en-US"/>
              <a:pPr/>
              <a:t>65</a:t>
            </a:fld>
            <a:endParaRPr lang="en-US"/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3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94715-9D48-4AA2-BCB9-FFAD5A10D94A}" type="slidenum">
              <a:rPr lang="en-US"/>
              <a:pPr/>
              <a:t>66</a:t>
            </a:fld>
            <a:endParaRPr lang="en-US"/>
          </a:p>
        </p:txBody>
      </p:sp>
      <p:sp>
        <p:nvSpPr>
          <p:cNvPr id="4853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789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639BB-FC8E-4DC4-A155-9237BA9B9F1B}" type="slidenum">
              <a:rPr lang="en-US"/>
              <a:pPr/>
              <a:t>67</a:t>
            </a:fld>
            <a:endParaRPr lang="en-US"/>
          </a:p>
        </p:txBody>
      </p:sp>
      <p:sp>
        <p:nvSpPr>
          <p:cNvPr id="4874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23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711501-6988-4439-AF48-34D323183FB2}" type="slidenum">
              <a:rPr lang="en-US"/>
              <a:pPr/>
              <a:t>68</a:t>
            </a:fld>
            <a:endParaRPr lang="en-US"/>
          </a:p>
        </p:txBody>
      </p:sp>
      <p:sp>
        <p:nvSpPr>
          <p:cNvPr id="4894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55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EEE85-BA62-4B32-858C-5A4087DDAF73}" type="slidenum">
              <a:rPr lang="en-US"/>
              <a:pPr/>
              <a:t>69</a:t>
            </a:fld>
            <a:endParaRPr lang="en-US"/>
          </a:p>
        </p:txBody>
      </p:sp>
      <p:sp>
        <p:nvSpPr>
          <p:cNvPr id="4915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571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4D74F-EF23-487A-B730-60A7C626F3BA}" type="slidenum">
              <a:rPr lang="en-US"/>
              <a:pPr/>
              <a:t>70</a:t>
            </a:fld>
            <a:endParaRPr lang="en-US"/>
          </a:p>
        </p:txBody>
      </p:sp>
      <p:sp>
        <p:nvSpPr>
          <p:cNvPr id="4956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08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15D15-228F-491F-8769-7D06FF80A280}" type="slidenum">
              <a:rPr lang="en-US"/>
              <a:pPr/>
              <a:t>71</a:t>
            </a:fld>
            <a:endParaRPr lang="en-US"/>
          </a:p>
        </p:txBody>
      </p:sp>
      <p:sp>
        <p:nvSpPr>
          <p:cNvPr id="4976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750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D65E3-808F-4494-9C85-A417FAA914D1}" type="slidenum">
              <a:rPr lang="en-US"/>
              <a:pPr/>
              <a:t>72</a:t>
            </a:fld>
            <a:endParaRPr lang="en-US"/>
          </a:p>
        </p:txBody>
      </p:sp>
      <p:sp>
        <p:nvSpPr>
          <p:cNvPr id="4997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4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34261-F1AB-44F0-B5B4-20B6912EAFAC}" type="slidenum">
              <a:rPr lang="en-US"/>
              <a:pPr/>
              <a:t>6</a:t>
            </a:fld>
            <a:endParaRPr lang="en-US"/>
          </a:p>
        </p:txBody>
      </p:sp>
      <p:sp>
        <p:nvSpPr>
          <p:cNvPr id="3809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71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D7AEB-F7A6-4DC8-9C5B-BE70C0053FB8}" type="slidenum">
              <a:rPr lang="en-US"/>
              <a:pPr/>
              <a:t>73</a:t>
            </a:fld>
            <a:endParaRPr lang="en-US"/>
          </a:p>
        </p:txBody>
      </p:sp>
      <p:sp>
        <p:nvSpPr>
          <p:cNvPr id="5017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12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D27CA-53AB-48F4-A4F6-CAAFFCF09519}" type="slidenum">
              <a:rPr lang="en-US"/>
              <a:pPr/>
              <a:t>74</a:t>
            </a:fld>
            <a:endParaRPr lang="en-US"/>
          </a:p>
        </p:txBody>
      </p:sp>
      <p:sp>
        <p:nvSpPr>
          <p:cNvPr id="50381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32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FCB9B-4FCC-4DB3-8868-CC49AF8E7BB0}" type="slidenum">
              <a:rPr lang="en-US"/>
              <a:pPr/>
              <a:t>75</a:t>
            </a:fld>
            <a:endParaRPr lang="en-US"/>
          </a:p>
        </p:txBody>
      </p:sp>
      <p:sp>
        <p:nvSpPr>
          <p:cNvPr id="50585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2714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B7593-EB5C-458A-85E9-EB1C5F1EA534}" type="slidenum">
              <a:rPr lang="en-US"/>
              <a:pPr/>
              <a:t>76</a:t>
            </a:fld>
            <a:endParaRPr lang="en-US"/>
          </a:p>
        </p:txBody>
      </p:sp>
      <p:sp>
        <p:nvSpPr>
          <p:cNvPr id="50790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0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9564F-4E57-49F2-B6D6-8574A4551EB9}" type="slidenum">
              <a:rPr lang="en-US"/>
              <a:pPr/>
              <a:t>77</a:t>
            </a:fld>
            <a:endParaRPr lang="en-US"/>
          </a:p>
        </p:txBody>
      </p:sp>
      <p:sp>
        <p:nvSpPr>
          <p:cNvPr id="51405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376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ACFCF-287A-4505-82C2-023D58675850}" type="slidenum">
              <a:rPr lang="en-US"/>
              <a:pPr/>
              <a:t>78</a:t>
            </a:fld>
            <a:endParaRPr lang="en-US"/>
          </a:p>
        </p:txBody>
      </p:sp>
      <p:sp>
        <p:nvSpPr>
          <p:cNvPr id="51609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60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0F64A3-72DD-402B-B961-2F2CF6CAFFB0}" type="slidenum">
              <a:rPr lang="en-US"/>
              <a:pPr/>
              <a:t>7</a:t>
            </a:fld>
            <a:endParaRPr lang="en-US"/>
          </a:p>
        </p:txBody>
      </p:sp>
      <p:sp>
        <p:nvSpPr>
          <p:cNvPr id="38297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3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27D192-BFF1-4866-A803-3E60C1F4BE7F}" type="slidenum">
              <a:rPr lang="en-US"/>
              <a:pPr/>
              <a:t>10</a:t>
            </a:fld>
            <a:endParaRPr lang="en-US"/>
          </a:p>
        </p:txBody>
      </p:sp>
      <p:sp>
        <p:nvSpPr>
          <p:cNvPr id="38707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43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D4ACB-374E-45B6-8630-991088879971}" type="slidenum">
              <a:rPr lang="en-US"/>
              <a:pPr/>
              <a:t>11</a:t>
            </a:fld>
            <a:endParaRPr lang="en-US"/>
          </a:p>
        </p:txBody>
      </p:sp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58" tIns="45221" rIns="92058" bIns="45221" anchor="b"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5138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30275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5413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605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177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749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321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935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sz="1300"/>
              <a:t>2</a:t>
            </a:r>
          </a:p>
        </p:txBody>
      </p:sp>
      <p:sp>
        <p:nvSpPr>
          <p:cNvPr id="38912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389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2326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23269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0F6F52BB-5D42-42FB-8308-4411B0FCDB29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523270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3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Rectangle 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rgbClr val="CC3300"/>
                </a:solidFill>
              </a:rPr>
              <a:t>Database System Concepts, 6</a:t>
            </a:r>
            <a:r>
              <a:rPr lang="en-US" b="1" baseline="30000">
                <a:solidFill>
                  <a:srgbClr val="CC3300"/>
                </a:solidFill>
              </a:rPr>
              <a:t>th</a:t>
            </a:r>
            <a:r>
              <a:rPr lang="en-US" b="1">
                <a:solidFill>
                  <a:srgbClr val="CC3300"/>
                </a:solidFill>
              </a:rPr>
              <a:t> Ed</a:t>
            </a:r>
            <a:r>
              <a:rPr lang="en-US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523272" name="Picture 8" descr="Cover-6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A8E61B-BF4E-4477-91C3-5C7318C4C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3ED455-32EA-40EB-8C87-8534B6E8E2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9AD201-1F0C-4179-AB42-F80E2B6E3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850E7D1-48FE-47B1-A6F4-B30E37D769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CAE439-E13C-499E-84EC-CD358DE0E1C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9581FA-8ED7-4F41-A8F1-DAC08506BC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3B8B372-DF42-4005-B0F5-315C29C5DB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1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872615-A8EE-40F5-8F64-F996C955D3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4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C00491-A244-404F-A50C-B99FF65C1A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5BE63-69E9-460E-B582-F4A8BA4A0B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46A2796A-ED4B-4930-9505-B3F7D8AB69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522245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3.</a:t>
            </a:r>
            <a:fld id="{4519F568-84D1-47C1-BD9D-39C0763EA065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52224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522248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22249" name="Picture 9" descr="Cover-6Ed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Drop and Alter Table Constructs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385050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>
                <a:solidFill>
                  <a:srgbClr val="000099"/>
                </a:solidFill>
              </a:rPr>
              <a:t>drop table </a:t>
            </a:r>
            <a:r>
              <a:rPr lang="en-US" sz="2000" i="1"/>
              <a:t>student</a:t>
            </a:r>
            <a:endParaRPr lang="en-US" sz="2000" b="1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>
                <a:solidFill>
                  <a:srgbClr val="000099"/>
                </a:solidFill>
              </a:rPr>
              <a:t>delete from </a:t>
            </a:r>
            <a:r>
              <a:rPr lang="en-US" sz="2000" i="1"/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sz="2000" b="1">
                <a:solidFill>
                  <a:srgbClr val="000099"/>
                </a:solidFill>
              </a:rPr>
              <a:t>alter table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sz="2000" b="1"/>
              <a:t>alter table </a:t>
            </a:r>
            <a:r>
              <a:rPr lang="en-US" sz="2000" i="1"/>
              <a:t>r </a:t>
            </a:r>
            <a:r>
              <a:rPr lang="en-US" sz="2000" b="1"/>
              <a:t>add </a:t>
            </a:r>
            <a:r>
              <a:rPr lang="en-US" sz="2000" i="1"/>
              <a:t>A D</a:t>
            </a:r>
            <a:endParaRPr lang="en-US" i="1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i="1"/>
              <a:t> </a:t>
            </a:r>
            <a:r>
              <a:rPr lang="en-US" sz="2000"/>
              <a:t>where </a:t>
            </a:r>
            <a:r>
              <a:rPr lang="en-US" sz="2000" i="1"/>
              <a:t>A</a:t>
            </a:r>
            <a:r>
              <a:rPr lang="en-US" sz="2000"/>
              <a:t> is the name of the attribute to be added to relation </a:t>
            </a:r>
            <a:r>
              <a:rPr lang="en-US" sz="2000" i="1"/>
              <a:t>r </a:t>
            </a:r>
            <a:r>
              <a:rPr lang="en-US" sz="2000"/>
              <a:t> and </a:t>
            </a:r>
            <a:r>
              <a:rPr lang="en-US" sz="2000" i="1"/>
              <a:t>D</a:t>
            </a:r>
            <a:r>
              <a:rPr lang="en-US" sz="2000"/>
              <a:t> is the domain of </a:t>
            </a:r>
            <a:r>
              <a:rPr lang="en-US" sz="2000" i="1"/>
              <a:t>A.</a:t>
            </a:r>
            <a:endParaRPr lang="en-US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All tuples in the relation are assigned </a:t>
            </a:r>
            <a:r>
              <a:rPr lang="en-US" sz="2000" i="1"/>
              <a:t>null</a:t>
            </a:r>
            <a:r>
              <a:rPr lang="en-US" sz="2000"/>
              <a:t> as the value for the new attribute.</a:t>
            </a:r>
            <a:r>
              <a:rPr lang="en-US"/>
              <a:t>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sz="2000" b="1"/>
              <a:t>alter table </a:t>
            </a:r>
            <a:r>
              <a:rPr lang="en-US" sz="2000" i="1"/>
              <a:t>r</a:t>
            </a:r>
            <a:r>
              <a:rPr lang="en-US" sz="2000" b="1"/>
              <a:t> drop</a:t>
            </a:r>
            <a:r>
              <a:rPr lang="en-US" sz="2000" i="1"/>
              <a:t> A</a:t>
            </a:r>
            <a:r>
              <a:rPr lang="en-US" i="1"/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sz="2000"/>
              <a:t>where </a:t>
            </a:r>
            <a:r>
              <a:rPr lang="en-US" sz="2000" i="1"/>
              <a:t>A</a:t>
            </a:r>
            <a:r>
              <a:rPr lang="en-US" sz="2000"/>
              <a:t> is the name of an attribute of relation</a:t>
            </a:r>
            <a:r>
              <a:rPr lang="en-US" sz="2000" i="1"/>
              <a:t> r</a:t>
            </a:r>
            <a:endParaRPr lang="en-US" i="1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sz="2000"/>
              <a:t>Dropping of attributes not supported by many databases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Basic Query Structure 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40638" cy="488156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/>
              <a:t>The SQL </a:t>
            </a:r>
            <a:r>
              <a:rPr lang="en-US" sz="2000" b="1">
                <a:solidFill>
                  <a:srgbClr val="000099"/>
                </a:solidFill>
              </a:rPr>
              <a:t>data-manipulation language (DML)</a:t>
            </a:r>
            <a:r>
              <a:rPr lang="en-US" sz="2000"/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sz="2000"/>
              <a:t>A typical SQL query has the form: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select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from</a:t>
            </a:r>
            <a:r>
              <a:rPr lang="en-US" sz="2000"/>
              <a:t>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r</a:t>
            </a:r>
            <a:r>
              <a:rPr lang="en-US" sz="2000" i="1" baseline="-25000"/>
              <a:t>m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where </a:t>
            </a:r>
            <a:r>
              <a:rPr lang="en-US" sz="2000" i="1"/>
              <a:t>P</a:t>
            </a:r>
            <a:r>
              <a:rPr lang="en-US" i="1"/>
              <a:t/>
            </a:r>
            <a:br>
              <a:rPr lang="en-US" i="1"/>
            </a:b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/>
              <a:t>A</a:t>
            </a:r>
            <a:r>
              <a:rPr lang="en-US" sz="2000" i="1" baseline="-25000"/>
              <a:t>i </a:t>
            </a:r>
            <a:r>
              <a:rPr lang="en-US" sz="2000"/>
              <a:t>represents an attribute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/>
              <a:t>R</a:t>
            </a:r>
            <a:r>
              <a:rPr lang="en-US" sz="2000" i="1" baseline="-25000"/>
              <a:t>i </a:t>
            </a:r>
            <a:r>
              <a:rPr lang="en-US" sz="2000"/>
              <a:t>represents a relation</a:t>
            </a:r>
            <a:endParaRPr lang="en-US"/>
          </a:p>
          <a:p>
            <a:pPr lvl="1">
              <a:buSzPct val="90000"/>
              <a:tabLst>
                <a:tab pos="2055813" algn="l"/>
              </a:tabLst>
            </a:pPr>
            <a:r>
              <a:rPr lang="en-US" sz="2000" i="1"/>
              <a:t>P</a:t>
            </a:r>
            <a:r>
              <a:rPr lang="en-US" sz="2000"/>
              <a:t> is a predicate.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The result of an SQL query is a relation.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select Clause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66088" cy="5165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/>
              <a:t>The </a:t>
            </a:r>
            <a:r>
              <a:rPr lang="en-US" b="1"/>
              <a:t>select</a:t>
            </a:r>
            <a:r>
              <a:rPr lang="en-US"/>
              <a:t> clause list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/>
              <a:t>Example: find the names of all instructors: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/>
            </a:r>
            <a:br>
              <a:rPr lang="en-US"/>
            </a:br>
            <a:r>
              <a:rPr lang="en-US"/>
              <a:t>		</a:t>
            </a:r>
            <a:r>
              <a:rPr lang="en-US" b="1"/>
              <a:t>from </a:t>
            </a:r>
            <a:r>
              <a:rPr lang="en-US" i="1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E.g.   </a:t>
            </a:r>
            <a:r>
              <a:rPr lang="en-US" i="1"/>
              <a:t>Name</a:t>
            </a:r>
            <a:r>
              <a:rPr lang="en-US"/>
              <a:t> ≡ </a:t>
            </a:r>
            <a:r>
              <a:rPr lang="en-US" i="1"/>
              <a:t>NAME</a:t>
            </a:r>
            <a:r>
              <a:rPr lang="en-US"/>
              <a:t> ≡ </a:t>
            </a:r>
            <a:r>
              <a:rPr lang="en-US" i="1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select Clause (Cont.)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/>
              <a:t>SQL allows duplicates in relations as well as in query results.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To force the elimination of duplicates, insert the keyword </a:t>
            </a:r>
            <a:r>
              <a:rPr lang="en-US" sz="2000" b="1">
                <a:solidFill>
                  <a:srgbClr val="000099"/>
                </a:solidFill>
              </a:rPr>
              <a:t>distinct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/>
              <a:t> after select</a:t>
            </a:r>
            <a:r>
              <a:rPr lang="en-US" sz="2000" b="1"/>
              <a:t>.</a:t>
            </a:r>
            <a:endParaRPr lang="en-US" b="1"/>
          </a:p>
          <a:p>
            <a:pPr>
              <a:tabLst>
                <a:tab pos="2055813" algn="l"/>
              </a:tabLst>
            </a:pPr>
            <a:r>
              <a:rPr lang="en-US" sz="2000"/>
              <a:t>Find the names of all departments with instructor, and remove duplicates</a:t>
            </a: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sz="2000" b="1"/>
              <a:t>select distinct </a:t>
            </a:r>
            <a:r>
              <a:rPr lang="en-US" sz="2000" i="1"/>
              <a:t>dept_name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pPr>
              <a:tabLst>
                <a:tab pos="2055813" algn="l"/>
              </a:tabLst>
            </a:pPr>
            <a:r>
              <a:rPr lang="en-US" sz="2000"/>
              <a:t>The keyword </a:t>
            </a:r>
            <a:r>
              <a:rPr lang="en-US" sz="2000" b="1"/>
              <a:t>all </a:t>
            </a:r>
            <a:r>
              <a:rPr lang="en-US" sz="2000"/>
              <a:t>specifies that duplicates not be removed.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/>
              <a:t>		</a:t>
            </a:r>
            <a:r>
              <a:rPr lang="en-US" sz="2000" b="1"/>
              <a:t>select all</a:t>
            </a:r>
            <a:r>
              <a:rPr lang="en-US" sz="2000"/>
              <a:t> </a:t>
            </a:r>
            <a:r>
              <a:rPr lang="en-US" sz="2000" i="1"/>
              <a:t>dept_name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select Clause (Cont.)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/>
              <a:t>An asterisk in the select clause denotes “all attributes”</a:t>
            </a: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/>
              <a:t>			</a:t>
            </a:r>
            <a:r>
              <a:rPr lang="en-US" sz="2000" b="1"/>
              <a:t>select </a:t>
            </a:r>
            <a:r>
              <a:rPr lang="en-US" sz="2000"/>
              <a:t>*</a:t>
            </a:r>
            <a:br>
              <a:rPr lang="en-US" sz="2000"/>
            </a:br>
            <a:r>
              <a:rPr lang="en-US" sz="2000"/>
              <a:t>		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pPr>
              <a:tabLst>
                <a:tab pos="2055813" algn="l"/>
              </a:tabLst>
            </a:pPr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select</a:t>
            </a:r>
            <a:r>
              <a:rPr lang="en-US" sz="2000"/>
              <a:t> clause can contain arithmetic expressions involving the operation, +, –, </a:t>
            </a:r>
            <a:r>
              <a:rPr lang="en-US" sz="2000">
                <a:latin typeface="Symbol" panose="05050102010706020507" pitchFamily="18" charset="2"/>
              </a:rPr>
              <a:t></a:t>
            </a:r>
            <a:r>
              <a:rPr lang="en-US" sz="2000"/>
              <a:t>, and /, and operating on constants or attributes of tuples.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The query:</a:t>
            </a:r>
            <a:r>
              <a:rPr lang="en-US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b="1"/>
              <a:t>	                  </a:t>
            </a:r>
            <a:r>
              <a:rPr lang="en-US" sz="2000" b="1"/>
              <a:t>select</a:t>
            </a:r>
            <a:r>
              <a:rPr lang="en-US" sz="2000"/>
              <a:t> </a:t>
            </a:r>
            <a:r>
              <a:rPr lang="en-US" sz="2000" i="1"/>
              <a:t>ID, name, salary/12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/>
              <a:t>	</a:t>
            </a:r>
            <a:r>
              <a:rPr lang="en-US" sz="2000"/>
              <a:t>would return a relation that is the same as the </a:t>
            </a:r>
            <a:r>
              <a:rPr lang="en-US" sz="2000" i="1"/>
              <a:t>instructor </a:t>
            </a:r>
            <a:r>
              <a:rPr lang="en-US" sz="2000"/>
              <a:t>relation, except that the value of the attribute </a:t>
            </a:r>
            <a:r>
              <a:rPr lang="en-US" sz="2000" i="1"/>
              <a:t>salary </a:t>
            </a:r>
            <a:r>
              <a:rPr lang="en-US" sz="2000"/>
              <a:t>is divided by 12.</a:t>
            </a: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where Clause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where</a:t>
            </a:r>
            <a:r>
              <a:rPr lang="en-US" sz="2000" b="1"/>
              <a:t> </a:t>
            </a:r>
            <a:r>
              <a:rPr lang="en-US" sz="2000"/>
              <a:t>clause specifies conditions that the result must satisfy</a:t>
            </a:r>
            <a:endParaRPr lang="en-US"/>
          </a:p>
          <a:p>
            <a:pPr lvl="1">
              <a:tabLst>
                <a:tab pos="1311275" algn="l"/>
              </a:tabLst>
            </a:pPr>
            <a:r>
              <a:rPr lang="en-US" sz="2000"/>
              <a:t>Corresponds to the selection predicate of the relational algebra.</a:t>
            </a:r>
            <a:r>
              <a:rPr lang="en-US"/>
              <a:t>  </a:t>
            </a:r>
          </a:p>
          <a:p>
            <a:pPr>
              <a:tabLst>
                <a:tab pos="1311275" algn="l"/>
              </a:tabLst>
            </a:pPr>
            <a:r>
              <a:rPr lang="en-US" sz="2000"/>
              <a:t>To find all instructors in Comp. Sci. dept with salary &gt; 80000</a:t>
            </a:r>
            <a:r>
              <a:rPr lang="en-US" sz="2000" b="1"/>
              <a:t>		select </a:t>
            </a:r>
            <a:r>
              <a:rPr lang="en-US" sz="2000" i="1"/>
              <a:t>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where </a:t>
            </a:r>
            <a:r>
              <a:rPr lang="en-US" sz="2000" i="1"/>
              <a:t>dept_name =</a:t>
            </a:r>
            <a:r>
              <a:rPr lang="en-US" sz="2000"/>
              <a:t> </a:t>
            </a:r>
            <a:r>
              <a:rPr lang="en-US" sz="2000" i="1"/>
              <a:t>‘</a:t>
            </a:r>
            <a:r>
              <a:rPr lang="en-US" sz="2000"/>
              <a:t>Comp. Sci.'</a:t>
            </a:r>
            <a:r>
              <a:rPr lang="en-US" sz="2000" i="1"/>
              <a:t>  </a:t>
            </a:r>
            <a:r>
              <a:rPr lang="en-US" sz="2000" b="1"/>
              <a:t>and </a:t>
            </a:r>
            <a:r>
              <a:rPr lang="en-US" sz="2000" i="1"/>
              <a:t>salary </a:t>
            </a:r>
            <a:r>
              <a:rPr lang="en-US" sz="2000"/>
              <a:t>&gt; 80000</a:t>
            </a:r>
            <a:endParaRPr lang="en-US"/>
          </a:p>
          <a:p>
            <a:pPr>
              <a:tabLst>
                <a:tab pos="1311275" algn="l"/>
              </a:tabLst>
            </a:pPr>
            <a:r>
              <a:rPr lang="en-US" sz="2000"/>
              <a:t>Comparison results can be combined using the logical connectives </a:t>
            </a:r>
            <a:r>
              <a:rPr lang="en-US" sz="2000" b="1"/>
              <a:t>and, or, </a:t>
            </a:r>
            <a:r>
              <a:rPr lang="en-US" sz="2000"/>
              <a:t>and </a:t>
            </a:r>
            <a:r>
              <a:rPr lang="en-US" sz="2000" b="1"/>
              <a:t>not.</a:t>
            </a:r>
            <a:r>
              <a:rPr lang="en-US"/>
              <a:t> </a:t>
            </a:r>
          </a:p>
          <a:p>
            <a:pPr>
              <a:tabLst>
                <a:tab pos="1311275" algn="l"/>
              </a:tabLst>
            </a:pPr>
            <a:r>
              <a:rPr lang="en-US" sz="2000"/>
              <a:t>Comparisons can be applied to results of arithmetic expressions.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from Clause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538" y="1106488"/>
            <a:ext cx="7970837" cy="502443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from</a:t>
            </a:r>
            <a:r>
              <a:rPr lang="en-US" sz="2000" b="1"/>
              <a:t> </a:t>
            </a:r>
            <a:r>
              <a:rPr lang="en-US" sz="2000"/>
              <a:t>clause lists the relations involved in the query</a:t>
            </a:r>
            <a:endParaRPr lang="en-US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/>
              <a:t>Corresponds to the Cartesian product operation of the relational algebra.</a:t>
            </a:r>
            <a:endParaRPr lang="en-US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/>
              <a:t>Find the Cartesian product </a:t>
            </a:r>
            <a:r>
              <a:rPr lang="en-US" sz="2000" i="1"/>
              <a:t>instructor X teaches</a:t>
            </a:r>
            <a:endParaRPr lang="en-US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b="1"/>
              <a:t>			</a:t>
            </a:r>
            <a:r>
              <a:rPr lang="en-US" sz="2000" b="1"/>
              <a:t>select </a:t>
            </a:r>
            <a:r>
              <a:rPr lang="en-US" sz="2000">
                <a:latin typeface="Symbol" panose="05050102010706020507" pitchFamily="18" charset="2"/>
              </a:rPr>
              <a:t>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	</a:t>
            </a:r>
            <a:r>
              <a:rPr lang="en-US" sz="2000" b="1"/>
              <a:t>from </a:t>
            </a:r>
            <a:r>
              <a:rPr lang="en-US" sz="2000" i="1"/>
              <a:t>instructor, teaches</a:t>
            </a:r>
            <a:endParaRPr lang="en-US" i="1"/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sz="2000"/>
              <a:t>generates every possible instructor – teaches pair, with all attributes from both relations</a:t>
            </a:r>
            <a:endParaRPr lang="en-US"/>
          </a:p>
          <a:p>
            <a:pPr>
              <a:tabLst>
                <a:tab pos="635000" algn="l"/>
                <a:tab pos="2403475" algn="l"/>
              </a:tabLst>
            </a:pPr>
            <a:r>
              <a:rPr lang="en-US" sz="2000"/>
              <a:t>Cartesian product not very useful directly, but useful combined with where-clause condition (selection operation in relational algebra)</a:t>
            </a:r>
            <a:endParaRPr lang="en-US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i="1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Product: </a:t>
            </a:r>
            <a:r>
              <a:rPr lang="en-US" i="1"/>
              <a:t>instructor X teaches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0388" name="Picture 4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6"/>
          <a:stretch>
            <a:fillRect/>
          </a:stretch>
        </p:blipFill>
        <p:spPr bwMode="auto">
          <a:xfrm>
            <a:off x="4721225" y="1049338"/>
            <a:ext cx="3890963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90" name="Text Box 6"/>
          <p:cNvSpPr txBox="1">
            <a:spLocks noChangeArrowheads="1"/>
          </p:cNvSpPr>
          <p:nvPr/>
        </p:nvSpPr>
        <p:spPr bwMode="auto">
          <a:xfrm>
            <a:off x="2043113" y="671513"/>
            <a:ext cx="1227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instructor</a:t>
            </a:r>
          </a:p>
        </p:txBody>
      </p:sp>
      <p:sp>
        <p:nvSpPr>
          <p:cNvPr id="400391" name="Text Box 7"/>
          <p:cNvSpPr txBox="1">
            <a:spLocks noChangeArrowheads="1"/>
          </p:cNvSpPr>
          <p:nvPr/>
        </p:nvSpPr>
        <p:spPr bwMode="auto">
          <a:xfrm>
            <a:off x="6383338" y="714375"/>
            <a:ext cx="1073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i="1"/>
              <a:t>teaches</a:t>
            </a:r>
          </a:p>
        </p:txBody>
      </p:sp>
      <p:pic>
        <p:nvPicPr>
          <p:cNvPr id="400392" name="Picture 8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530225" y="1047750"/>
            <a:ext cx="38830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39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689225"/>
            <a:ext cx="7381875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419" name="Group 11"/>
          <p:cNvGrpSpPr>
            <a:grpSpLocks/>
          </p:cNvGrpSpPr>
          <p:nvPr/>
        </p:nvGrpSpPr>
        <p:grpSpPr bwMode="auto">
          <a:xfrm>
            <a:off x="1343025" y="4516438"/>
            <a:ext cx="6288088" cy="2163762"/>
            <a:chOff x="1102" y="3005"/>
            <a:chExt cx="3281" cy="1171"/>
          </a:xfrm>
        </p:grpSpPr>
        <p:pic>
          <p:nvPicPr>
            <p:cNvPr id="401417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1414" name="Picture 3" descr="allFigures.pdf"/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6" name="Rectangle 8"/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418" name="Rectangle 10"/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987425"/>
            <a:ext cx="7996237" cy="4979988"/>
          </a:xfrm>
        </p:spPr>
        <p:txBody>
          <a:bodyPr/>
          <a:lstStyle/>
          <a:p>
            <a:r>
              <a:rPr lang="en-US" sz="2000"/>
              <a:t>For all instructors who have taught some course, find their names and the course ID of the courses they taught.</a:t>
            </a:r>
            <a:endParaRPr kumimoji="0" lang="en-US"/>
          </a:p>
          <a:p>
            <a:pPr>
              <a:buFont typeface="Monotype Sorts" charset="2"/>
              <a:buNone/>
            </a:pPr>
            <a:r>
              <a:rPr lang="en-US" b="1"/>
              <a:t>		 </a:t>
            </a:r>
            <a:r>
              <a:rPr lang="en-US" sz="2000" b="1"/>
              <a:t>select </a:t>
            </a:r>
            <a:r>
              <a:rPr lang="en-US" sz="2000" i="1"/>
              <a:t>name, course_id</a:t>
            </a:r>
            <a:br>
              <a:rPr lang="en-US" sz="2000" i="1"/>
            </a:br>
            <a:r>
              <a:rPr lang="en-US" sz="2000" i="1"/>
              <a:t>          </a:t>
            </a:r>
            <a:r>
              <a:rPr lang="en-US" sz="2000" b="1"/>
              <a:t>from </a:t>
            </a:r>
            <a:r>
              <a:rPr lang="en-US" sz="2000" i="1"/>
              <a:t>instructor, teaches</a:t>
            </a:r>
            <a:br>
              <a:rPr lang="en-US" sz="2000" i="1"/>
            </a:br>
            <a:r>
              <a:rPr lang="en-US" sz="2000" i="1"/>
              <a:t>          </a:t>
            </a:r>
            <a:r>
              <a:rPr lang="en-US" sz="2000" b="1"/>
              <a:t>where  </a:t>
            </a:r>
            <a:r>
              <a:rPr lang="en-US" sz="2000" b="1" i="1"/>
              <a:t> </a:t>
            </a:r>
            <a:r>
              <a:rPr lang="en-US" sz="2000" i="1"/>
              <a:t>instructor.ID = teaches.ID</a:t>
            </a:r>
            <a:endParaRPr lang="en-US" i="1"/>
          </a:p>
          <a:p>
            <a:r>
              <a:rPr lang="en-US" sz="2000"/>
              <a:t>Find the course ID, semester, year and title of each course offered by the Comp. Sci. department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		</a:t>
            </a:r>
            <a:r>
              <a:rPr lang="en-US" sz="2000" b="1"/>
              <a:t>select </a:t>
            </a:r>
            <a:r>
              <a:rPr lang="en-US" sz="2000" i="1"/>
              <a:t>section.course_id, semester, year, title</a:t>
            </a:r>
            <a:br>
              <a:rPr lang="en-US" sz="2000" i="1"/>
            </a:br>
            <a:r>
              <a:rPr lang="en-US" sz="2000" i="1"/>
              <a:t>          </a:t>
            </a:r>
            <a:r>
              <a:rPr lang="en-US" sz="2000" b="1"/>
              <a:t>from </a:t>
            </a:r>
            <a:r>
              <a:rPr lang="en-US" sz="2000" i="1"/>
              <a:t>section, course</a:t>
            </a:r>
            <a:br>
              <a:rPr lang="en-US" sz="2000" i="1"/>
            </a:br>
            <a:r>
              <a:rPr lang="en-US" sz="2000" i="1"/>
              <a:t>          </a:t>
            </a:r>
            <a:r>
              <a:rPr lang="en-US" sz="2000" b="1"/>
              <a:t>where  </a:t>
            </a:r>
            <a:r>
              <a:rPr lang="en-US" sz="2000" b="1" i="1"/>
              <a:t> </a:t>
            </a:r>
            <a:r>
              <a:rPr lang="en-US" sz="2000" i="1"/>
              <a:t>section.course_id = course.course_id  </a:t>
            </a:r>
            <a:r>
              <a:rPr lang="en-US" sz="2000" b="1"/>
              <a:t>and</a:t>
            </a:r>
            <a:br>
              <a:rPr lang="en-US" sz="2000" b="1"/>
            </a:br>
            <a:r>
              <a:rPr lang="en-US" sz="2000" b="1"/>
              <a:t>                         </a:t>
            </a:r>
            <a:r>
              <a:rPr lang="en-US" sz="2000" i="1"/>
              <a:t>dept_name =</a:t>
            </a:r>
            <a:r>
              <a:rPr lang="en-US" sz="2000"/>
              <a:t> ‘Comp. Sci.'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Writing Some Queries in SQL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Suggest queries to be written…..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Chapter 3:  Introduction to SQL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104900"/>
            <a:ext cx="7413625" cy="47323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000"/>
              <a:t>Overview of the SQL Query Language</a:t>
            </a:r>
            <a:endParaRPr lang="en-US"/>
          </a:p>
          <a:p>
            <a:r>
              <a:rPr lang="en-US" sz="2000"/>
              <a:t>Data Definition</a:t>
            </a:r>
            <a:endParaRPr lang="en-US"/>
          </a:p>
          <a:p>
            <a:r>
              <a:rPr lang="en-US" sz="2000"/>
              <a:t>Basic Query Structure</a:t>
            </a:r>
            <a:endParaRPr lang="en-US"/>
          </a:p>
          <a:p>
            <a:r>
              <a:rPr lang="en-US" sz="2000"/>
              <a:t>Additional Basic Operations</a:t>
            </a:r>
            <a:endParaRPr lang="en-US"/>
          </a:p>
          <a:p>
            <a:r>
              <a:rPr lang="en-US" sz="2000"/>
              <a:t>Set Operations</a:t>
            </a:r>
            <a:endParaRPr lang="en-US"/>
          </a:p>
          <a:p>
            <a:r>
              <a:rPr lang="en-US" sz="2000"/>
              <a:t>Null Values</a:t>
            </a:r>
            <a:endParaRPr lang="en-US"/>
          </a:p>
          <a:p>
            <a:r>
              <a:rPr lang="en-US" sz="2000"/>
              <a:t>Aggregate Functions</a:t>
            </a:r>
            <a:endParaRPr lang="en-US"/>
          </a:p>
          <a:p>
            <a:r>
              <a:rPr lang="en-US" sz="2000"/>
              <a:t>Nested Subqueries</a:t>
            </a:r>
            <a:endParaRPr lang="en-US"/>
          </a:p>
          <a:p>
            <a:r>
              <a:rPr lang="en-US" sz="2000"/>
              <a:t>Modification of the Database </a:t>
            </a:r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Natural join matches tuples with the same values for all common attributes, and retains only one copy of each common column</a:t>
            </a:r>
            <a:endParaRPr lang="en-US"/>
          </a:p>
          <a:p>
            <a:r>
              <a:rPr lang="en-US" sz="2000" b="1"/>
              <a:t>select </a:t>
            </a:r>
            <a:r>
              <a:rPr lang="en-US" sz="2000" i="1"/>
              <a:t>*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natural join </a:t>
            </a:r>
            <a:r>
              <a:rPr lang="en-US" sz="2000" i="1"/>
              <a:t>teaches</a:t>
            </a:r>
            <a:r>
              <a:rPr lang="en-US" sz="2000"/>
              <a:t>;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03460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173163" y="2955925"/>
            <a:ext cx="6570662" cy="301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Example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1825" y="757238"/>
            <a:ext cx="8121650" cy="4983162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List the names of instructors along with the course ID of the courses that they taught.</a:t>
            </a:r>
          </a:p>
          <a:p>
            <a:pPr>
              <a:buFont typeface="Monotype Sorts" charset="2"/>
              <a:buNone/>
            </a:pPr>
            <a:r>
              <a:rPr lang="en-US"/>
              <a:t>      </a:t>
            </a:r>
          </a:p>
          <a:p>
            <a:pPr lvl="1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instructor, teaches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instructor.ID </a:t>
            </a:r>
            <a:r>
              <a:rPr lang="en-US"/>
              <a:t>= </a:t>
            </a:r>
            <a:r>
              <a:rPr lang="en-US" i="1"/>
              <a:t>teaches.ID</a:t>
            </a:r>
            <a:r>
              <a:rPr lang="en-US"/>
              <a:t>;</a:t>
            </a:r>
          </a:p>
          <a:p>
            <a:pPr lvl="1">
              <a:buFont typeface="Monotype Sorts" charset="2"/>
              <a:buNone/>
            </a:pPr>
            <a:endParaRPr lang="en-US"/>
          </a:p>
          <a:p>
            <a:pPr lvl="1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</a:t>
            </a:r>
            <a:r>
              <a:rPr lang="en-US" i="1"/>
              <a:t> 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;</a:t>
            </a:r>
          </a:p>
          <a:p>
            <a:pPr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Join (Cont.)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93788"/>
            <a:ext cx="8396287" cy="5132387"/>
          </a:xfrm>
        </p:spPr>
        <p:txBody>
          <a:bodyPr/>
          <a:lstStyle/>
          <a:p>
            <a:r>
              <a:rPr lang="en-US"/>
              <a:t>Danger in natural join: beware of unrelated attributes with same name which get equated incorrectly</a:t>
            </a:r>
            <a:endParaRPr lang="en-US" sz="1600"/>
          </a:p>
          <a:p>
            <a:r>
              <a:rPr lang="en-US"/>
              <a:t>List the names of instructors along with the the titles of courses that they teach</a:t>
            </a:r>
            <a:r>
              <a:rPr lang="en-US" sz="1600"/>
              <a:t> </a:t>
            </a:r>
          </a:p>
          <a:p>
            <a:pPr lvl="1"/>
            <a:r>
              <a:rPr lang="en-US"/>
              <a:t>Incorrect version (makes</a:t>
            </a:r>
            <a:r>
              <a:rPr lang="en-US" sz="1600"/>
              <a:t> </a:t>
            </a:r>
            <a:r>
              <a:rPr lang="en-US"/>
              <a:t>course.dept_name</a:t>
            </a:r>
            <a:r>
              <a:rPr lang="en-US" sz="1600"/>
              <a:t> </a:t>
            </a:r>
            <a:r>
              <a:rPr lang="en-US"/>
              <a:t>= instructor.dept_name)</a:t>
            </a:r>
            <a:endParaRPr lang="en-US" sz="1600"/>
          </a:p>
          <a:p>
            <a:pPr lvl="2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title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 </a:t>
            </a:r>
            <a:r>
              <a:rPr lang="en-US" b="1"/>
              <a:t>natural join </a:t>
            </a:r>
            <a:r>
              <a:rPr lang="en-US" i="1"/>
              <a:t>course</a:t>
            </a:r>
            <a:r>
              <a:rPr lang="en-US"/>
              <a:t>;</a:t>
            </a:r>
            <a:endParaRPr lang="en-US" sz="1600"/>
          </a:p>
          <a:p>
            <a:pPr lvl="1"/>
            <a:r>
              <a:rPr lang="en-US"/>
              <a:t>Correct version</a:t>
            </a:r>
            <a:endParaRPr lang="en-US" sz="1600"/>
          </a:p>
          <a:p>
            <a:pPr lvl="2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title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, </a:t>
            </a:r>
            <a:r>
              <a:rPr lang="en-US" i="1"/>
              <a:t>course</a:t>
            </a:r>
            <a:br>
              <a:rPr lang="en-US" i="1"/>
            </a:br>
            <a:r>
              <a:rPr lang="en-US" b="1"/>
              <a:t>where </a:t>
            </a:r>
            <a:r>
              <a:rPr lang="en-US" i="1"/>
              <a:t>teaches</a:t>
            </a:r>
            <a:r>
              <a:rPr lang="en-US"/>
              <a:t>.</a:t>
            </a:r>
            <a:r>
              <a:rPr lang="en-US" i="1"/>
              <a:t>course_id </a:t>
            </a:r>
            <a:r>
              <a:rPr lang="en-US"/>
              <a:t>= </a:t>
            </a:r>
            <a:r>
              <a:rPr lang="en-US" i="1"/>
              <a:t>course</a:t>
            </a:r>
            <a:r>
              <a:rPr lang="en-US"/>
              <a:t>.</a:t>
            </a:r>
            <a:r>
              <a:rPr lang="en-US" i="1"/>
              <a:t>course_id</a:t>
            </a:r>
            <a:r>
              <a:rPr lang="en-US"/>
              <a:t>;</a:t>
            </a:r>
            <a:endParaRPr lang="en-US" sz="1600"/>
          </a:p>
          <a:p>
            <a:pPr lvl="1"/>
            <a:r>
              <a:rPr lang="en-US"/>
              <a:t>Another correct version</a:t>
            </a:r>
            <a:endParaRPr lang="en-US" sz="1600"/>
          </a:p>
          <a:p>
            <a:pPr lvl="2"/>
            <a:r>
              <a:rPr lang="en-US" b="1"/>
              <a:t>select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title</a:t>
            </a:r>
            <a:br>
              <a:rPr lang="en-US" i="1"/>
            </a:br>
            <a:r>
              <a:rPr lang="en-US" b="1"/>
              <a:t>from </a:t>
            </a:r>
            <a:r>
              <a:rPr lang="en-US"/>
              <a:t>(</a:t>
            </a:r>
            <a:r>
              <a:rPr lang="en-US" i="1"/>
              <a:t>instructor </a:t>
            </a:r>
            <a:r>
              <a:rPr lang="en-US" b="1"/>
              <a:t>natural join </a:t>
            </a:r>
            <a:r>
              <a:rPr lang="en-US" i="1"/>
              <a:t>teaches</a:t>
            </a:r>
            <a:r>
              <a:rPr lang="en-US"/>
              <a:t>)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                                            join </a:t>
            </a:r>
            <a:r>
              <a:rPr lang="en-US" i="1"/>
              <a:t>course </a:t>
            </a:r>
            <a:r>
              <a:rPr lang="en-US" b="1"/>
              <a:t>using</a:t>
            </a:r>
            <a:r>
              <a:rPr lang="en-US"/>
              <a:t>(</a:t>
            </a:r>
            <a:r>
              <a:rPr lang="en-US" i="1"/>
              <a:t>course_id</a:t>
            </a:r>
            <a:r>
              <a:rPr lang="en-US"/>
              <a:t>);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The Rename Operation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106488"/>
            <a:ext cx="8435975" cy="5208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sz="2000"/>
              <a:t>The SQL allows renaming relations and attributes using the </a:t>
            </a:r>
            <a:r>
              <a:rPr lang="en-US" sz="2000" b="1"/>
              <a:t>as </a:t>
            </a:r>
            <a:r>
              <a:rPr lang="en-US" sz="2000"/>
              <a:t>clause:</a:t>
            </a:r>
            <a:endParaRPr lang="en-US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i="1"/>
              <a:t>		</a:t>
            </a:r>
            <a:r>
              <a:rPr lang="en-US" sz="2000" i="1"/>
              <a:t>old-name </a:t>
            </a:r>
            <a:r>
              <a:rPr lang="en-US" sz="2000" b="1"/>
              <a:t>as</a:t>
            </a:r>
            <a:r>
              <a:rPr lang="en-US" sz="2000" i="1"/>
              <a:t> new-name</a:t>
            </a:r>
            <a:endParaRPr lang="en-US" i="1"/>
          </a:p>
          <a:p>
            <a:pPr>
              <a:tabLst>
                <a:tab pos="2055813" algn="l"/>
              </a:tabLst>
            </a:pPr>
            <a:r>
              <a:rPr lang="en-US" sz="2000"/>
              <a:t>E.g.</a:t>
            </a:r>
            <a:r>
              <a:rPr lang="en-US"/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sz="2000" b="1"/>
              <a:t>select </a:t>
            </a:r>
            <a:r>
              <a:rPr lang="en-US" sz="2000" i="1"/>
              <a:t>ID, name, salary/12 </a:t>
            </a:r>
            <a:r>
              <a:rPr lang="en-US" sz="2000" b="1"/>
              <a:t>as </a:t>
            </a:r>
            <a:r>
              <a:rPr lang="en-US" sz="2000" i="1"/>
              <a:t>monthly_salary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Find the names of all instructors who have a higher salary than </a:t>
            </a:r>
            <a:br>
              <a:rPr lang="en-US" sz="2000"/>
            </a:br>
            <a:r>
              <a:rPr lang="en-US" sz="2000"/>
              <a:t>      some instructor in ‘Comp. Sci’.</a:t>
            </a:r>
            <a:endParaRPr lang="en-US"/>
          </a:p>
          <a:p>
            <a:pPr lvl="1">
              <a:tabLst>
                <a:tab pos="2055813" algn="l"/>
              </a:tabLst>
            </a:pPr>
            <a:r>
              <a:rPr lang="en-US" sz="2000" b="1"/>
              <a:t>select distinct </a:t>
            </a:r>
            <a:r>
              <a:rPr lang="en-US" sz="2000" i="1"/>
              <a:t>T. name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T, instructor </a:t>
            </a:r>
            <a:r>
              <a:rPr lang="en-US" sz="2000" b="1"/>
              <a:t>as </a:t>
            </a:r>
            <a:r>
              <a:rPr lang="en-US" sz="2000" i="1"/>
              <a:t>S</a:t>
            </a:r>
            <a:br>
              <a:rPr lang="en-US" sz="2000" i="1"/>
            </a:br>
            <a:r>
              <a:rPr lang="en-US" sz="2000" b="1"/>
              <a:t>where </a:t>
            </a:r>
            <a:r>
              <a:rPr lang="en-US" sz="2000" i="1"/>
              <a:t>T.salary &gt; S.salary </a:t>
            </a:r>
            <a:r>
              <a:rPr lang="en-US" sz="2000" b="1"/>
              <a:t>and </a:t>
            </a:r>
            <a:r>
              <a:rPr lang="en-US" sz="2000" i="1"/>
              <a:t>S.dept_name = ‘Comp. Sci.’</a:t>
            </a:r>
            <a:endParaRPr lang="en-US"/>
          </a:p>
          <a:p>
            <a:pPr>
              <a:tabLst>
                <a:tab pos="2055813" algn="l"/>
              </a:tabLst>
            </a:pPr>
            <a:r>
              <a:rPr lang="en-US" sz="2000"/>
              <a:t>Keyword </a:t>
            </a:r>
            <a:r>
              <a:rPr lang="en-US" sz="2000" b="1"/>
              <a:t>as</a:t>
            </a:r>
            <a:r>
              <a:rPr lang="en-US" sz="2000"/>
              <a:t> is optional and may be omitted</a:t>
            </a:r>
            <a:br>
              <a:rPr lang="en-US" sz="2000"/>
            </a:br>
            <a:r>
              <a:rPr lang="en-US" sz="2000"/>
              <a:t>             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 ≡ instructor</a:t>
            </a:r>
            <a:r>
              <a:rPr lang="en-US" sz="2000" b="1"/>
              <a:t> </a:t>
            </a:r>
            <a:r>
              <a:rPr lang="en-US" sz="2000" i="1"/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/>
              <a:t>Keyword </a:t>
            </a:r>
            <a:r>
              <a:rPr lang="en-US" b="1"/>
              <a:t>as </a:t>
            </a:r>
            <a:r>
              <a:rPr lang="en-US"/>
              <a:t> must be omitted in Oracle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968375"/>
            <a:ext cx="8245475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SQL includes a string-matching operator for comparisons on character strings.  The operator “like” uses patterns that are described using two special characters:</a:t>
            </a:r>
            <a:endParaRPr lang="en-US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percent (%).  The % character matches any substring.</a:t>
            </a:r>
            <a:endParaRPr lang="en-US" sz="1600"/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underscore (_).  The _ character matches any character.</a:t>
            </a:r>
            <a:endParaRPr lang="en-US" sz="1600"/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Find the names of all instructors whose name includes the substring “dar”.</a:t>
            </a:r>
            <a:br>
              <a:rPr lang="en-US" sz="2000"/>
            </a:br>
            <a:r>
              <a:rPr lang="en-US" b="1"/>
              <a:t>	</a:t>
            </a:r>
            <a:r>
              <a:rPr lang="en-US"/>
              <a:t> </a:t>
            </a:r>
            <a:r>
              <a:rPr lang="en-US" b="1"/>
              <a:t>select </a:t>
            </a:r>
            <a:r>
              <a:rPr lang="en-US" i="1"/>
              <a:t>name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 </a:t>
            </a:r>
            <a:r>
              <a:rPr lang="en-US" i="1"/>
              <a:t>instructor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</a:t>
            </a:r>
            <a:r>
              <a:rPr lang="en-US" b="1" i="1"/>
              <a:t> </a:t>
            </a:r>
            <a:r>
              <a:rPr lang="en-US" i="1"/>
              <a:t>name </a:t>
            </a:r>
            <a:r>
              <a:rPr lang="en-US" b="1"/>
              <a:t>like </a:t>
            </a:r>
            <a:r>
              <a:rPr lang="en-US" b="1">
                <a:latin typeface="Century Gothic" panose="020B0502020202020204" pitchFamily="34" charset="0"/>
              </a:rPr>
              <a:t>'</a:t>
            </a:r>
            <a:r>
              <a:rPr lang="en-US"/>
              <a:t>%dar%</a:t>
            </a:r>
            <a:r>
              <a:rPr lang="en-US">
                <a:latin typeface="Century Gothic" panose="020B0502020202020204" pitchFamily="34" charset="0"/>
              </a:rPr>
              <a:t>'</a:t>
            </a:r>
            <a:r>
              <a:rPr lang="en-US" sz="1600">
                <a:latin typeface="Century Gothic" panose="020B0502020202020204" pitchFamily="34" charset="0"/>
              </a:rPr>
              <a:t> </a:t>
            </a:r>
            <a:endParaRPr lang="en-US">
              <a:latin typeface="Century Gothic" panose="020B0502020202020204" pitchFamily="34" charset="0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sz="2000"/>
              <a:t>Match the string “100 %”</a:t>
            </a:r>
            <a:endParaRPr lang="en-US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sz="1600"/>
              <a:t>			</a:t>
            </a:r>
            <a:r>
              <a:rPr lang="en-US" b="1"/>
              <a:t>like </a:t>
            </a:r>
            <a:r>
              <a:rPr lang="en-US" b="1">
                <a:latin typeface="Century Gothic" panose="020B0502020202020204" pitchFamily="34" charset="0"/>
              </a:rPr>
              <a:t>‘</a:t>
            </a:r>
            <a:r>
              <a:rPr lang="en-US"/>
              <a:t>100 \%</a:t>
            </a:r>
            <a:r>
              <a:rPr lang="en-US">
                <a:latin typeface="Century Gothic" panose="020B0502020202020204" pitchFamily="34" charset="0"/>
              </a:rPr>
              <a:t>' </a:t>
            </a:r>
            <a:r>
              <a:rPr lang="en-US"/>
              <a:t> </a:t>
            </a:r>
            <a:r>
              <a:rPr lang="en-US" b="1"/>
              <a:t>escape  </a:t>
            </a:r>
            <a:r>
              <a:rPr lang="en-US" b="1">
                <a:latin typeface="Century Gothic" panose="020B0502020202020204" pitchFamily="34" charset="0"/>
              </a:rPr>
              <a:t>'</a:t>
            </a:r>
            <a:r>
              <a:rPr lang="en-US"/>
              <a:t>\</a:t>
            </a:r>
            <a:r>
              <a:rPr lang="en-US">
                <a:latin typeface="Century Gothic" panose="020B0502020202020204" pitchFamily="34" charset="0"/>
              </a:rPr>
              <a:t>'</a:t>
            </a:r>
            <a:r>
              <a:rPr lang="en-US" sz="1600">
                <a:latin typeface="Century Gothic" panose="020B0502020202020204" pitchFamily="34" charset="0"/>
              </a:rPr>
              <a:t> 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Operations (Cont.)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/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‘_ _ _ %’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/>
          </a:p>
          <a:p>
            <a:pPr>
              <a:tabLst>
                <a:tab pos="1889125" algn="l"/>
                <a:tab pos="2403475" algn="l"/>
              </a:tabLst>
            </a:pPr>
            <a:r>
              <a:rPr lang="en-US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/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Ordering the Display of Tuples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sz="2000"/>
              <a:t>List in alphabetic order the names of all instructors </a:t>
            </a:r>
            <a:br>
              <a:rPr lang="en-US" sz="2000"/>
            </a:br>
            <a:r>
              <a:rPr lang="en-US" sz="2000"/>
              <a:t>         </a:t>
            </a:r>
            <a:r>
              <a:rPr lang="en-US" sz="2000" b="1"/>
              <a:t>select distinct </a:t>
            </a:r>
            <a:r>
              <a:rPr lang="en-US" sz="2000" i="1"/>
              <a:t>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  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/>
              <a:t>	</a:t>
            </a:r>
            <a:r>
              <a:rPr lang="en-US" sz="2000" b="1"/>
              <a:t>order by </a:t>
            </a:r>
            <a:r>
              <a:rPr lang="en-US" sz="2000" i="1"/>
              <a:t>name</a:t>
            </a:r>
            <a:endParaRPr lang="en-US"/>
          </a:p>
          <a:p>
            <a:pPr>
              <a:tabLst>
                <a:tab pos="906463" algn="l"/>
              </a:tabLst>
            </a:pPr>
            <a:r>
              <a:rPr lang="en-US" sz="2000"/>
              <a:t>We may specify </a:t>
            </a:r>
            <a:r>
              <a:rPr lang="en-US" sz="2000" b="1">
                <a:solidFill>
                  <a:srgbClr val="000099"/>
                </a:solidFill>
              </a:rPr>
              <a:t>desc</a:t>
            </a:r>
            <a:r>
              <a:rPr lang="en-US" sz="2000"/>
              <a:t> for descending order or </a:t>
            </a:r>
            <a:r>
              <a:rPr lang="en-US" sz="2000" b="1">
                <a:solidFill>
                  <a:srgbClr val="000099"/>
                </a:solidFill>
              </a:rPr>
              <a:t>asc</a:t>
            </a:r>
            <a:r>
              <a:rPr lang="en-US" sz="2000"/>
              <a:t> for ascending order, for each attribute; ascending order is the default.</a:t>
            </a:r>
            <a:endParaRPr lang="en-US"/>
          </a:p>
          <a:p>
            <a:pPr lvl="1">
              <a:tabLst>
                <a:tab pos="906463" algn="l"/>
              </a:tabLst>
            </a:pPr>
            <a:r>
              <a:rPr lang="en-US" sz="2000"/>
              <a:t>Example:  </a:t>
            </a:r>
            <a:r>
              <a:rPr lang="en-US" sz="2000" b="1"/>
              <a:t>order by</a:t>
            </a:r>
            <a:r>
              <a:rPr lang="en-US" sz="2000"/>
              <a:t> </a:t>
            </a:r>
            <a:r>
              <a:rPr lang="en-US" sz="2000" i="1"/>
              <a:t>name</a:t>
            </a:r>
            <a:r>
              <a:rPr lang="en-US" sz="2000"/>
              <a:t> </a:t>
            </a:r>
            <a:r>
              <a:rPr lang="en-US" sz="2000" b="1"/>
              <a:t>desc</a:t>
            </a:r>
            <a:endParaRPr lang="en-US" b="1"/>
          </a:p>
          <a:p>
            <a:pPr>
              <a:tabLst>
                <a:tab pos="906463" algn="l"/>
              </a:tabLst>
            </a:pPr>
            <a:r>
              <a:rPr lang="en-US" sz="2000"/>
              <a:t>Can sort on multiple attributes</a:t>
            </a:r>
            <a:endParaRPr lang="en-US"/>
          </a:p>
          <a:p>
            <a:pPr lvl="1">
              <a:tabLst>
                <a:tab pos="906463" algn="l"/>
              </a:tabLst>
            </a:pPr>
            <a:r>
              <a:rPr lang="en-US" sz="2000"/>
              <a:t>Example: </a:t>
            </a:r>
            <a:r>
              <a:rPr lang="en-US" sz="2000" b="1"/>
              <a:t>order by </a:t>
            </a:r>
            <a:r>
              <a:rPr lang="en-US" sz="2000"/>
              <a:t> </a:t>
            </a:r>
            <a:r>
              <a:rPr lang="en-US" sz="2000" i="1"/>
              <a:t>dept_name, name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/>
              <a:t>Where Clause Predicates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089900" cy="5038725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2000"/>
              <a:t>SQL includes a </a:t>
            </a:r>
            <a:r>
              <a:rPr lang="en-US" sz="2000" b="1">
                <a:solidFill>
                  <a:srgbClr val="000099"/>
                </a:solidFill>
              </a:rPr>
              <a:t>between</a:t>
            </a:r>
            <a:r>
              <a:rPr lang="en-US" sz="2000"/>
              <a:t> comparison operator</a:t>
            </a:r>
            <a:endParaRPr lang="en-US"/>
          </a:p>
          <a:p>
            <a:r>
              <a:rPr lang="en-US" sz="2000"/>
              <a:t>Example:  Find the names of all instructors with salary between $90,000 and $100,000 (that is, </a:t>
            </a:r>
            <a:r>
              <a:rPr lang="en-US" sz="2000">
                <a:latin typeface="Symbol" panose="05050102010706020507" pitchFamily="18" charset="2"/>
              </a:rPr>
              <a:t> </a:t>
            </a:r>
            <a:r>
              <a:rPr lang="en-US" sz="2000"/>
              <a:t>$90,000 and </a:t>
            </a:r>
            <a:r>
              <a:rPr lang="en-US" sz="2000">
                <a:latin typeface="Symbol" panose="05050102010706020507" pitchFamily="18" charset="2"/>
              </a:rPr>
              <a:t> </a:t>
            </a:r>
            <a:r>
              <a:rPr lang="en-US" sz="2000"/>
              <a:t>$100,000)</a:t>
            </a:r>
            <a:endParaRPr lang="en-US"/>
          </a:p>
          <a:p>
            <a:pPr lvl="1"/>
            <a:r>
              <a:rPr lang="en-US" sz="2000" b="1"/>
              <a:t>select</a:t>
            </a:r>
            <a:r>
              <a:rPr lang="en-US" sz="2000" i="1"/>
              <a:t> name</a:t>
            </a:r>
            <a:br>
              <a:rPr lang="en-US" sz="2000" i="1"/>
            </a:br>
            <a:r>
              <a:rPr lang="en-US" sz="2000" i="1"/>
              <a:t>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</a:t>
            </a:r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 b="1"/>
              <a:t>between </a:t>
            </a:r>
            <a:r>
              <a:rPr lang="en-US" sz="2000"/>
              <a:t>90000 </a:t>
            </a:r>
            <a:r>
              <a:rPr lang="en-US" sz="2000" b="1"/>
              <a:t>and </a:t>
            </a:r>
            <a:r>
              <a:rPr lang="en-US" sz="2000"/>
              <a:t>100000</a:t>
            </a:r>
            <a:endParaRPr lang="en-US"/>
          </a:p>
          <a:p>
            <a:r>
              <a:rPr lang="en-US" sz="2000"/>
              <a:t>Tuple comparison</a:t>
            </a:r>
            <a:endParaRPr lang="en-US"/>
          </a:p>
          <a:p>
            <a:pPr lvl="1"/>
            <a:r>
              <a:rPr kumimoji="0" lang="en-US" sz="2000" b="1"/>
              <a:t>select </a:t>
            </a:r>
            <a:r>
              <a:rPr kumimoji="0" lang="en-US" sz="2000" i="1"/>
              <a:t>name</a:t>
            </a:r>
            <a:r>
              <a:rPr kumimoji="0" lang="en-US" sz="2000"/>
              <a:t>, </a:t>
            </a:r>
            <a:r>
              <a:rPr kumimoji="0" lang="en-US" sz="2000" i="1"/>
              <a:t>course_id</a:t>
            </a:r>
            <a:br>
              <a:rPr kumimoji="0" lang="en-US" sz="2000" i="1"/>
            </a:br>
            <a:r>
              <a:rPr kumimoji="0" lang="en-US" sz="2000" b="1"/>
              <a:t>from </a:t>
            </a:r>
            <a:r>
              <a:rPr kumimoji="0" lang="en-US" sz="2000" i="1"/>
              <a:t>instructor</a:t>
            </a:r>
            <a:r>
              <a:rPr kumimoji="0" lang="en-US" sz="2000"/>
              <a:t>, </a:t>
            </a:r>
            <a:r>
              <a:rPr kumimoji="0" lang="en-US" sz="2000" i="1"/>
              <a:t>teaches</a:t>
            </a:r>
            <a:br>
              <a:rPr kumimoji="0" lang="en-US" sz="2000" i="1"/>
            </a:br>
            <a:r>
              <a:rPr kumimoji="0" lang="en-US" sz="2000" b="1"/>
              <a:t>where </a:t>
            </a:r>
            <a:r>
              <a:rPr kumimoji="0" lang="en-US" sz="2000"/>
              <a:t>(</a:t>
            </a:r>
            <a:r>
              <a:rPr kumimoji="0" lang="en-US" sz="2000" i="1"/>
              <a:t>instructor</a:t>
            </a:r>
            <a:r>
              <a:rPr kumimoji="0" lang="en-US" sz="2000"/>
              <a:t>.</a:t>
            </a:r>
            <a:r>
              <a:rPr kumimoji="0" lang="en-US" sz="2000" i="1"/>
              <a:t>ID</a:t>
            </a:r>
            <a:r>
              <a:rPr kumimoji="0" lang="en-US" sz="2000"/>
              <a:t>, </a:t>
            </a:r>
            <a:r>
              <a:rPr kumimoji="0" lang="en-US" sz="2000" i="1"/>
              <a:t>dept_name</a:t>
            </a:r>
            <a:r>
              <a:rPr kumimoji="0" lang="en-US" sz="2000"/>
              <a:t>) = (</a:t>
            </a:r>
            <a:r>
              <a:rPr kumimoji="0" lang="en-US" sz="2000" i="1"/>
              <a:t>teaches</a:t>
            </a:r>
            <a:r>
              <a:rPr kumimoji="0" lang="en-US" sz="2000"/>
              <a:t>.</a:t>
            </a:r>
            <a:r>
              <a:rPr kumimoji="0" lang="en-US" sz="2000" i="1"/>
              <a:t>ID</a:t>
            </a:r>
            <a:r>
              <a:rPr kumimoji="0" lang="en-US" sz="2000"/>
              <a:t>, ’Biology’);</a:t>
            </a:r>
            <a:endParaRPr kumimoji="0" lang="en-US"/>
          </a:p>
          <a:p>
            <a:pPr lvl="1"/>
            <a:endParaRPr kumimoji="0" lang="en-US" sz="2000">
              <a:latin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/>
              <a:t>In relations with duplicates, SQL can define how many copies of tuples appear in the result.</a:t>
            </a:r>
            <a:endParaRPr lang="en-US"/>
          </a:p>
          <a:p>
            <a:r>
              <a:rPr lang="en-US" sz="2000" b="1">
                <a:solidFill>
                  <a:srgbClr val="000099"/>
                </a:solidFill>
              </a:rPr>
              <a:t>Multiset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/>
              <a:t>versions of some of the relational algebra operators – given multiset relations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and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: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 sz="2000"/>
              <a:t>1.	 </a:t>
            </a:r>
            <a:r>
              <a:rPr lang="en-US" sz="2800" b="1">
                <a:sym typeface="Symbol" panose="05050102010706020507" pitchFamily="18" charset="2"/>
              </a:rPr>
              <a:t></a:t>
            </a:r>
            <a:r>
              <a:rPr lang="en-US" sz="2800" b="1" i="1" baseline="-25000">
                <a:sym typeface="Symbol" panose="05050102010706020507" pitchFamily="18" charset="2"/>
              </a:rPr>
              <a:t> </a:t>
            </a:r>
            <a:r>
              <a:rPr lang="en-US" sz="2000" b="1">
                <a:sym typeface="Symbol" panose="05050102010706020507" pitchFamily="18" charset="2"/>
              </a:rPr>
              <a:t>(</a:t>
            </a:r>
            <a:r>
              <a:rPr lang="en-US" sz="2000" b="1" i="1">
                <a:sym typeface="Symbol" panose="05050102010706020507" pitchFamily="18" charset="2"/>
              </a:rPr>
              <a:t>r</a:t>
            </a:r>
            <a:r>
              <a:rPr lang="en-US" sz="2000" b="1" baseline="-25000">
                <a:sym typeface="Symbol" panose="05050102010706020507" pitchFamily="18" charset="2"/>
              </a:rPr>
              <a:t>1</a:t>
            </a:r>
            <a:r>
              <a:rPr lang="en-US" sz="2000" b="1">
                <a:sym typeface="Symbol" panose="05050102010706020507" pitchFamily="18" charset="2"/>
              </a:rPr>
              <a:t>)</a:t>
            </a:r>
            <a:r>
              <a:rPr lang="en-US" sz="2000" b="1" i="1">
                <a:sym typeface="Symbol" panose="05050102010706020507" pitchFamily="18" charset="2"/>
              </a:rPr>
              <a:t>:</a:t>
            </a:r>
            <a:r>
              <a:rPr lang="en-US" sz="2000"/>
              <a:t> If there are </a:t>
            </a:r>
            <a:r>
              <a:rPr lang="en-US" sz="2000" i="1"/>
              <a:t>c</a:t>
            </a:r>
            <a:r>
              <a:rPr lang="en-US" sz="2000" baseline="-25000"/>
              <a:t>1</a:t>
            </a:r>
            <a:r>
              <a:rPr lang="en-US" sz="2000"/>
              <a:t> copies of tuple </a:t>
            </a:r>
            <a:r>
              <a:rPr lang="en-US" sz="2000" i="1"/>
              <a:t>t</a:t>
            </a:r>
            <a:r>
              <a:rPr lang="en-US" sz="2000" baseline="-25000"/>
              <a:t>1</a:t>
            </a:r>
            <a:r>
              <a:rPr lang="en-US" sz="2000"/>
              <a:t> in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and </a:t>
            </a:r>
            <a:r>
              <a:rPr lang="en-US" sz="2000" i="1"/>
              <a:t>t</a:t>
            </a:r>
            <a:r>
              <a:rPr lang="en-US" sz="2000" baseline="-25000"/>
              <a:t>1</a:t>
            </a:r>
            <a:r>
              <a:rPr lang="en-US" sz="2000"/>
              <a:t> satisfies selections </a:t>
            </a:r>
            <a:r>
              <a:rPr lang="en-US" sz="2800">
                <a:sym typeface="Symbol" panose="05050102010706020507" pitchFamily="18" charset="2"/>
              </a:rPr>
              <a:t></a:t>
            </a:r>
            <a:r>
              <a:rPr lang="en-US" sz="2800" i="1" baseline="-25000">
                <a:sym typeface="Symbol" panose="05050102010706020507" pitchFamily="18" charset="2"/>
              </a:rPr>
              <a:t></a:t>
            </a:r>
            <a:r>
              <a:rPr lang="en-US" sz="2000" baseline="-25000">
                <a:sym typeface="Symbol" panose="05050102010706020507" pitchFamily="18" charset="2"/>
              </a:rPr>
              <a:t>,</a:t>
            </a:r>
            <a:r>
              <a:rPr lang="en-US" sz="2000">
                <a:sym typeface="Symbol" panose="05050102010706020507" pitchFamily="18" charset="2"/>
              </a:rPr>
              <a:t>, then there are </a:t>
            </a:r>
            <a:r>
              <a:rPr lang="en-US" sz="2000" i="1">
                <a:sym typeface="Symbol" panose="05050102010706020507" pitchFamily="18" charset="2"/>
              </a:rPr>
              <a:t>c</a:t>
            </a:r>
            <a:r>
              <a:rPr lang="en-US" sz="2000" baseline="-25000">
                <a:sym typeface="Symbol" panose="05050102010706020507" pitchFamily="18" charset="2"/>
              </a:rPr>
              <a:t>1 </a:t>
            </a:r>
            <a:r>
              <a:rPr lang="en-US" sz="2000">
                <a:sym typeface="Symbol" panose="05050102010706020507" pitchFamily="18" charset="2"/>
              </a:rPr>
              <a:t>copies of 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 in </a:t>
            </a:r>
            <a:r>
              <a:rPr lang="en-US" sz="2000"/>
              <a:t> </a:t>
            </a:r>
            <a:r>
              <a:rPr lang="en-US" sz="2800">
                <a:sym typeface="Symbol" panose="05050102010706020507" pitchFamily="18" charset="2"/>
              </a:rPr>
              <a:t></a:t>
            </a:r>
            <a:r>
              <a:rPr lang="en-US" sz="2800" i="1" baseline="-25000">
                <a:sym typeface="Symbol" panose="05050102010706020507" pitchFamily="18" charset="2"/>
              </a:rPr>
              <a:t>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)</a:t>
            </a:r>
            <a:r>
              <a:rPr lang="en-US" sz="2000" i="1">
                <a:sym typeface="Symbol" panose="05050102010706020507" pitchFamily="18" charset="2"/>
              </a:rPr>
              <a:t>.</a:t>
            </a:r>
            <a:endParaRPr lang="en-US">
              <a:sym typeface="Symbol" panose="05050102010706020507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>
                <a:sym typeface="Symbol" panose="05050102010706020507" pitchFamily="18" charset="2"/>
              </a:rPr>
              <a:t>2.	 </a:t>
            </a:r>
            <a:r>
              <a:rPr lang="en-US" sz="2000" b="1">
                <a:sym typeface="Symbol" panose="05050102010706020507" pitchFamily="18" charset="2"/>
              </a:rPr>
              <a:t></a:t>
            </a:r>
            <a:r>
              <a:rPr lang="en-US" sz="2400" b="1" i="1" baseline="-25000">
                <a:sym typeface="Symbol" panose="05050102010706020507" pitchFamily="18" charset="2"/>
              </a:rPr>
              <a:t>A </a:t>
            </a:r>
            <a:r>
              <a:rPr lang="en-US" sz="2000" b="1">
                <a:sym typeface="Symbol" panose="05050102010706020507" pitchFamily="18" charset="2"/>
              </a:rPr>
              <a:t>(</a:t>
            </a:r>
            <a:r>
              <a:rPr lang="en-US" sz="2000" b="1" i="1">
                <a:sym typeface="Symbol" panose="05050102010706020507" pitchFamily="18" charset="2"/>
              </a:rPr>
              <a:t>r </a:t>
            </a:r>
            <a:r>
              <a:rPr lang="en-US" sz="2000" b="1">
                <a:sym typeface="Symbol" panose="05050102010706020507" pitchFamily="18" charset="2"/>
              </a:rPr>
              <a:t>):</a:t>
            </a:r>
            <a:r>
              <a:rPr lang="en-US" sz="2000">
                <a:sym typeface="Symbol" panose="05050102010706020507" pitchFamily="18" charset="2"/>
              </a:rPr>
              <a:t> For each copy of tuple 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i="1" baseline="-25000">
                <a:sym typeface="Symbol" panose="05050102010706020507" pitchFamily="18" charset="2"/>
              </a:rPr>
              <a:t>1</a:t>
            </a:r>
            <a:r>
              <a:rPr lang="en-US" sz="2000" i="1">
                <a:sym typeface="Symbol" panose="05050102010706020507" pitchFamily="18" charset="2"/>
              </a:rPr>
              <a:t> </a:t>
            </a:r>
            <a:r>
              <a:rPr lang="en-US" sz="2000">
                <a:sym typeface="Symbol" panose="05050102010706020507" pitchFamily="18" charset="2"/>
              </a:rPr>
              <a:t>in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 i="1">
                <a:sym typeface="Symbol" panose="05050102010706020507" pitchFamily="18" charset="2"/>
              </a:rPr>
              <a:t>, </a:t>
            </a:r>
            <a:r>
              <a:rPr lang="en-US" sz="2000">
                <a:sym typeface="Symbol" panose="05050102010706020507" pitchFamily="18" charset="2"/>
              </a:rPr>
              <a:t>there is a copy of tuple</a:t>
            </a:r>
            <a:r>
              <a:rPr lang="en-US" sz="2000" i="1">
                <a:sym typeface="Symbol" panose="05050102010706020507" pitchFamily="18" charset="2"/>
              </a:rPr>
              <a:t>    </a:t>
            </a:r>
            <a:r>
              <a:rPr lang="en-US" sz="2000">
                <a:sym typeface="Symbol" panose="05050102010706020507" pitchFamily="18" charset="2"/>
              </a:rPr>
              <a:t></a:t>
            </a:r>
            <a:r>
              <a:rPr lang="en-US" sz="2400" i="1" baseline="-25000">
                <a:sym typeface="Symbol" panose="05050102010706020507" pitchFamily="18" charset="2"/>
              </a:rPr>
              <a:t>A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 i="1">
                <a:sym typeface="Symbol" panose="05050102010706020507" pitchFamily="18" charset="2"/>
              </a:rPr>
              <a:t>)</a:t>
            </a:r>
            <a:r>
              <a:rPr lang="en-US" sz="2000">
                <a:sym typeface="Symbol" panose="05050102010706020507" pitchFamily="18" charset="2"/>
              </a:rPr>
              <a:t> in </a:t>
            </a:r>
            <a:r>
              <a:rPr lang="en-US" sz="2400" i="1" baseline="-25000">
                <a:sym typeface="Symbol" panose="05050102010706020507" pitchFamily="18" charset="2"/>
              </a:rPr>
              <a:t>A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) where </a:t>
            </a:r>
            <a:r>
              <a:rPr lang="en-US" sz="2400" i="1" baseline="-25000">
                <a:sym typeface="Symbol" panose="05050102010706020507" pitchFamily="18" charset="2"/>
              </a:rPr>
              <a:t>A 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) denotes the projection of the single tuple 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i="1" baseline="-25000">
                <a:sym typeface="Symbol" panose="05050102010706020507" pitchFamily="18" charset="2"/>
              </a:rPr>
              <a:t>1</a:t>
            </a:r>
            <a:r>
              <a:rPr lang="en-US" sz="2000" i="1">
                <a:sym typeface="Symbol" panose="05050102010706020507" pitchFamily="18" charset="2"/>
              </a:rPr>
              <a:t>.</a:t>
            </a:r>
            <a:endParaRPr lang="en-US" i="1">
              <a:sym typeface="Symbol" panose="05050102010706020507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sz="2000">
                <a:sym typeface="Symbol" panose="05050102010706020507" pitchFamily="18" charset="2"/>
              </a:rPr>
              <a:t>3.	 </a:t>
            </a:r>
            <a:r>
              <a:rPr lang="en-US" sz="2000" b="1" i="1">
                <a:sym typeface="Symbol" panose="05050102010706020507" pitchFamily="18" charset="2"/>
              </a:rPr>
              <a:t>r</a:t>
            </a:r>
            <a:r>
              <a:rPr lang="en-US" sz="2000" b="1" baseline="-25000">
                <a:sym typeface="Symbol" panose="05050102010706020507" pitchFamily="18" charset="2"/>
              </a:rPr>
              <a:t>1 </a:t>
            </a:r>
            <a:r>
              <a:rPr lang="en-US" sz="2000" b="1">
                <a:sym typeface="Symbol" panose="05050102010706020507" pitchFamily="18" charset="2"/>
              </a:rPr>
              <a:t> x </a:t>
            </a:r>
            <a:r>
              <a:rPr lang="en-US" sz="2000" b="1" i="1"/>
              <a:t>r</a:t>
            </a:r>
            <a:r>
              <a:rPr lang="en-US" sz="2000" b="1" baseline="-25000"/>
              <a:t>2</a:t>
            </a:r>
            <a:r>
              <a:rPr lang="en-US" sz="2000" b="1">
                <a:sym typeface="Symbol" panose="05050102010706020507" pitchFamily="18" charset="2"/>
              </a:rPr>
              <a:t> :</a:t>
            </a:r>
            <a:r>
              <a:rPr lang="en-US" sz="2000">
                <a:sym typeface="Symbol" panose="05050102010706020507" pitchFamily="18" charset="2"/>
              </a:rPr>
              <a:t> If there are </a:t>
            </a:r>
            <a:r>
              <a:rPr lang="en-US" sz="2000" i="1">
                <a:sym typeface="Symbol" panose="05050102010706020507" pitchFamily="18" charset="2"/>
              </a:rPr>
              <a:t>c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 copies of tuple 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i="1" baseline="-25000">
                <a:sym typeface="Symbol" panose="05050102010706020507" pitchFamily="18" charset="2"/>
              </a:rPr>
              <a:t>1</a:t>
            </a:r>
            <a:r>
              <a:rPr lang="en-US" sz="2000" i="1">
                <a:sym typeface="Symbol" panose="05050102010706020507" pitchFamily="18" charset="2"/>
              </a:rPr>
              <a:t> </a:t>
            </a:r>
            <a:r>
              <a:rPr lang="en-US" sz="2000">
                <a:sym typeface="Symbol" panose="05050102010706020507" pitchFamily="18" charset="2"/>
              </a:rPr>
              <a:t>in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 and </a:t>
            </a:r>
            <a:r>
              <a:rPr lang="en-US" sz="2000" i="1">
                <a:sym typeface="Symbol" panose="05050102010706020507" pitchFamily="18" charset="2"/>
              </a:rPr>
              <a:t>c</a:t>
            </a:r>
            <a:r>
              <a:rPr lang="en-US" sz="2000" baseline="-25000">
                <a:sym typeface="Symbol" panose="05050102010706020507" pitchFamily="18" charset="2"/>
              </a:rPr>
              <a:t>2</a:t>
            </a:r>
            <a:r>
              <a:rPr lang="en-US" sz="2000">
                <a:sym typeface="Symbol" panose="05050102010706020507" pitchFamily="18" charset="2"/>
              </a:rPr>
              <a:t> copies of tuple 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baseline="-25000">
                <a:sym typeface="Symbol" panose="05050102010706020507" pitchFamily="18" charset="2"/>
              </a:rPr>
              <a:t>2</a:t>
            </a:r>
            <a:r>
              <a:rPr lang="en-US" sz="2000">
                <a:sym typeface="Symbol" panose="05050102010706020507" pitchFamily="18" charset="2"/>
              </a:rPr>
              <a:t> in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 baseline="-25000">
                <a:sym typeface="Symbol" panose="05050102010706020507" pitchFamily="18" charset="2"/>
              </a:rPr>
              <a:t>2</a:t>
            </a:r>
            <a:r>
              <a:rPr lang="en-US" sz="2000">
                <a:sym typeface="Symbol" panose="05050102010706020507" pitchFamily="18" charset="2"/>
              </a:rPr>
              <a:t>, there are </a:t>
            </a:r>
            <a:r>
              <a:rPr lang="en-US" sz="2000" i="1">
                <a:sym typeface="Symbol" panose="05050102010706020507" pitchFamily="18" charset="2"/>
              </a:rPr>
              <a:t>c</a:t>
            </a:r>
            <a:r>
              <a:rPr lang="en-US" sz="2000" baseline="-25000">
                <a:sym typeface="Symbol" panose="05050102010706020507" pitchFamily="18" charset="2"/>
              </a:rPr>
              <a:t>1</a:t>
            </a:r>
            <a:r>
              <a:rPr lang="en-US" sz="2000">
                <a:sym typeface="Symbol" panose="05050102010706020507" pitchFamily="18" charset="2"/>
              </a:rPr>
              <a:t> x </a:t>
            </a:r>
            <a:r>
              <a:rPr lang="en-US" sz="2000" i="1">
                <a:sym typeface="Symbol" panose="05050102010706020507" pitchFamily="18" charset="2"/>
              </a:rPr>
              <a:t>c</a:t>
            </a:r>
            <a:r>
              <a:rPr lang="en-US" sz="2000" baseline="-25000">
                <a:sym typeface="Symbol" panose="05050102010706020507" pitchFamily="18" charset="2"/>
              </a:rPr>
              <a:t>2</a:t>
            </a:r>
            <a:r>
              <a:rPr lang="en-US" sz="2000">
                <a:sym typeface="Symbol" panose="05050102010706020507" pitchFamily="18" charset="2"/>
              </a:rPr>
              <a:t> copies of the tuple </a:t>
            </a:r>
            <a:r>
              <a:rPr lang="en-US" sz="2000" i="1">
                <a:sym typeface="Symbol" panose="05050102010706020507" pitchFamily="18" charset="2"/>
              </a:rPr>
              <a:t>t</a:t>
            </a:r>
            <a:r>
              <a:rPr lang="en-US" sz="2000" i="1" baseline="-25000">
                <a:sym typeface="Symbol" panose="05050102010706020507" pitchFamily="18" charset="2"/>
              </a:rPr>
              <a:t>1</a:t>
            </a:r>
            <a:r>
              <a:rPr lang="en-US" sz="2000" i="1">
                <a:sym typeface="Symbol" panose="05050102010706020507" pitchFamily="18" charset="2"/>
              </a:rPr>
              <a:t>. t</a:t>
            </a:r>
            <a:r>
              <a:rPr lang="en-US" sz="2000" baseline="-25000">
                <a:sym typeface="Symbol" panose="05050102010706020507" pitchFamily="18" charset="2"/>
              </a:rPr>
              <a:t>2</a:t>
            </a:r>
            <a:r>
              <a:rPr lang="en-US" sz="2000">
                <a:sym typeface="Symbol" panose="05050102010706020507" pitchFamily="18" charset="2"/>
              </a:rPr>
              <a:t> in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 baseline="-25000">
                <a:sym typeface="Symbol" panose="05050102010706020507" pitchFamily="18" charset="2"/>
              </a:rPr>
              <a:t>1 </a:t>
            </a:r>
            <a:r>
              <a:rPr lang="en-US" sz="2000">
                <a:sym typeface="Symbol" panose="05050102010706020507" pitchFamily="18" charset="2"/>
              </a:rPr>
              <a:t> x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Duplicates (Cont.)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4900"/>
            <a:ext cx="6991350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sz="2000"/>
              <a:t>Example: Suppose multiset relations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(</a:t>
            </a:r>
            <a:r>
              <a:rPr lang="en-US" sz="2000" i="1"/>
              <a:t>A, B</a:t>
            </a:r>
            <a:r>
              <a:rPr lang="en-US" sz="2000"/>
              <a:t>) and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(</a:t>
            </a:r>
            <a:r>
              <a:rPr lang="en-US" sz="2000" i="1"/>
              <a:t>C</a:t>
            </a:r>
            <a:r>
              <a:rPr lang="en-US" sz="2000"/>
              <a:t>) are as follows:</a:t>
            </a:r>
            <a:endParaRPr 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 = {(1, </a:t>
            </a:r>
            <a:r>
              <a:rPr lang="en-US" sz="2000" i="1"/>
              <a:t>a</a:t>
            </a:r>
            <a:r>
              <a:rPr lang="en-US" sz="2000"/>
              <a:t>) (2,</a:t>
            </a:r>
            <a:r>
              <a:rPr lang="en-US" sz="2000" i="1"/>
              <a:t>a</a:t>
            </a:r>
            <a:r>
              <a:rPr lang="en-US" sz="2000"/>
              <a:t>)}    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= {(2), (3), (3)}</a:t>
            </a:r>
            <a:endParaRPr lang="en-US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/>
              <a:t>Then </a:t>
            </a:r>
            <a:r>
              <a:rPr lang="en-US" sz="2000">
                <a:sym typeface="Symbol" panose="05050102010706020507" pitchFamily="18" charset="2"/>
              </a:rPr>
              <a:t></a:t>
            </a:r>
            <a:r>
              <a:rPr lang="en-US" sz="2400" i="1" baseline="-25000">
                <a:sym typeface="Symbol" panose="05050102010706020507" pitchFamily="18" charset="2"/>
              </a:rPr>
              <a:t>B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) would be {(a), (a)}, while </a:t>
            </a:r>
            <a:r>
              <a:rPr lang="en-US" sz="2000">
                <a:sym typeface="Symbol" panose="05050102010706020507" pitchFamily="18" charset="2"/>
              </a:rPr>
              <a:t></a:t>
            </a:r>
            <a:r>
              <a:rPr lang="en-US" sz="2400" i="1" baseline="-25000">
                <a:sym typeface="Symbol" panose="05050102010706020507" pitchFamily="18" charset="2"/>
              </a:rPr>
              <a:t>B</a:t>
            </a:r>
            <a:r>
              <a:rPr lang="en-US" sz="2000">
                <a:sym typeface="Symbol" panose="05050102010706020507" pitchFamily="18" charset="2"/>
              </a:rPr>
              <a:t>(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) x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 would be</a:t>
            </a:r>
            <a:endParaRPr 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r>
              <a:rPr lang="en-US" sz="2000"/>
              <a:t>{(</a:t>
            </a:r>
            <a:r>
              <a:rPr lang="en-US" sz="2000" i="1"/>
              <a:t>a</a:t>
            </a:r>
            <a:r>
              <a:rPr lang="en-US" sz="2000"/>
              <a:t>,2), (</a:t>
            </a:r>
            <a:r>
              <a:rPr lang="en-US" sz="2000" i="1"/>
              <a:t>a</a:t>
            </a:r>
            <a:r>
              <a:rPr lang="en-US" sz="2000"/>
              <a:t>,2), (</a:t>
            </a:r>
            <a:r>
              <a:rPr lang="en-US" sz="2000" i="1"/>
              <a:t>a</a:t>
            </a:r>
            <a:r>
              <a:rPr lang="en-US" sz="2000"/>
              <a:t>,3), (</a:t>
            </a:r>
            <a:r>
              <a:rPr lang="en-US" sz="2000" i="1"/>
              <a:t>a</a:t>
            </a:r>
            <a:r>
              <a:rPr lang="en-US" sz="2000"/>
              <a:t>,3), (</a:t>
            </a:r>
            <a:r>
              <a:rPr lang="en-US" sz="2000" i="1"/>
              <a:t>a</a:t>
            </a:r>
            <a:r>
              <a:rPr lang="en-US" sz="2000"/>
              <a:t>,3), (</a:t>
            </a:r>
            <a:r>
              <a:rPr lang="en-US" sz="2000" i="1"/>
              <a:t>a</a:t>
            </a:r>
            <a:r>
              <a:rPr lang="en-US" sz="2000"/>
              <a:t>,3)}</a:t>
            </a:r>
            <a:endParaRPr lang="en-US"/>
          </a:p>
          <a:p>
            <a:pPr>
              <a:tabLst>
                <a:tab pos="1436688" algn="l"/>
                <a:tab pos="2176463" algn="l"/>
              </a:tabLst>
            </a:pPr>
            <a:r>
              <a:rPr lang="en-US" sz="2000"/>
              <a:t>SQL duplicate semantics:</a:t>
            </a:r>
            <a:r>
              <a:rPr lang="en-US"/>
              <a:t> </a:t>
            </a:r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r>
              <a:rPr lang="en-US" sz="2000" b="1"/>
              <a:t>select 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</a:t>
            </a:r>
            <a:r>
              <a:rPr lang="en-US" sz="2000" baseline="-25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400" i="1" baseline="-25000"/>
              <a:t>n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 </a:t>
            </a:r>
            <a:r>
              <a:rPr lang="en-US" sz="2000" i="1"/>
              <a:t>r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r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r</a:t>
            </a:r>
            <a:r>
              <a:rPr lang="en-US" sz="2400" i="1" baseline="-25000"/>
              <a:t>m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where </a:t>
            </a:r>
            <a:r>
              <a:rPr lang="en-US" sz="2000" i="1"/>
              <a:t>P</a:t>
            </a:r>
            <a:endParaRPr lang="en-US" i="1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 i="1"/>
              <a:t>	</a:t>
            </a:r>
            <a:r>
              <a:rPr lang="en-US" sz="2000"/>
              <a:t>is equivalent to the </a:t>
            </a:r>
            <a:r>
              <a:rPr lang="en-US" sz="2000" i="1"/>
              <a:t>multiset</a:t>
            </a:r>
            <a:r>
              <a:rPr lang="en-US" sz="2000"/>
              <a:t> version of the expression:</a:t>
            </a:r>
            <a:endParaRPr lang="en-US"/>
          </a:p>
          <a:p>
            <a:pPr>
              <a:buFont typeface="Monotype Sorts" charset="2"/>
              <a:buNone/>
              <a:tabLst>
                <a:tab pos="1436688" algn="l"/>
                <a:tab pos="2176463" algn="l"/>
              </a:tabLst>
            </a:pPr>
            <a:r>
              <a:rPr lang="en-US"/>
              <a:t>		</a:t>
            </a:r>
            <a:endParaRPr lang="en-US" i="1" baseline="-25000"/>
          </a:p>
        </p:txBody>
      </p:sp>
      <p:graphicFrame>
        <p:nvGraphicFramePr>
          <p:cNvPr id="415748" name="Object 4"/>
          <p:cNvGraphicFramePr>
            <a:graphicFrameLocks noChangeAspect="1"/>
          </p:cNvGraphicFramePr>
          <p:nvPr/>
        </p:nvGraphicFramePr>
        <p:xfrm>
          <a:off x="2682875" y="5108575"/>
          <a:ext cx="36401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49" name="Equation" r:id="rId4" imgW="3022560" imgH="355320" progId="Equation.3">
                  <p:embed/>
                </p:oleObj>
              </mc:Choice>
              <mc:Fallback>
                <p:oleObj name="Equation" r:id="rId4" imgW="302256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5108575"/>
                        <a:ext cx="36401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IBM Sequel language developed as part of System R project at the IBM San Jose Research Laboratory</a:t>
            </a:r>
            <a:endParaRPr lang="en-US"/>
          </a:p>
          <a:p>
            <a:r>
              <a:rPr lang="en-US" sz="2000"/>
              <a:t>Renamed Structured Query Language (SQL)</a:t>
            </a:r>
            <a:endParaRPr lang="en-US"/>
          </a:p>
          <a:p>
            <a:r>
              <a:rPr lang="en-US" sz="2000"/>
              <a:t>ANSI and ISO standard SQL:</a:t>
            </a:r>
            <a:endParaRPr lang="en-US"/>
          </a:p>
          <a:p>
            <a:pPr lvl="1"/>
            <a:r>
              <a:rPr lang="en-US" sz="2000"/>
              <a:t>SQL-86, SQL-89</a:t>
            </a:r>
            <a:r>
              <a:rPr lang="en-US"/>
              <a:t>, </a:t>
            </a:r>
            <a:r>
              <a:rPr lang="en-US" sz="2000"/>
              <a:t>SQL-92</a:t>
            </a:r>
            <a:r>
              <a:rPr lang="en-US"/>
              <a:t> </a:t>
            </a:r>
          </a:p>
          <a:p>
            <a:pPr lvl="1"/>
            <a:r>
              <a:rPr lang="en-US" sz="2000"/>
              <a:t>SQL:1999, SQL:2003, SQL:2008</a:t>
            </a:r>
            <a:endParaRPr lang="en-US"/>
          </a:p>
          <a:p>
            <a:r>
              <a:rPr lang="en-US" sz="2000"/>
              <a:t>Commercial systems offer most, if not all, SQL-92 features, plus varying feature sets from later standards and special proprietary features.</a:t>
            </a:r>
            <a:r>
              <a:rPr lang="en-US"/>
              <a:t> 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Not all examples here may work on your particular system.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38100"/>
            <a:ext cx="8077200" cy="609600"/>
          </a:xfrm>
        </p:spPr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7988" y="1108075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sz="2000"/>
              <a:t>Find courses that ran in Fall 2009 or in Spring 2010</a:t>
            </a:r>
            <a:endParaRPr lang="en-US"/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33388" y="4414838"/>
            <a:ext cx="62103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/>
              <a:t> </a:t>
            </a:r>
            <a:r>
              <a:rPr kumimoji="1" lang="en-US" sz="1800"/>
              <a:t>Find courses that ran in Fall 2009 but not in Spring 2010</a:t>
            </a:r>
            <a:endParaRPr kumimoji="1" lang="en-US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609600" y="1604963"/>
            <a:ext cx="8283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union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388938" y="2722563"/>
            <a:ext cx="583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Find courses that ran in Fall 2009 and in Spring 2010</a:t>
            </a:r>
            <a:endParaRPr kumimoji="1" 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79438" y="3168650"/>
            <a:ext cx="82629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intersect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  <p:sp>
        <p:nvSpPr>
          <p:cNvPr id="417800" name="Text Box 8"/>
          <p:cNvSpPr txBox="1">
            <a:spLocks noChangeArrowheads="1"/>
          </p:cNvSpPr>
          <p:nvPr/>
        </p:nvSpPr>
        <p:spPr bwMode="auto">
          <a:xfrm>
            <a:off x="577850" y="4843463"/>
            <a:ext cx="83518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‘Fall’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2009)</a:t>
            </a:r>
            <a:br>
              <a:rPr kumimoji="1" lang="en-US" sz="2000"/>
            </a:br>
            <a:r>
              <a:rPr kumimoji="1" lang="en-US" sz="2000"/>
              <a:t> </a:t>
            </a:r>
            <a:r>
              <a:rPr kumimoji="1" lang="en-US" sz="2000" b="1"/>
              <a:t>except</a:t>
            </a:r>
            <a:br>
              <a:rPr kumimoji="1" lang="en-US" sz="2000" b="1"/>
            </a:br>
            <a:r>
              <a:rPr kumimoji="1" lang="en-US" sz="2000"/>
              <a:t>(</a:t>
            </a:r>
            <a:r>
              <a:rPr kumimoji="1" lang="en-US" sz="2000" b="1"/>
              <a:t>select</a:t>
            </a:r>
            <a:r>
              <a:rPr kumimoji="1" lang="en-US" sz="2000"/>
              <a:t> </a:t>
            </a:r>
            <a:r>
              <a:rPr kumimoji="1" lang="en-US" sz="2000" i="1"/>
              <a:t>course_id </a:t>
            </a:r>
            <a:r>
              <a:rPr kumimoji="1" lang="en-US" sz="2000" b="1"/>
              <a:t>from </a:t>
            </a:r>
            <a:r>
              <a:rPr kumimoji="1" lang="en-US" sz="2000" i="1"/>
              <a:t>section </a:t>
            </a:r>
            <a:r>
              <a:rPr kumimoji="1" lang="en-US" sz="2000" b="1"/>
              <a:t>where </a:t>
            </a:r>
            <a:r>
              <a:rPr kumimoji="1" lang="en-US" sz="2000" i="1"/>
              <a:t>sem = </a:t>
            </a:r>
            <a:r>
              <a:rPr kumimoji="1" lang="en-US" sz="2000"/>
              <a:t>‘Spring’ </a:t>
            </a:r>
            <a:r>
              <a:rPr kumimoji="1" lang="en-US" sz="2000" b="1"/>
              <a:t>and </a:t>
            </a:r>
            <a:r>
              <a:rPr kumimoji="1" lang="en-US" sz="2000" i="1"/>
              <a:t>year = </a:t>
            </a:r>
            <a:r>
              <a:rPr kumimoji="1" lang="en-US" sz="2000"/>
              <a:t>2010)</a:t>
            </a:r>
            <a:endParaRPr kumimoji="1"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25" y="1095375"/>
            <a:ext cx="7661275" cy="4903788"/>
          </a:xfrm>
        </p:spPr>
        <p:txBody>
          <a:bodyPr/>
          <a:lstStyle/>
          <a:p>
            <a:r>
              <a:rPr lang="en-US" sz="2000"/>
              <a:t>Set operations </a:t>
            </a:r>
            <a:r>
              <a:rPr lang="en-US" sz="2000" b="1">
                <a:solidFill>
                  <a:srgbClr val="000099"/>
                </a:solidFill>
              </a:rPr>
              <a:t>union</a:t>
            </a:r>
            <a:r>
              <a:rPr lang="en-US" sz="2000" b="1"/>
              <a:t>, </a:t>
            </a:r>
            <a:r>
              <a:rPr lang="en-US" sz="2000" b="1">
                <a:solidFill>
                  <a:srgbClr val="000099"/>
                </a:solidFill>
              </a:rPr>
              <a:t>intersect</a:t>
            </a:r>
            <a:r>
              <a:rPr lang="en-US" sz="2000" b="1"/>
              <a:t>, </a:t>
            </a:r>
            <a:r>
              <a:rPr lang="en-US" sz="2000"/>
              <a:t>and </a:t>
            </a:r>
            <a:r>
              <a:rPr lang="en-US" sz="2000" b="1">
                <a:solidFill>
                  <a:srgbClr val="000099"/>
                </a:solidFill>
              </a:rPr>
              <a:t>except</a:t>
            </a:r>
            <a:r>
              <a:rPr lang="en-US" b="1"/>
              <a:t> </a:t>
            </a:r>
          </a:p>
          <a:p>
            <a:pPr lvl="1"/>
            <a:r>
              <a:rPr lang="en-US" sz="2000">
                <a:sym typeface="Symbol" panose="05050102010706020507" pitchFamily="18" charset="2"/>
              </a:rPr>
              <a:t>Each of the above operations automatically eliminates duplicates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z="2000"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sz="2000" b="1">
                <a:solidFill>
                  <a:srgbClr val="000099"/>
                </a:solidFill>
                <a:sym typeface="Symbol" panose="05050102010706020507" pitchFamily="18" charset="2"/>
              </a:rPr>
              <a:t>union all, intersect all</a:t>
            </a:r>
            <a:r>
              <a:rPr lang="en-US" sz="2000" b="1">
                <a:sym typeface="Symbol" panose="05050102010706020507" pitchFamily="18" charset="2"/>
              </a:rPr>
              <a:t> </a:t>
            </a:r>
            <a:r>
              <a:rPr lang="en-US" sz="2000">
                <a:sym typeface="Symbol" panose="05050102010706020507" pitchFamily="18" charset="2"/>
              </a:rPr>
              <a:t>and </a:t>
            </a:r>
            <a:r>
              <a:rPr lang="en-US" sz="2000" b="1">
                <a:solidFill>
                  <a:srgbClr val="000099"/>
                </a:solidFill>
                <a:sym typeface="Symbol" panose="05050102010706020507" pitchFamily="18" charset="2"/>
              </a:rPr>
              <a:t>except all</a:t>
            </a:r>
            <a:r>
              <a:rPr lang="en-US" sz="2000" b="1">
                <a:sym typeface="Symbol" panose="05050102010706020507" pitchFamily="18" charset="2"/>
              </a:rPr>
              <a:t>.</a:t>
            </a:r>
            <a:br>
              <a:rPr lang="en-US" sz="2000" b="1">
                <a:sym typeface="Symbol" panose="05050102010706020507" pitchFamily="18" charset="2"/>
              </a:rPr>
            </a:br>
            <a:r>
              <a:rPr lang="en-US" sz="2000">
                <a:sym typeface="Symbol" panose="05050102010706020507" pitchFamily="18" charset="2"/>
              </a:rPr>
              <a:t/>
            </a:r>
            <a:br>
              <a:rPr lang="en-US" sz="2000">
                <a:sym typeface="Symbol" panose="05050102010706020507" pitchFamily="18" charset="2"/>
              </a:rPr>
            </a:br>
            <a:r>
              <a:rPr lang="en-US" sz="2000">
                <a:sym typeface="Symbol" panose="05050102010706020507" pitchFamily="18" charset="2"/>
              </a:rPr>
              <a:t>Suppose a tuple occurs </a:t>
            </a:r>
            <a:r>
              <a:rPr lang="en-US" sz="2000" i="1">
                <a:sym typeface="Symbol" panose="05050102010706020507" pitchFamily="18" charset="2"/>
              </a:rPr>
              <a:t>m</a:t>
            </a:r>
            <a:r>
              <a:rPr lang="en-US" sz="2000">
                <a:sym typeface="Symbol" panose="05050102010706020507" pitchFamily="18" charset="2"/>
              </a:rPr>
              <a:t> times in </a:t>
            </a:r>
            <a:r>
              <a:rPr lang="en-US" sz="2000" i="1">
                <a:sym typeface="Symbol" panose="05050102010706020507" pitchFamily="18" charset="2"/>
              </a:rPr>
              <a:t>r</a:t>
            </a:r>
            <a:r>
              <a:rPr lang="en-US" sz="2000">
                <a:sym typeface="Symbol" panose="05050102010706020507" pitchFamily="18" charset="2"/>
              </a:rPr>
              <a:t> and </a:t>
            </a:r>
            <a:r>
              <a:rPr lang="en-US" sz="2000" i="1">
                <a:sym typeface="Symbol" panose="05050102010706020507" pitchFamily="18" charset="2"/>
              </a:rPr>
              <a:t>n </a:t>
            </a:r>
            <a:r>
              <a:rPr lang="en-US" sz="2000">
                <a:sym typeface="Symbol" panose="05050102010706020507" pitchFamily="18" charset="2"/>
              </a:rPr>
              <a:t>times in </a:t>
            </a:r>
            <a:r>
              <a:rPr lang="en-US" sz="2000" i="1">
                <a:sym typeface="Symbol" panose="05050102010706020507" pitchFamily="18" charset="2"/>
              </a:rPr>
              <a:t>s, </a:t>
            </a:r>
            <a:r>
              <a:rPr lang="en-US" sz="2000">
                <a:sym typeface="Symbol" panose="05050102010706020507" pitchFamily="18" charset="2"/>
              </a:rPr>
              <a:t>then, it occurs:</a:t>
            </a:r>
            <a:endParaRPr lang="en-US">
              <a:sym typeface="Symbol" panose="05050102010706020507" pitchFamily="18" charset="2"/>
            </a:endParaRPr>
          </a:p>
          <a:p>
            <a:pPr lvl="1"/>
            <a:r>
              <a:rPr lang="en-US" sz="2000" i="1"/>
              <a:t>m </a:t>
            </a:r>
            <a:r>
              <a:rPr lang="en-US" sz="2000" i="1" baseline="-25000"/>
              <a:t> </a:t>
            </a:r>
            <a:r>
              <a:rPr lang="en-US" sz="2000" i="1"/>
              <a:t>+ n </a:t>
            </a:r>
            <a:r>
              <a:rPr lang="en-US" sz="2000"/>
              <a:t>times in </a:t>
            </a:r>
            <a:r>
              <a:rPr lang="en-US" sz="2000" i="1"/>
              <a:t>r </a:t>
            </a:r>
            <a:r>
              <a:rPr lang="en-US" sz="2000" b="1"/>
              <a:t>union all </a:t>
            </a:r>
            <a:r>
              <a:rPr lang="en-US" sz="2000" i="1"/>
              <a:t>s</a:t>
            </a:r>
            <a:endParaRPr lang="en-US" i="1"/>
          </a:p>
          <a:p>
            <a:pPr lvl="1"/>
            <a:r>
              <a:rPr lang="en-US" sz="2000"/>
              <a:t>min(</a:t>
            </a:r>
            <a:r>
              <a:rPr lang="en-US" sz="2000" i="1"/>
              <a:t>m,n)</a:t>
            </a:r>
            <a:r>
              <a:rPr lang="en-US" sz="2000"/>
              <a:t> times in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b="1"/>
              <a:t>intersect all </a:t>
            </a:r>
            <a:r>
              <a:rPr lang="en-US" sz="2000" i="1"/>
              <a:t>s</a:t>
            </a:r>
            <a:endParaRPr lang="en-US" i="1"/>
          </a:p>
          <a:p>
            <a:pPr lvl="1"/>
            <a:r>
              <a:rPr lang="en-US" sz="2000"/>
              <a:t>max(0, </a:t>
            </a:r>
            <a:r>
              <a:rPr lang="en-US" sz="2000" i="1"/>
              <a:t>m – n)</a:t>
            </a:r>
            <a:r>
              <a:rPr lang="en-US" sz="2000"/>
              <a:t> times in </a:t>
            </a:r>
            <a:r>
              <a:rPr lang="en-US" sz="2000" i="1"/>
              <a:t>r</a:t>
            </a:r>
            <a:r>
              <a:rPr lang="en-US" sz="2000"/>
              <a:t> </a:t>
            </a:r>
            <a:r>
              <a:rPr lang="en-US" sz="2000" b="1"/>
              <a:t>except all </a:t>
            </a:r>
            <a:r>
              <a:rPr lang="en-US" sz="2000" i="1"/>
              <a:t>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89850" cy="5156200"/>
          </a:xfrm>
        </p:spPr>
        <p:txBody>
          <a:bodyPr/>
          <a:lstStyle/>
          <a:p>
            <a:r>
              <a:rPr lang="en-US" sz="2000"/>
              <a:t>It is possible for tuples to have a null value, denoted by </a:t>
            </a:r>
            <a:r>
              <a:rPr lang="en-US" sz="2000" i="1"/>
              <a:t>null</a:t>
            </a:r>
            <a:r>
              <a:rPr lang="en-US" sz="2000"/>
              <a:t>, for some of their attributes</a:t>
            </a:r>
            <a:endParaRPr lang="en-US"/>
          </a:p>
          <a:p>
            <a:r>
              <a:rPr lang="en-US" sz="2000" i="1"/>
              <a:t>null</a:t>
            </a:r>
            <a:r>
              <a:rPr lang="en-US" sz="2000"/>
              <a:t> signifies an unknown value or that a value does not exist.</a:t>
            </a:r>
            <a:endParaRPr lang="en-US"/>
          </a:p>
          <a:p>
            <a:r>
              <a:rPr lang="en-US" sz="2000"/>
              <a:t>The result of any arithmetic expression involving </a:t>
            </a:r>
            <a:r>
              <a:rPr lang="en-US" sz="2000" i="1"/>
              <a:t>null</a:t>
            </a:r>
            <a:r>
              <a:rPr lang="en-US" sz="2000"/>
              <a:t> is </a:t>
            </a:r>
            <a:r>
              <a:rPr lang="en-US" sz="2000" i="1"/>
              <a:t>null</a:t>
            </a:r>
            <a:endParaRPr lang="en-US" i="1"/>
          </a:p>
          <a:p>
            <a:pPr lvl="1"/>
            <a:r>
              <a:rPr lang="en-US" sz="2000"/>
              <a:t>Example:  5 + </a:t>
            </a:r>
            <a:r>
              <a:rPr lang="en-US" sz="2000" i="1"/>
              <a:t>null</a:t>
            </a:r>
            <a:r>
              <a:rPr lang="en-US" sz="2000"/>
              <a:t>  returns null</a:t>
            </a:r>
            <a:endParaRPr lang="en-US"/>
          </a:p>
          <a:p>
            <a:r>
              <a:rPr lang="en-US" sz="2000"/>
              <a:t>The predicate  </a:t>
            </a:r>
            <a:r>
              <a:rPr lang="en-US" sz="2000" b="1"/>
              <a:t>is null</a:t>
            </a:r>
            <a:r>
              <a:rPr lang="en-US" sz="2000"/>
              <a:t> can be used to check for null values.</a:t>
            </a:r>
            <a:endParaRPr lang="en-US"/>
          </a:p>
          <a:p>
            <a:pPr lvl="1"/>
            <a:r>
              <a:rPr lang="en-US" sz="2000"/>
              <a:t>Example: Find all instructors whose salary is null</a:t>
            </a:r>
            <a:r>
              <a:rPr lang="en-US" sz="2000" i="1"/>
              <a:t>.</a:t>
            </a:r>
            <a:endParaRPr lang="en-US" i="1"/>
          </a:p>
          <a:p>
            <a:pPr>
              <a:buFont typeface="Monotype Sorts" charset="2"/>
              <a:buNone/>
            </a:pPr>
            <a:r>
              <a:rPr lang="en-US" b="1"/>
              <a:t>		</a:t>
            </a:r>
            <a:r>
              <a:rPr lang="en-US" sz="2000" b="1"/>
              <a:t>select</a:t>
            </a:r>
            <a:r>
              <a:rPr lang="en-US" sz="2000" i="1"/>
              <a:t> name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</a:t>
            </a:r>
            <a:r>
              <a:rPr lang="en-US" sz="2000" i="1"/>
              <a:t> instructor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 b="1"/>
              <a:t>is null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57150"/>
            <a:ext cx="8077200" cy="609600"/>
          </a:xfrm>
        </p:spPr>
        <p:txBody>
          <a:bodyPr/>
          <a:lstStyle/>
          <a:p>
            <a:r>
              <a:rPr lang="en-US"/>
              <a:t>Null Values and Three Valued Logic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/>
              <a:t>Any comparison with </a:t>
            </a:r>
            <a:r>
              <a:rPr lang="en-US" sz="2000" i="1"/>
              <a:t>null</a:t>
            </a:r>
            <a:r>
              <a:rPr lang="en-US" sz="2000"/>
              <a:t> returns </a:t>
            </a:r>
            <a:r>
              <a:rPr lang="en-US" sz="2000" i="1"/>
              <a:t>unknown</a:t>
            </a:r>
            <a:endParaRPr lang="en-US" i="1"/>
          </a:p>
          <a:p>
            <a:pPr lvl="1"/>
            <a:r>
              <a:rPr lang="en-US" sz="2000"/>
              <a:t>Example</a:t>
            </a:r>
            <a:r>
              <a:rPr lang="en-US" sz="2000" i="1"/>
              <a:t>: 5 &lt; null   or   null &lt;&gt; null    or    null = null</a:t>
            </a:r>
            <a:endParaRPr lang="en-US" i="1"/>
          </a:p>
          <a:p>
            <a:r>
              <a:rPr lang="en-US" sz="2000"/>
              <a:t>Three-valued logic using the truth value </a:t>
            </a:r>
            <a:r>
              <a:rPr lang="en-US" sz="2000" i="1"/>
              <a:t>unknown</a:t>
            </a:r>
            <a:r>
              <a:rPr lang="en-US" sz="2000"/>
              <a:t>:</a:t>
            </a:r>
            <a:endParaRPr lang="en-US"/>
          </a:p>
          <a:p>
            <a:pPr lvl="1"/>
            <a:r>
              <a:rPr lang="en-US" sz="2000"/>
              <a:t>OR: (</a:t>
            </a:r>
            <a:r>
              <a:rPr lang="en-US" sz="2000" i="1"/>
              <a:t>unknown</a:t>
            </a:r>
            <a:r>
              <a:rPr lang="en-US" sz="2000"/>
              <a:t> </a:t>
            </a:r>
            <a:r>
              <a:rPr lang="en-US" sz="2000" b="1"/>
              <a:t>or</a:t>
            </a:r>
            <a:r>
              <a:rPr lang="en-US" sz="2000"/>
              <a:t> </a:t>
            </a:r>
            <a:r>
              <a:rPr lang="en-US" sz="2000" i="1"/>
              <a:t>true</a:t>
            </a:r>
            <a:r>
              <a:rPr lang="en-US" sz="2000"/>
              <a:t>)   = </a:t>
            </a:r>
            <a:r>
              <a:rPr lang="en-US" sz="2000" i="1"/>
              <a:t>true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       (</a:t>
            </a:r>
            <a:r>
              <a:rPr lang="en-US" sz="2000" i="1"/>
              <a:t>unknown</a:t>
            </a:r>
            <a:r>
              <a:rPr lang="en-US" sz="2000"/>
              <a:t> </a:t>
            </a:r>
            <a:r>
              <a:rPr lang="en-US" sz="2000" b="1"/>
              <a:t>or</a:t>
            </a:r>
            <a:r>
              <a:rPr lang="en-US" sz="2000"/>
              <a:t> </a:t>
            </a:r>
            <a:r>
              <a:rPr lang="en-US" sz="2000" i="1"/>
              <a:t>false</a:t>
            </a:r>
            <a:r>
              <a:rPr lang="en-US" sz="2000"/>
              <a:t>)  = </a:t>
            </a:r>
            <a:r>
              <a:rPr lang="en-US" sz="2000" i="1"/>
              <a:t>unknown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(</a:t>
            </a:r>
            <a:r>
              <a:rPr lang="en-US" sz="2000" i="1"/>
              <a:t>unknown </a:t>
            </a:r>
            <a:r>
              <a:rPr lang="en-US" sz="2000" b="1"/>
              <a:t>or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AND:</a:t>
            </a:r>
            <a:r>
              <a:rPr lang="en-US" sz="2000" i="1"/>
              <a:t> (true</a:t>
            </a:r>
            <a:r>
              <a:rPr lang="en-US" sz="2000" b="1"/>
              <a:t> and </a:t>
            </a:r>
            <a:r>
              <a:rPr lang="en-US" sz="2000" i="1"/>
              <a:t>unknown)  = unknown,    </a:t>
            </a:r>
            <a:br>
              <a:rPr lang="en-US" sz="2000" i="1"/>
            </a:br>
            <a:r>
              <a:rPr lang="en-US" sz="2000" i="1"/>
              <a:t>         (false</a:t>
            </a:r>
            <a:r>
              <a:rPr lang="en-US" sz="2000" b="1"/>
              <a:t> and </a:t>
            </a:r>
            <a:r>
              <a:rPr lang="en-US" sz="2000" i="1"/>
              <a:t>unknown) = false,</a:t>
            </a:r>
            <a:br>
              <a:rPr lang="en-US" sz="2000" i="1"/>
            </a:br>
            <a:r>
              <a:rPr lang="en-US" sz="2000" i="1"/>
              <a:t>         (unknown </a:t>
            </a:r>
            <a:r>
              <a:rPr lang="en-US" sz="2000" b="1"/>
              <a:t>and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NOT</a:t>
            </a:r>
            <a:r>
              <a:rPr lang="en-US" sz="2000" i="1"/>
              <a:t>:  (</a:t>
            </a:r>
            <a:r>
              <a:rPr lang="en-US" sz="2000" b="1"/>
              <a:t>not</a:t>
            </a:r>
            <a:r>
              <a:rPr lang="en-US" sz="2000" i="1"/>
              <a:t> unknown) = unknown</a:t>
            </a:r>
            <a:endParaRPr lang="en-US" i="1"/>
          </a:p>
          <a:p>
            <a:pPr lvl="1"/>
            <a:r>
              <a:rPr lang="en-US" sz="2000"/>
              <a:t>“</a:t>
            </a:r>
            <a:r>
              <a:rPr lang="en-US" sz="2000" i="1"/>
              <a:t>P</a:t>
            </a:r>
            <a:r>
              <a:rPr lang="en-US" sz="2000" b="1"/>
              <a:t> is unknown</a:t>
            </a:r>
            <a:r>
              <a:rPr lang="en-US" sz="2000"/>
              <a:t>”</a:t>
            </a:r>
            <a:r>
              <a:rPr lang="en-US" sz="2000" b="1"/>
              <a:t> </a:t>
            </a:r>
            <a:r>
              <a:rPr lang="en-US" sz="2000"/>
              <a:t>evaluates to true if predicate </a:t>
            </a:r>
            <a:r>
              <a:rPr lang="en-US" sz="2000" i="1"/>
              <a:t>P</a:t>
            </a:r>
            <a:r>
              <a:rPr lang="en-US" sz="2000"/>
              <a:t> evaluates to </a:t>
            </a:r>
            <a:r>
              <a:rPr lang="en-US" sz="2000" i="1"/>
              <a:t>unknown</a:t>
            </a:r>
            <a:endParaRPr lang="en-US" i="1"/>
          </a:p>
          <a:p>
            <a:r>
              <a:rPr lang="en-US" sz="2000"/>
              <a:t>Result of </a:t>
            </a:r>
            <a:r>
              <a:rPr lang="en-US" sz="2000" b="1"/>
              <a:t>where </a:t>
            </a:r>
            <a:r>
              <a:rPr lang="en-US" sz="2000"/>
              <a:t>clause predicate is treated as </a:t>
            </a:r>
            <a:r>
              <a:rPr lang="en-US" sz="2000" i="1"/>
              <a:t>false </a:t>
            </a:r>
            <a:r>
              <a:rPr lang="en-US" sz="2000"/>
              <a:t>if it evaluates to </a:t>
            </a:r>
            <a:r>
              <a:rPr lang="en-US" sz="2000" i="1"/>
              <a:t>unknown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010400" cy="389731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sz="2000"/>
              <a:t>These functions operate on the multiset of values of a column of a relation, and return a value</a:t>
            </a:r>
            <a:endParaRPr lang="en-US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/>
              <a:t>		</a:t>
            </a:r>
            <a:r>
              <a:rPr lang="en-US" sz="2000" b="1"/>
              <a:t>avg: </a:t>
            </a:r>
            <a:r>
              <a:rPr lang="en-US" sz="2000"/>
              <a:t>average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min:  </a:t>
            </a:r>
            <a:r>
              <a:rPr lang="en-US" sz="2000"/>
              <a:t>minimum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max:  </a:t>
            </a:r>
            <a:r>
              <a:rPr lang="en-US" sz="2000"/>
              <a:t>maximum value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sum:  </a:t>
            </a:r>
            <a:r>
              <a:rPr lang="en-US" sz="2000"/>
              <a:t>sum of values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count:  </a:t>
            </a:r>
            <a:r>
              <a:rPr lang="en-US" sz="2000"/>
              <a:t>number of values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(Cont.)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843837" cy="5251450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sz="2000"/>
              <a:t>Find the average salary of instructors in the Computer Science department</a:t>
            </a:r>
            <a:r>
              <a:rPr lang="en-US"/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sz="2000" b="1"/>
              <a:t>select 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where </a:t>
            </a:r>
            <a:r>
              <a:rPr lang="en-US" sz="2000" i="1"/>
              <a:t>dept_name</a:t>
            </a:r>
            <a:r>
              <a:rPr lang="en-US" sz="2000"/>
              <a:t>= ’Comp. Sci.’;</a:t>
            </a:r>
            <a:endParaRPr lang="en-US"/>
          </a:p>
          <a:p>
            <a:pPr>
              <a:tabLst>
                <a:tab pos="1711325" algn="l"/>
              </a:tabLst>
            </a:pPr>
            <a:r>
              <a:rPr kumimoji="0" lang="en-US" sz="2000"/>
              <a:t>Find the total number of instructors who teach a course in the Spring 2010 semester</a:t>
            </a:r>
            <a:endParaRPr kumimoji="0" lang="en-US"/>
          </a:p>
          <a:p>
            <a:pPr lvl="1">
              <a:tabLst>
                <a:tab pos="1711325" algn="l"/>
              </a:tabLst>
            </a:pPr>
            <a:r>
              <a:rPr kumimoji="0" lang="en-US" sz="2000" b="1"/>
              <a:t>select count </a:t>
            </a:r>
            <a:r>
              <a:rPr kumimoji="0" lang="en-US" sz="2000"/>
              <a:t>(</a:t>
            </a:r>
            <a:r>
              <a:rPr kumimoji="0" lang="en-US" sz="2000" b="1"/>
              <a:t>distinct </a:t>
            </a:r>
            <a:r>
              <a:rPr kumimoji="0" lang="en-US" sz="2000" i="1"/>
              <a:t>ID</a:t>
            </a:r>
            <a:r>
              <a:rPr kumimoji="0" lang="en-US" sz="2000"/>
              <a:t>)</a:t>
            </a:r>
            <a:br>
              <a:rPr kumimoji="0" lang="en-US" sz="2000"/>
            </a:br>
            <a:r>
              <a:rPr kumimoji="0" lang="en-US" sz="2000" b="1"/>
              <a:t>from </a:t>
            </a:r>
            <a:r>
              <a:rPr kumimoji="0" lang="en-US" sz="2000" i="1"/>
              <a:t>teaches</a:t>
            </a:r>
            <a:br>
              <a:rPr kumimoji="0" lang="en-US" sz="2000" i="1"/>
            </a:br>
            <a:r>
              <a:rPr kumimoji="0" lang="en-US" sz="2000" b="1"/>
              <a:t>where </a:t>
            </a:r>
            <a:r>
              <a:rPr kumimoji="0" lang="en-US" sz="2000" i="1"/>
              <a:t>semester </a:t>
            </a:r>
            <a:r>
              <a:rPr kumimoji="0" lang="en-US" sz="2000"/>
              <a:t>= ’Spring’ </a:t>
            </a:r>
            <a:r>
              <a:rPr kumimoji="0" lang="en-US" sz="2000" b="1"/>
              <a:t>and </a:t>
            </a:r>
            <a:r>
              <a:rPr kumimoji="0" lang="en-US" sz="2000" i="1"/>
              <a:t>year </a:t>
            </a:r>
            <a:r>
              <a:rPr kumimoji="0" lang="en-US" sz="2000"/>
              <a:t>= 2010</a:t>
            </a:r>
            <a:endParaRPr kumimoji="0" lang="en-US"/>
          </a:p>
          <a:p>
            <a:pPr>
              <a:tabLst>
                <a:tab pos="1711325" algn="l"/>
              </a:tabLst>
            </a:pPr>
            <a:r>
              <a:rPr kumimoji="0" lang="en-US" sz="2000"/>
              <a:t>Find the number of tuples in the </a:t>
            </a:r>
            <a:r>
              <a:rPr kumimoji="0" lang="en-US" sz="2000" i="1"/>
              <a:t>course </a:t>
            </a:r>
            <a:r>
              <a:rPr kumimoji="0" lang="en-US" sz="2000"/>
              <a:t>relation</a:t>
            </a:r>
            <a:endParaRPr kumimoji="0" lang="en-US"/>
          </a:p>
          <a:p>
            <a:pPr lvl="1">
              <a:tabLst>
                <a:tab pos="1711325" algn="l"/>
              </a:tabLst>
            </a:pPr>
            <a:r>
              <a:rPr kumimoji="0" lang="en-US" sz="2000" b="1"/>
              <a:t>select count </a:t>
            </a:r>
            <a:r>
              <a:rPr kumimoji="0" lang="en-US" sz="2000"/>
              <a:t>(*)</a:t>
            </a:r>
            <a:br>
              <a:rPr kumimoji="0" lang="en-US" sz="2000"/>
            </a:br>
            <a:r>
              <a:rPr kumimoji="0" lang="en-US" sz="2000" b="1"/>
              <a:t>from </a:t>
            </a:r>
            <a:r>
              <a:rPr kumimoji="0" lang="en-US" sz="2000" i="1"/>
              <a:t>course</a:t>
            </a:r>
            <a:r>
              <a:rPr kumimoji="0" lang="en-US" sz="2000"/>
              <a:t>;</a:t>
            </a:r>
            <a:endParaRPr kumimoji="0" lang="en-US"/>
          </a:p>
          <a:p>
            <a:pPr>
              <a:tabLst>
                <a:tab pos="1711325" algn="l"/>
              </a:tabLst>
            </a:pPr>
            <a:endParaRPr kumimoji="0" lang="en-US"/>
          </a:p>
          <a:p>
            <a:pPr lvl="1">
              <a:tabLst>
                <a:tab pos="1711325" algn="l"/>
              </a:tabLst>
            </a:pPr>
            <a:endParaRPr kumimoji="0" lang="en-US"/>
          </a:p>
          <a:p>
            <a:pPr>
              <a:tabLst>
                <a:tab pos="1711325" algn="l"/>
              </a:tabLst>
            </a:pPr>
            <a:endParaRPr lang="en-US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1800"/>
              <a:t>  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– Group By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413" y="1054100"/>
            <a:ext cx="7932737" cy="1614488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sz="2000"/>
              <a:t>Find the average salary of instructors in each department</a:t>
            </a:r>
            <a:endParaRPr lang="en-US"/>
          </a:p>
          <a:p>
            <a:pPr lvl="1">
              <a:tabLst>
                <a:tab pos="625475" algn="l"/>
              </a:tabLst>
            </a:pP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;</a:t>
            </a:r>
            <a:endParaRPr lang="en-US"/>
          </a:p>
          <a:p>
            <a:pPr lvl="1">
              <a:tabLst>
                <a:tab pos="625475" algn="l"/>
              </a:tabLst>
            </a:pPr>
            <a:r>
              <a:rPr lang="en-US" sz="2000"/>
              <a:t>Note: departments with no instructor will not appear in result</a:t>
            </a:r>
            <a:endParaRPr lang="en-US"/>
          </a:p>
          <a:p>
            <a:pPr lvl="1">
              <a:tabLst>
                <a:tab pos="625475" algn="l"/>
              </a:tabLst>
            </a:pPr>
            <a:endParaRPr lang="en-US"/>
          </a:p>
        </p:txBody>
      </p:sp>
      <p:pic>
        <p:nvPicPr>
          <p:cNvPr id="43008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2930525"/>
            <a:ext cx="4056062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0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3535363"/>
            <a:ext cx="3752850" cy="28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(Cont.)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Attributes in </a:t>
            </a:r>
            <a:r>
              <a:rPr lang="en-US" sz="2000" b="1"/>
              <a:t>select </a:t>
            </a:r>
            <a:r>
              <a:rPr lang="en-US" sz="2000"/>
              <a:t>clause outside of aggregate functions must appear in </a:t>
            </a:r>
            <a:r>
              <a:rPr lang="en-US" sz="2000" b="1"/>
              <a:t>group by</a:t>
            </a:r>
            <a:r>
              <a:rPr lang="en-US" sz="2000"/>
              <a:t> list</a:t>
            </a:r>
            <a:endParaRPr lang="en-US"/>
          </a:p>
          <a:p>
            <a:pPr lvl="1"/>
            <a:r>
              <a:rPr lang="en-US" sz="2000"/>
              <a:t>/* erroneous query */</a:t>
            </a:r>
            <a:br>
              <a:rPr lang="en-US" sz="2000"/>
            </a:b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ID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;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33338"/>
            <a:ext cx="8077200" cy="609600"/>
          </a:xfrm>
        </p:spPr>
        <p:txBody>
          <a:bodyPr/>
          <a:lstStyle/>
          <a:p>
            <a:r>
              <a:rPr lang="en-US"/>
              <a:t>Aggregate Functions – Having Clause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93800"/>
            <a:ext cx="7661275" cy="773113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sz="2000"/>
              <a:t>Find the names and average salaries of all departments whose average salary is greater than 42000</a:t>
            </a:r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658813" y="3567113"/>
            <a:ext cx="7842250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sz="1800">
                <a:solidFill>
                  <a:schemeClr val="tx2"/>
                </a:solidFill>
              </a:rPr>
              <a:t>       </a:t>
            </a:r>
            <a:r>
              <a:rPr kumimoji="1" lang="en-US" sz="2000"/>
              <a:t>Note:  predicates in the </a:t>
            </a:r>
            <a:r>
              <a:rPr kumimoji="1" lang="en-US" sz="2000" b="1"/>
              <a:t>having</a:t>
            </a:r>
            <a:r>
              <a:rPr kumimoji="1" lang="en-US" sz="2000"/>
              <a:t> clause are applied after the </a:t>
            </a:r>
            <a:br>
              <a:rPr kumimoji="1" lang="en-US" sz="2000"/>
            </a:br>
            <a:r>
              <a:rPr kumimoji="1" lang="en-US" sz="2000"/>
              <a:t>                 formation of groups whereas predicates in the </a:t>
            </a:r>
            <a:r>
              <a:rPr kumimoji="1" lang="en-US" sz="2000" b="1"/>
              <a:t>where</a:t>
            </a:r>
            <a:r>
              <a:rPr kumimoji="1" lang="en-US" sz="2000"/>
              <a:t> </a:t>
            </a:r>
            <a:br>
              <a:rPr kumimoji="1" lang="en-US" sz="2000"/>
            </a:br>
            <a:r>
              <a:rPr kumimoji="1" lang="en-US" sz="2000"/>
              <a:t>                 clause are applied before forming groups</a:t>
            </a:r>
            <a:endParaRPr kumimoji="1" lang="en-US" sz="1800"/>
          </a:p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1677988" y="2114550"/>
            <a:ext cx="58610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/>
              <a:t>select </a:t>
            </a:r>
            <a:r>
              <a:rPr lang="en-US" sz="1800" i="1"/>
              <a:t>dept_name</a:t>
            </a:r>
            <a:r>
              <a:rPr lang="en-US" sz="1800"/>
              <a:t>, </a:t>
            </a:r>
            <a:r>
              <a:rPr lang="en-US" sz="1800" b="1"/>
              <a:t>avg </a:t>
            </a:r>
            <a:r>
              <a:rPr lang="en-US" sz="1800"/>
              <a:t>(</a:t>
            </a:r>
            <a:r>
              <a:rPr lang="en-US" sz="1800" i="1"/>
              <a:t>salary</a:t>
            </a:r>
            <a:r>
              <a:rPr lang="en-US" sz="1800"/>
              <a:t>)</a:t>
            </a:r>
            <a:endParaRPr lang="en-US"/>
          </a:p>
          <a:p>
            <a:r>
              <a:rPr lang="en-US" sz="1800" b="1"/>
              <a:t>from </a:t>
            </a:r>
            <a:r>
              <a:rPr lang="en-US" sz="1800" i="1"/>
              <a:t>instructor</a:t>
            </a:r>
            <a:endParaRPr lang="en-US" i="1"/>
          </a:p>
          <a:p>
            <a:r>
              <a:rPr lang="en-US" sz="1800" b="1"/>
              <a:t>group by </a:t>
            </a:r>
            <a:r>
              <a:rPr lang="en-US" sz="1800" i="1"/>
              <a:t>dept_name</a:t>
            </a:r>
            <a:endParaRPr lang="en-US" i="1"/>
          </a:p>
          <a:p>
            <a:r>
              <a:rPr lang="en-US" sz="1800" b="1"/>
              <a:t>having avg </a:t>
            </a:r>
            <a:r>
              <a:rPr lang="en-US" sz="1800"/>
              <a:t>(</a:t>
            </a:r>
            <a:r>
              <a:rPr lang="en-US" sz="1800" i="1"/>
              <a:t>salary</a:t>
            </a:r>
            <a:r>
              <a:rPr lang="en-US" sz="1800"/>
              <a:t>) &gt; 42000</a:t>
            </a:r>
            <a:r>
              <a:rPr lang="en-US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6" grpId="0" autoUpdateAnimBg="0"/>
      <p:bldP spid="4331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 and Aggregates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0663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sz="2000"/>
              <a:t>Total all salaries</a:t>
            </a:r>
            <a:endParaRPr lang="en-US"/>
          </a:p>
          <a:p>
            <a:pPr>
              <a:buFont typeface="Monotype Sorts" charset="2"/>
              <a:buNone/>
              <a:tabLst>
                <a:tab pos="1830388" algn="l"/>
                <a:tab pos="2232025" algn="l"/>
              </a:tabLst>
            </a:pPr>
            <a:r>
              <a:rPr lang="en-US"/>
              <a:t>		</a:t>
            </a:r>
            <a:r>
              <a:rPr lang="en-US" sz="2000" b="1"/>
              <a:t>select sum</a:t>
            </a:r>
            <a:r>
              <a:rPr lang="en-US" sz="2000"/>
              <a:t> (</a:t>
            </a:r>
            <a:r>
              <a:rPr lang="en-US" sz="2000" i="1"/>
              <a:t>salary </a:t>
            </a:r>
            <a:r>
              <a:rPr lang="en-US" sz="2000"/>
              <a:t>)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from</a:t>
            </a:r>
            <a:r>
              <a:rPr lang="en-US" sz="2000" i="1"/>
              <a:t> instructor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Above statement ignores null amounts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Result is </a:t>
            </a:r>
            <a:r>
              <a:rPr lang="en-US" sz="2000" i="1"/>
              <a:t>null</a:t>
            </a:r>
            <a:r>
              <a:rPr lang="en-US" sz="2000"/>
              <a:t> if there is no non-null amount</a:t>
            </a:r>
            <a:endParaRPr lang="en-US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000"/>
              <a:t>All aggregate operations except </a:t>
            </a:r>
            <a:r>
              <a:rPr lang="en-US" sz="2000" b="1"/>
              <a:t>count(*)</a:t>
            </a:r>
            <a:r>
              <a:rPr lang="en-US" sz="2000"/>
              <a:t> ignore tuples with null values on the aggregated attributes</a:t>
            </a:r>
            <a:endParaRPr lang="en-US"/>
          </a:p>
          <a:p>
            <a:pPr>
              <a:tabLst>
                <a:tab pos="1830388" algn="l"/>
                <a:tab pos="2232025" algn="l"/>
              </a:tabLst>
            </a:pPr>
            <a:r>
              <a:rPr lang="en-US" sz="2000"/>
              <a:t>What if collection has only null values?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count returns 0</a:t>
            </a:r>
            <a:endParaRPr lang="en-US"/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sz="2000"/>
              <a:t>all other aggregates return null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Definition Language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898650"/>
            <a:ext cx="7596188" cy="2633663"/>
          </a:xfrm>
        </p:spPr>
        <p:txBody>
          <a:bodyPr/>
          <a:lstStyle/>
          <a:p>
            <a:r>
              <a:rPr lang="en-US" sz="2000"/>
              <a:t>The schema for each relation.</a:t>
            </a:r>
          </a:p>
          <a:p>
            <a:r>
              <a:rPr lang="en-US" sz="2000"/>
              <a:t>The domain of values associated with each attribute.</a:t>
            </a:r>
          </a:p>
          <a:p>
            <a:r>
              <a:rPr lang="en-US" sz="2000"/>
              <a:t>Integrity constraints</a:t>
            </a:r>
          </a:p>
          <a:p>
            <a:r>
              <a:rPr lang="en-US" sz="2000"/>
              <a:t>And as we will see later, also other information such as </a:t>
            </a:r>
          </a:p>
          <a:p>
            <a:pPr lvl="1"/>
            <a:r>
              <a:rPr lang="en-US" sz="2000"/>
              <a:t>The set of indices to be maintained for each relations.</a:t>
            </a:r>
          </a:p>
          <a:p>
            <a:pPr lvl="1"/>
            <a:r>
              <a:rPr lang="en-US" sz="2000"/>
              <a:t>Security and authorization information for each relation.</a:t>
            </a:r>
          </a:p>
          <a:p>
            <a:pPr lvl="1"/>
            <a:r>
              <a:rPr lang="en-US" sz="2000"/>
              <a:t>The physical storage structure of each relation on disk.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739775" y="1106488"/>
            <a:ext cx="723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The SQL </a:t>
            </a:r>
            <a:r>
              <a:rPr lang="en-US" sz="2000" b="1">
                <a:solidFill>
                  <a:srgbClr val="000099"/>
                </a:solidFill>
              </a:rPr>
              <a:t>data-definition language (DDL)</a:t>
            </a:r>
            <a:r>
              <a:rPr lang="en-US" sz="2000"/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Subqueries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sz="2000"/>
              <a:t>SQL provides a mechanism for the nesting of subqueries.</a:t>
            </a:r>
            <a:endParaRPr lang="en-US"/>
          </a:p>
          <a:p>
            <a:r>
              <a:rPr lang="en-US" sz="2000"/>
              <a:t>A </a:t>
            </a:r>
            <a:r>
              <a:rPr lang="en-US" sz="2000" b="1">
                <a:solidFill>
                  <a:srgbClr val="000099"/>
                </a:solidFill>
              </a:rPr>
              <a:t>subquery</a:t>
            </a:r>
            <a:r>
              <a:rPr lang="en-US" sz="2000"/>
              <a:t> is a </a:t>
            </a:r>
            <a:r>
              <a:rPr lang="en-US" sz="2000" b="1"/>
              <a:t>select-from-where</a:t>
            </a:r>
            <a:r>
              <a:rPr lang="en-US" sz="2000"/>
              <a:t> expression that is nested within another query.</a:t>
            </a:r>
            <a:endParaRPr lang="en-US"/>
          </a:p>
          <a:p>
            <a:r>
              <a:rPr lang="en-US" sz="2000"/>
              <a:t>A common use of subqueries is to perform tests for set membership, set comparisons, and set cardinality.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10966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sz="2000"/>
              <a:t>Find courses offered in Fall 2009 and in Spring 2010</a:t>
            </a:r>
            <a:endParaRPr lang="en-US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758825" y="3595688"/>
            <a:ext cx="7688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Find courses offered in Fall 2009 but not in Spring 2010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439301" name="Text Box 5"/>
          <p:cNvSpPr txBox="1">
            <a:spLocks noChangeArrowheads="1"/>
          </p:cNvSpPr>
          <p:nvPr/>
        </p:nvSpPr>
        <p:spPr bwMode="auto">
          <a:xfrm>
            <a:off x="1185863" y="1698625"/>
            <a:ext cx="744061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1069975" y="4211638"/>
            <a:ext cx="738187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</a:t>
            </a:r>
            <a:r>
              <a:rPr lang="en-US" sz="2000" i="1"/>
              <a:t>course_id  </a:t>
            </a:r>
            <a:r>
              <a:rPr lang="en-US" sz="2000" b="1"/>
              <a:t>not 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section</a:t>
            </a:r>
            <a:endParaRPr lang="en-US" sz="1800" i="1"/>
          </a:p>
          <a:p>
            <a:r>
              <a:rPr lang="en-US" sz="1800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2010);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 autoUpdateAnimBg="0"/>
      <p:bldP spid="43930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sz="2000"/>
              <a:t>Find the total number of (distinct) studentswho have taken course sections taught by the instructor with </a:t>
            </a:r>
            <a:r>
              <a:rPr lang="en-US" sz="2000" i="1"/>
              <a:t>ID </a:t>
            </a:r>
            <a:r>
              <a:rPr lang="en-US" sz="2000"/>
              <a:t>10101</a:t>
            </a:r>
            <a:endParaRPr lang="en-US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i="1"/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742950" y="4610100"/>
            <a:ext cx="8056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>
                <a:solidFill>
                  <a:schemeClr val="tx2"/>
                </a:solidFill>
              </a:rPr>
              <a:t>  </a:t>
            </a:r>
            <a:r>
              <a:rPr kumimoji="1" lang="en-US" sz="2000">
                <a:solidFill>
                  <a:schemeClr val="tx2"/>
                </a:solidFill>
              </a:rPr>
              <a:t>Note</a:t>
            </a:r>
            <a:r>
              <a:rPr kumimoji="1" lang="en-US" sz="2000"/>
              <a:t>: Above query can be written in a much simpler manner.  The </a:t>
            </a:r>
            <a:br>
              <a:rPr kumimoji="1" lang="en-US" sz="2000"/>
            </a:br>
            <a:r>
              <a:rPr kumimoji="1" lang="en-US" sz="2000"/>
              <a:t>               formulation above is simply to illustrate SQL features.</a:t>
            </a:r>
            <a:endParaRPr kumimoji="1" lang="en-US" sz="1800"/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1168400" y="2332038"/>
            <a:ext cx="7151688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count </a:t>
            </a:r>
            <a:r>
              <a:rPr lang="en-US" sz="2000"/>
              <a:t>(</a:t>
            </a:r>
            <a:r>
              <a:rPr lang="en-US" sz="2000" b="1"/>
              <a:t>distinct </a:t>
            </a:r>
            <a:r>
              <a:rPr lang="en-US" sz="2000" i="1"/>
              <a:t>ID</a:t>
            </a:r>
            <a:r>
              <a:rPr lang="en-US" sz="2000"/>
              <a:t>)</a:t>
            </a:r>
            <a:endParaRPr lang="en-US"/>
          </a:p>
          <a:p>
            <a:r>
              <a:rPr lang="en-US" sz="2000" b="1"/>
              <a:t>from </a:t>
            </a:r>
            <a:r>
              <a:rPr lang="en-US" sz="2000" i="1"/>
              <a:t>takes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r>
              <a:rPr lang="en-US" sz="2000"/>
              <a:t>) </a:t>
            </a:r>
            <a:r>
              <a:rPr lang="en-US" sz="2000" b="1"/>
              <a:t>in </a:t>
            </a:r>
            <a:br>
              <a:rPr lang="en-US" sz="2000" b="1"/>
            </a:br>
            <a:r>
              <a:rPr lang="en-US" sz="2000" b="1"/>
              <a:t>                               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sec_id</a:t>
            </a:r>
            <a:r>
              <a:rPr lang="en-US" sz="2000"/>
              <a:t>, </a:t>
            </a:r>
            <a:r>
              <a:rPr lang="en-US" sz="2000" i="1"/>
              <a:t>semester</a:t>
            </a:r>
            <a:r>
              <a:rPr lang="en-US" sz="2000"/>
              <a:t>, </a:t>
            </a:r>
            <a:r>
              <a:rPr lang="en-US" sz="2000" i="1"/>
              <a:t>year</a:t>
            </a:r>
            <a:endParaRPr lang="en-US" i="1"/>
          </a:p>
          <a:p>
            <a:r>
              <a:rPr lang="en-US" b="1"/>
              <a:t>                                 </a:t>
            </a:r>
            <a:r>
              <a:rPr lang="en-US" sz="2000" b="1"/>
              <a:t>from </a:t>
            </a:r>
            <a:r>
              <a:rPr lang="en-US" sz="2000" i="1"/>
              <a:t>teaches</a:t>
            </a:r>
            <a:endParaRPr lang="en-US" i="1"/>
          </a:p>
          <a:p>
            <a:r>
              <a:rPr lang="en-US" b="1"/>
              <a:t>                                 </a:t>
            </a:r>
            <a:r>
              <a:rPr lang="en-US" sz="2000" b="1"/>
              <a:t>where </a:t>
            </a:r>
            <a:r>
              <a:rPr lang="en-US" sz="2000" i="1"/>
              <a:t>teaches</a:t>
            </a:r>
            <a:r>
              <a:rPr lang="en-US" sz="2000"/>
              <a:t>.</a:t>
            </a:r>
            <a:r>
              <a:rPr lang="en-US" sz="2000" i="1"/>
              <a:t>ID</a:t>
            </a:r>
            <a:r>
              <a:rPr lang="en-US" sz="2000"/>
              <a:t>= 10101);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9525"/>
            <a:ext cx="8077200" cy="609600"/>
          </a:xfrm>
        </p:spPr>
        <p:txBody>
          <a:bodyPr/>
          <a:lstStyle/>
          <a:p>
            <a:r>
              <a:rPr lang="en-US"/>
              <a:t>Set Comparison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sz="2000"/>
              <a:t>Find names of instructors with salary greater than that of some (at least one) instructor in the Biology department.</a:t>
            </a:r>
            <a:endParaRPr lang="en-US"/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739775" y="3411538"/>
            <a:ext cx="7235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</a:t>
            </a:r>
            <a:r>
              <a:rPr kumimoji="1" lang="en-US" sz="2000"/>
              <a:t>Same query using &gt; </a:t>
            </a:r>
            <a:r>
              <a:rPr kumimoji="1" lang="en-US" sz="2000" b="1"/>
              <a:t>some</a:t>
            </a:r>
            <a:r>
              <a:rPr kumimoji="1" lang="en-US" sz="2000"/>
              <a:t> clause</a:t>
            </a:r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443397" name="Text Box 5"/>
          <p:cNvSpPr txBox="1">
            <a:spLocks noChangeArrowheads="1"/>
          </p:cNvSpPr>
          <p:nvPr/>
        </p:nvSpPr>
        <p:spPr bwMode="auto">
          <a:xfrm>
            <a:off x="1528763" y="3951288"/>
            <a:ext cx="64198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some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sz="2000" b="1"/>
              <a:t>                                     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                                     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  <a:endParaRPr lang="en-US"/>
          </a:p>
        </p:txBody>
      </p:sp>
      <p:sp>
        <p:nvSpPr>
          <p:cNvPr id="443398" name="Text Box 6"/>
          <p:cNvSpPr txBox="1">
            <a:spLocks noChangeArrowheads="1"/>
          </p:cNvSpPr>
          <p:nvPr/>
        </p:nvSpPr>
        <p:spPr bwMode="auto">
          <a:xfrm>
            <a:off x="1570038" y="1957388"/>
            <a:ext cx="66309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distinct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T</a:t>
            </a:r>
            <a:r>
              <a:rPr lang="en-US" sz="2000"/>
              <a:t>, </a:t>
            </a:r>
            <a:r>
              <a:rPr lang="en-US" sz="2000" i="1"/>
              <a:t>instructor </a:t>
            </a:r>
            <a:r>
              <a:rPr lang="en-US" sz="2000" b="1"/>
              <a:t>as </a:t>
            </a:r>
            <a:r>
              <a:rPr lang="en-US" sz="2000" i="1"/>
              <a:t>S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T.salary </a:t>
            </a:r>
            <a:r>
              <a:rPr lang="en-US" sz="2000"/>
              <a:t>&gt; </a:t>
            </a:r>
            <a:r>
              <a:rPr lang="en-US" sz="2000" i="1"/>
              <a:t>S.salary </a:t>
            </a:r>
            <a:r>
              <a:rPr lang="en-US" sz="2000" b="1"/>
              <a:t>and </a:t>
            </a:r>
            <a:r>
              <a:rPr lang="en-US" sz="2000" i="1"/>
              <a:t>S.dept_name </a:t>
            </a:r>
            <a:r>
              <a:rPr lang="en-US" sz="2000"/>
              <a:t>= ’Biology’;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7" grpId="0" autoUpdateAnimBg="0"/>
      <p:bldP spid="44339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"/>
            <a:ext cx="8077200" cy="609600"/>
          </a:xfrm>
        </p:spPr>
        <p:txBody>
          <a:bodyPr/>
          <a:lstStyle/>
          <a:p>
            <a:r>
              <a:rPr lang="en-US"/>
              <a:t>Definition of  Some Clause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6800850" cy="714375"/>
          </a:xfrm>
        </p:spPr>
        <p:txBody>
          <a:bodyPr/>
          <a:lstStyle/>
          <a:p>
            <a:r>
              <a:rPr lang="en-US"/>
              <a:t>F &lt;comp&gt; </a:t>
            </a:r>
            <a:r>
              <a:rPr lang="en-US" b="1"/>
              <a:t>some </a:t>
            </a:r>
            <a:r>
              <a:rPr lang="en-US" i="1"/>
              <a:t>r </a:t>
            </a:r>
            <a:r>
              <a:rPr lang="en-US">
                <a:sym typeface="Symbol" panose="05050102010706020507" pitchFamily="18" charset="2"/>
              </a:rPr>
              <a:t></a:t>
            </a:r>
            <a:r>
              <a:rPr lang="en-US" i="1">
                <a:sym typeface="Symbol" panose="05050102010706020507" pitchFamily="18" charset="2"/>
              </a:rPr>
              <a:t>t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 i="1">
                <a:sym typeface="Symbol" panose="05050102010706020507" pitchFamily="18" charset="2"/>
              </a:rPr>
              <a:t>r </a:t>
            </a:r>
            <a:r>
              <a:rPr lang="en-US">
                <a:sym typeface="Symbol" panose="05050102010706020507" pitchFamily="18" charset="2"/>
              </a:rPr>
              <a:t>such that (F &lt;comp&gt; </a:t>
            </a:r>
            <a:r>
              <a:rPr lang="en-US" i="1">
                <a:sym typeface="Symbol" panose="05050102010706020507" pitchFamily="18" charset="2"/>
              </a:rPr>
              <a:t>t </a:t>
            </a:r>
            <a:r>
              <a:rPr lang="en-US">
                <a:sym typeface="Symbol" panose="05050102010706020507" pitchFamily="18" charset="2"/>
              </a:rPr>
              <a:t>)</a:t>
            </a:r>
            <a:r>
              <a:rPr lang="en-US" i="1">
                <a:sym typeface="Symbol" panose="05050102010706020507" pitchFamily="18" charset="2"/>
              </a:rPr>
              <a:t/>
            </a:r>
            <a:br>
              <a:rPr lang="en-US" i="1">
                <a:sym typeface="Symbol" panose="05050102010706020507" pitchFamily="18" charset="2"/>
              </a:rPr>
            </a:br>
            <a:r>
              <a:rPr lang="en-US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/>
          </a:p>
        </p:txBody>
      </p:sp>
      <p:grpSp>
        <p:nvGrpSpPr>
          <p:cNvPr id="445444" name="Group 4"/>
          <p:cNvGrpSpPr>
            <a:grpSpLocks/>
          </p:cNvGrpSpPr>
          <p:nvPr/>
        </p:nvGrpSpPr>
        <p:grpSpPr bwMode="auto">
          <a:xfrm>
            <a:off x="2105025" y="1952625"/>
            <a:ext cx="457200" cy="1066800"/>
            <a:chOff x="2448" y="1296"/>
            <a:chExt cx="288" cy="960"/>
          </a:xfrm>
        </p:grpSpPr>
        <p:sp>
          <p:nvSpPr>
            <p:cNvPr id="445445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5446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54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45448" name="Text Box 8"/>
          <p:cNvSpPr txBox="1">
            <a:spLocks noChangeArrowheads="1"/>
          </p:cNvSpPr>
          <p:nvPr/>
        </p:nvSpPr>
        <p:spPr bwMode="auto">
          <a:xfrm>
            <a:off x="830263" y="2257425"/>
            <a:ext cx="13509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49" name="Text Box 9"/>
          <p:cNvSpPr txBox="1">
            <a:spLocks noChangeArrowheads="1"/>
          </p:cNvSpPr>
          <p:nvPr/>
        </p:nvSpPr>
        <p:spPr bwMode="auto">
          <a:xfrm>
            <a:off x="2638425" y="2257425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2105025" y="3171825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2105025" y="3476625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2105025" y="39306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5453" name="Text Box 13"/>
          <p:cNvSpPr txBox="1">
            <a:spLocks noChangeArrowheads="1"/>
          </p:cNvSpPr>
          <p:nvPr/>
        </p:nvSpPr>
        <p:spPr bwMode="auto">
          <a:xfrm>
            <a:off x="2638425" y="34163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5454" name="Rectangle 14"/>
          <p:cNvSpPr>
            <a:spLocks noChangeArrowheads="1"/>
          </p:cNvSpPr>
          <p:nvPr/>
        </p:nvSpPr>
        <p:spPr bwMode="auto">
          <a:xfrm>
            <a:off x="2105025" y="4235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5455" name="Rectangle 15"/>
          <p:cNvSpPr>
            <a:spLocks noChangeArrowheads="1"/>
          </p:cNvSpPr>
          <p:nvPr/>
        </p:nvSpPr>
        <p:spPr bwMode="auto">
          <a:xfrm>
            <a:off x="2105025" y="47720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45456" name="Rectangle 16"/>
          <p:cNvSpPr>
            <a:spLocks noChangeArrowheads="1"/>
          </p:cNvSpPr>
          <p:nvPr/>
        </p:nvSpPr>
        <p:spPr bwMode="auto">
          <a:xfrm>
            <a:off x="2105025" y="5076825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5457" name="Text Box 17"/>
          <p:cNvSpPr txBox="1">
            <a:spLocks noChangeArrowheads="1"/>
          </p:cNvSpPr>
          <p:nvPr/>
        </p:nvSpPr>
        <p:spPr bwMode="auto">
          <a:xfrm>
            <a:off x="809625" y="500062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some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2638425" y="5000625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0 </a:t>
            </a: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800">
                <a:sym typeface="Symbol" panose="05050102010706020507" pitchFamily="18" charset="2"/>
              </a:rPr>
              <a:t>5)</a:t>
            </a:r>
            <a:endParaRPr 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5459" name="Text Box 19"/>
          <p:cNvSpPr txBox="1">
            <a:spLocks noChangeArrowheads="1"/>
          </p:cNvSpPr>
          <p:nvPr/>
        </p:nvSpPr>
        <p:spPr bwMode="auto">
          <a:xfrm>
            <a:off x="3738563" y="2486025"/>
            <a:ext cx="487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(read:  5 &lt; some tuple in the relation) </a:t>
            </a:r>
          </a:p>
        </p:txBody>
      </p:sp>
      <p:sp>
        <p:nvSpPr>
          <p:cNvPr id="445460" name="Text Box 20"/>
          <p:cNvSpPr txBox="1">
            <a:spLocks noChangeArrowheads="1"/>
          </p:cNvSpPr>
          <p:nvPr/>
        </p:nvSpPr>
        <p:spPr bwMode="auto">
          <a:xfrm>
            <a:off x="844550" y="3402013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61" name="Text Box 21"/>
          <p:cNvSpPr txBox="1">
            <a:spLocks noChangeArrowheads="1"/>
          </p:cNvSpPr>
          <p:nvPr/>
        </p:nvSpPr>
        <p:spPr bwMode="auto">
          <a:xfrm>
            <a:off x="2638425" y="415925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885825" y="4162425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some</a:t>
            </a:r>
            <a:endParaRPr lang="en-US" sz="1800"/>
          </a:p>
        </p:txBody>
      </p:sp>
      <p:sp>
        <p:nvSpPr>
          <p:cNvPr id="445463" name="Rectangle 23"/>
          <p:cNvSpPr>
            <a:spLocks noChangeArrowheads="1"/>
          </p:cNvSpPr>
          <p:nvPr/>
        </p:nvSpPr>
        <p:spPr bwMode="auto">
          <a:xfrm>
            <a:off x="738188" y="5472113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1800">
                <a:latin typeface="Arial" panose="020B0604020202020204" pitchFamily="34" charset="0"/>
              </a:rPr>
              <a:t>(= </a:t>
            </a:r>
            <a:r>
              <a:rPr lang="en-US" sz="1800" b="1">
                <a:latin typeface="Arial" panose="020B0604020202020204" pitchFamily="34" charset="0"/>
              </a:rPr>
              <a:t>some</a:t>
            </a:r>
            <a:r>
              <a:rPr lang="en-US" sz="1800">
                <a:latin typeface="Arial" panose="020B0604020202020204" pitchFamily="34" charset="0"/>
              </a:rPr>
              <a:t>) 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 </a:t>
            </a:r>
            <a:r>
              <a:rPr lang="en-US" sz="1800" b="1">
                <a:latin typeface="Arial" panose="020B0604020202020204" pitchFamily="34" charset="0"/>
                <a:sym typeface="Symbol" panose="05050102010706020507" pitchFamily="18" charset="2"/>
              </a:rPr>
              <a:t>in</a:t>
            </a:r>
          </a:p>
          <a:p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However, ( </a:t>
            </a:r>
            <a:r>
              <a:rPr lang="en-US" sz="1800" b="1">
                <a:latin typeface="Arial" panose="020B0604020202020204" pitchFamily="34" charset="0"/>
                <a:sym typeface="Symbol" panose="05050102010706020507" pitchFamily="18" charset="2"/>
              </a:rPr>
              <a:t>some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)  </a:t>
            </a:r>
            <a:r>
              <a:rPr lang="en-US" sz="1800" b="1">
                <a:latin typeface="Arial" panose="020B0604020202020204" pitchFamily="34" charset="0"/>
                <a:sym typeface="Symbol" panose="05050102010706020507" pitchFamily="18" charset="2"/>
              </a:rPr>
              <a:t>not in</a:t>
            </a:r>
            <a:endParaRPr lang="en-US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 flipH="1">
            <a:off x="2819400" y="5840413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08075"/>
            <a:ext cx="7661275" cy="976313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sz="2000"/>
              <a:t>Find the names of all instructors whose salary is greater than the salary of all instructors in the Biology department.</a:t>
            </a:r>
            <a:endParaRPr lang="en-US"/>
          </a:p>
        </p:txBody>
      </p:sp>
      <p:sp>
        <p:nvSpPr>
          <p:cNvPr id="447492" name="Text Box 4"/>
          <p:cNvSpPr txBox="1">
            <a:spLocks noChangeArrowheads="1"/>
          </p:cNvSpPr>
          <p:nvPr/>
        </p:nvSpPr>
        <p:spPr bwMode="auto">
          <a:xfrm>
            <a:off x="1836738" y="2065338"/>
            <a:ext cx="5961062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select </a:t>
            </a:r>
            <a:r>
              <a:rPr lang="en-US" sz="2000" i="1"/>
              <a:t>name</a:t>
            </a:r>
            <a:endParaRPr lang="en-US" i="1"/>
          </a:p>
          <a:p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sz="2000" b="1"/>
              <a:t>where </a:t>
            </a:r>
            <a:r>
              <a:rPr lang="en-US" sz="2000" i="1"/>
              <a:t>salary </a:t>
            </a:r>
            <a:r>
              <a:rPr lang="en-US" sz="2000"/>
              <a:t>&gt; </a:t>
            </a:r>
            <a:r>
              <a:rPr lang="en-US" sz="2000" b="1"/>
              <a:t>all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salary</a:t>
            </a:r>
            <a:endParaRPr lang="en-US" i="1"/>
          </a:p>
          <a:p>
            <a:r>
              <a:rPr lang="en-US" b="1"/>
              <a:t>                     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endParaRPr lang="en-US" i="1"/>
          </a:p>
          <a:p>
            <a:r>
              <a:rPr lang="en-US" b="1"/>
              <a:t>                                </a:t>
            </a:r>
            <a:r>
              <a:rPr lang="en-US" sz="2000" b="1"/>
              <a:t>where </a:t>
            </a:r>
            <a:r>
              <a:rPr lang="en-US" sz="2000" i="1"/>
              <a:t>dept_name </a:t>
            </a:r>
            <a:r>
              <a:rPr lang="en-US" sz="2000"/>
              <a:t>= ’Biology’);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all Clause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122363"/>
            <a:ext cx="6638925" cy="382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/>
              <a:t>F &lt;comp&gt; </a:t>
            </a:r>
            <a:r>
              <a:rPr lang="en-US" b="1"/>
              <a:t>all </a:t>
            </a:r>
            <a:r>
              <a:rPr lang="en-US" i="1"/>
              <a:t>r </a:t>
            </a:r>
            <a:r>
              <a:rPr lang="en-US">
                <a:sym typeface="Symbol" panose="05050102010706020507" pitchFamily="18" charset="2"/>
              </a:rPr>
              <a:t></a:t>
            </a:r>
            <a:r>
              <a:rPr lang="en-US" i="1">
                <a:sym typeface="Symbol" panose="05050102010706020507" pitchFamily="18" charset="2"/>
              </a:rPr>
              <a:t>t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 i="1">
                <a:sym typeface="Symbol" panose="05050102010706020507" pitchFamily="18" charset="2"/>
              </a:rPr>
              <a:t>r</a:t>
            </a:r>
            <a:r>
              <a:rPr lang="en-US">
                <a:sym typeface="Symbol" panose="05050102010706020507" pitchFamily="18" charset="2"/>
              </a:rPr>
              <a:t> (F &lt;comp&gt; </a:t>
            </a:r>
            <a:r>
              <a:rPr lang="en-US" i="1">
                <a:sym typeface="Symbol" panose="05050102010706020507" pitchFamily="18" charset="2"/>
              </a:rPr>
              <a:t>t)</a:t>
            </a:r>
            <a:endParaRPr lang="en-US"/>
          </a:p>
        </p:txBody>
      </p:sp>
      <p:grpSp>
        <p:nvGrpSpPr>
          <p:cNvPr id="449540" name="Group 4"/>
          <p:cNvGrpSpPr>
            <a:grpSpLocks/>
          </p:cNvGrpSpPr>
          <p:nvPr/>
        </p:nvGrpSpPr>
        <p:grpSpPr bwMode="auto">
          <a:xfrm>
            <a:off x="2619375" y="1752600"/>
            <a:ext cx="457200" cy="1066800"/>
            <a:chOff x="2448" y="1296"/>
            <a:chExt cx="288" cy="960"/>
          </a:xfrm>
        </p:grpSpPr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9542" name="Rectangle 6"/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449544" name="Text Box 8"/>
          <p:cNvSpPr txBox="1">
            <a:spLocks noChangeArrowheads="1"/>
          </p:cNvSpPr>
          <p:nvPr/>
        </p:nvSpPr>
        <p:spPr bwMode="auto">
          <a:xfrm>
            <a:off x="1593850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45" name="Text Box 9"/>
          <p:cNvSpPr txBox="1">
            <a:spLocks noChangeArrowheads="1"/>
          </p:cNvSpPr>
          <p:nvPr/>
        </p:nvSpPr>
        <p:spPr bwMode="auto">
          <a:xfrm>
            <a:off x="3152775" y="2057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9546" name="Rectangle 10"/>
          <p:cNvSpPr>
            <a:spLocks noChangeArrowheads="1"/>
          </p:cNvSpPr>
          <p:nvPr/>
        </p:nvSpPr>
        <p:spPr bwMode="auto">
          <a:xfrm>
            <a:off x="2619375" y="297180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9547" name="Rectangle 11"/>
          <p:cNvSpPr>
            <a:spLocks noChangeArrowheads="1"/>
          </p:cNvSpPr>
          <p:nvPr/>
        </p:nvSpPr>
        <p:spPr bwMode="auto">
          <a:xfrm>
            <a:off x="2619375" y="327660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49548" name="Rectangle 12"/>
          <p:cNvSpPr>
            <a:spLocks noChangeArrowheads="1"/>
          </p:cNvSpPr>
          <p:nvPr/>
        </p:nvSpPr>
        <p:spPr bwMode="auto">
          <a:xfrm>
            <a:off x="2619375" y="37306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152775" y="32162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</a:t>
            </a:r>
          </a:p>
        </p:txBody>
      </p:sp>
      <p:sp>
        <p:nvSpPr>
          <p:cNvPr id="449550" name="Rectangle 14"/>
          <p:cNvSpPr>
            <a:spLocks noChangeArrowheads="1"/>
          </p:cNvSpPr>
          <p:nvPr/>
        </p:nvSpPr>
        <p:spPr bwMode="auto">
          <a:xfrm>
            <a:off x="2619375" y="403542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49551" name="Rectangle 15"/>
          <p:cNvSpPr>
            <a:spLocks noChangeArrowheads="1"/>
          </p:cNvSpPr>
          <p:nvPr/>
        </p:nvSpPr>
        <p:spPr bwMode="auto">
          <a:xfrm>
            <a:off x="2619375" y="457200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49552" name="Rectangle 16"/>
          <p:cNvSpPr>
            <a:spLocks noChangeArrowheads="1"/>
          </p:cNvSpPr>
          <p:nvPr/>
        </p:nvSpPr>
        <p:spPr bwMode="auto">
          <a:xfrm>
            <a:off x="2619375" y="487680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1704975" y="48006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</a:t>
            </a: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/>
              <a:t> </a:t>
            </a:r>
            <a:r>
              <a:rPr lang="en-US" sz="1800" b="1"/>
              <a:t>all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163888" y="47863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true (since 5 </a:t>
            </a: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 </a:t>
            </a:r>
            <a:r>
              <a:rPr lang="en-US" sz="1800">
                <a:sym typeface="Symbol" panose="05050102010706020507" pitchFamily="18" charset="2"/>
              </a:rPr>
              <a:t>4 and 5 </a:t>
            </a:r>
            <a:r>
              <a:rPr 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sz="1800">
                <a:sym typeface="Symbol" panose="05050102010706020507" pitchFamily="18" charset="2"/>
              </a:rPr>
              <a:t> 6)</a:t>
            </a:r>
            <a:endParaRPr 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1651000" y="322897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&lt;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56" name="Text Box 20"/>
          <p:cNvSpPr txBox="1">
            <a:spLocks noChangeArrowheads="1"/>
          </p:cNvSpPr>
          <p:nvPr/>
        </p:nvSpPr>
        <p:spPr bwMode="auto">
          <a:xfrm>
            <a:off x="3152775" y="3959225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) = false</a:t>
            </a:r>
          </a:p>
        </p:txBody>
      </p:sp>
      <p:sp>
        <p:nvSpPr>
          <p:cNvPr id="449557" name="Text Box 21"/>
          <p:cNvSpPr txBox="1">
            <a:spLocks noChangeArrowheads="1"/>
          </p:cNvSpPr>
          <p:nvPr/>
        </p:nvSpPr>
        <p:spPr bwMode="auto">
          <a:xfrm>
            <a:off x="1704975" y="39624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(5 = </a:t>
            </a:r>
            <a:r>
              <a:rPr lang="en-US" sz="1800" b="1"/>
              <a:t>all</a:t>
            </a:r>
            <a:endParaRPr lang="en-US" sz="1800"/>
          </a:p>
        </p:txBody>
      </p:sp>
      <p:sp>
        <p:nvSpPr>
          <p:cNvPr id="449558" name="Rectangle 22"/>
          <p:cNvSpPr>
            <a:spLocks noChangeArrowheads="1"/>
          </p:cNvSpPr>
          <p:nvPr/>
        </p:nvSpPr>
        <p:spPr bwMode="auto"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sz="1800">
                <a:latin typeface="Arial" panose="020B0604020202020204" pitchFamily="34" charset="0"/>
              </a:rPr>
              <a:t>(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</a:t>
            </a:r>
            <a:r>
              <a:rPr lang="en-US" sz="1800">
                <a:latin typeface="Arial" panose="020B0604020202020204" pitchFamily="34" charset="0"/>
              </a:rPr>
              <a:t> </a:t>
            </a:r>
            <a:r>
              <a:rPr lang="en-US" sz="1800" b="1">
                <a:latin typeface="Arial" panose="020B0604020202020204" pitchFamily="34" charset="0"/>
              </a:rPr>
              <a:t>all</a:t>
            </a:r>
            <a:r>
              <a:rPr lang="en-US" sz="1800">
                <a:latin typeface="Arial" panose="020B0604020202020204" pitchFamily="34" charset="0"/>
              </a:rPr>
              <a:t>) 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 </a:t>
            </a:r>
            <a:r>
              <a:rPr lang="en-US" sz="1800" b="1">
                <a:latin typeface="Arial" panose="020B0604020202020204" pitchFamily="34" charset="0"/>
                <a:sym typeface="Symbol" panose="05050102010706020507" pitchFamily="18" charset="2"/>
              </a:rPr>
              <a:t>not in</a:t>
            </a:r>
          </a:p>
          <a:p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However, (= </a:t>
            </a:r>
            <a:r>
              <a:rPr lang="en-US" sz="1800" b="1">
                <a:latin typeface="Arial" panose="020B0604020202020204" pitchFamily="34" charset="0"/>
                <a:sym typeface="Symbol" panose="05050102010706020507" pitchFamily="18" charset="2"/>
              </a:rPr>
              <a:t>all</a:t>
            </a:r>
            <a:r>
              <a:rPr lang="en-US" sz="1800">
                <a:latin typeface="Arial" panose="020B0604020202020204" pitchFamily="34" charset="0"/>
                <a:sym typeface="Symbol" panose="05050102010706020507" pitchFamily="18" charset="2"/>
              </a:rPr>
              <a:t>)  </a:t>
            </a:r>
            <a:r>
              <a:rPr lang="en-US" sz="1800" b="1">
                <a:latin typeface="Arial" panose="020B0604020202020204" pitchFamily="34" charset="0"/>
                <a:sym typeface="Symbol" panose="05050102010706020507" pitchFamily="18" charset="2"/>
              </a:rPr>
              <a:t>in</a:t>
            </a:r>
          </a:p>
        </p:txBody>
      </p:sp>
      <p:sp>
        <p:nvSpPr>
          <p:cNvPr id="449559" name="Line 23"/>
          <p:cNvSpPr>
            <a:spLocks noChangeShapeType="1"/>
          </p:cNvSpPr>
          <p:nvPr/>
        </p:nvSpPr>
        <p:spPr bwMode="auto">
          <a:xfrm flipH="1">
            <a:off x="3016250" y="560387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for Empty Relations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r>
              <a:rPr lang="en-US" sz="2000"/>
              <a:t>The </a:t>
            </a:r>
            <a:r>
              <a:rPr lang="en-US" sz="2000" b="1"/>
              <a:t>exists</a:t>
            </a:r>
            <a:r>
              <a:rPr lang="en-US" sz="2000"/>
              <a:t> construct returns the value </a:t>
            </a:r>
            <a:r>
              <a:rPr lang="en-US" sz="2000" b="1"/>
              <a:t>true</a:t>
            </a:r>
            <a:r>
              <a:rPr lang="en-US" sz="2000"/>
              <a:t> if the argument subquery is nonempty.</a:t>
            </a:r>
            <a:endParaRPr lang="en-US"/>
          </a:p>
          <a:p>
            <a:r>
              <a:rPr lang="en-US" sz="2000" b="1"/>
              <a:t>exists </a:t>
            </a:r>
            <a:r>
              <a:rPr lang="en-US" sz="2000" i="1"/>
              <a:t> r </a:t>
            </a:r>
            <a:r>
              <a:rPr lang="en-US" sz="2000">
                <a:sym typeface="Symbol" panose="05050102010706020507" pitchFamily="18" charset="2"/>
              </a:rPr>
              <a:t> </a:t>
            </a:r>
            <a:r>
              <a:rPr lang="en-US" sz="2000" i="1">
                <a:sym typeface="Symbol" panose="05050102010706020507" pitchFamily="18" charset="2"/>
              </a:rPr>
              <a:t>r </a:t>
            </a:r>
            <a:r>
              <a:rPr lang="en-US" sz="2000">
                <a:sym typeface="Symbol" panose="05050102010706020507" pitchFamily="18" charset="2"/>
              </a:rPr>
              <a:t> </a:t>
            </a:r>
            <a:r>
              <a:rPr lang="en-US" sz="2000" i="1"/>
              <a:t>Ø</a:t>
            </a:r>
            <a:endParaRPr lang="en-US">
              <a:sym typeface="Symbol" panose="05050102010706020507" pitchFamily="18" charset="2"/>
            </a:endParaRPr>
          </a:p>
          <a:p>
            <a:r>
              <a:rPr lang="en-US" sz="2000" b="1">
                <a:sym typeface="Symbol" panose="05050102010706020507" pitchFamily="18" charset="2"/>
              </a:rPr>
              <a:t>not exists </a:t>
            </a:r>
            <a:r>
              <a:rPr lang="en-US" sz="2000" i="1"/>
              <a:t>r </a:t>
            </a:r>
            <a:r>
              <a:rPr lang="en-US" sz="2000">
                <a:sym typeface="Symbol" panose="05050102010706020507" pitchFamily="18" charset="2"/>
              </a:rPr>
              <a:t> </a:t>
            </a:r>
            <a:r>
              <a:rPr lang="en-US" sz="2000" i="1">
                <a:sym typeface="Symbol" panose="05050102010706020507" pitchFamily="18" charset="2"/>
              </a:rPr>
              <a:t>r </a:t>
            </a:r>
            <a:r>
              <a:rPr lang="en-US" sz="2000">
                <a:sym typeface="Symbol" panose="05050102010706020507" pitchFamily="18" charset="2"/>
              </a:rPr>
              <a:t>= </a:t>
            </a:r>
            <a:r>
              <a:rPr lang="en-US" sz="2000" i="1"/>
              <a:t>Ø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Correlation Variables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Yet another way of specifying the query “Find all courses taught in both the Fall 2009 semester and in the Spring 2010 semester”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	   </a:t>
            </a:r>
            <a:r>
              <a:rPr lang="en-US" sz="2000" b="1"/>
              <a:t>select </a:t>
            </a:r>
            <a:r>
              <a:rPr lang="en-US" sz="2000" i="1"/>
              <a:t>course_id</a:t>
            </a:r>
            <a:br>
              <a:rPr lang="en-US" sz="2000" i="1"/>
            </a:br>
            <a:r>
              <a:rPr lang="en-US" sz="2000" i="1"/>
              <a:t>   </a:t>
            </a:r>
            <a:r>
              <a:rPr lang="en-US" sz="2000" b="1"/>
              <a:t>from </a:t>
            </a:r>
            <a:r>
              <a:rPr lang="en-US" sz="2000" i="1"/>
              <a:t>section </a:t>
            </a:r>
            <a:r>
              <a:rPr lang="en-US" sz="2000" b="1"/>
              <a:t>as </a:t>
            </a:r>
            <a:r>
              <a:rPr lang="en-US" sz="2000" i="1"/>
              <a:t>S</a:t>
            </a:r>
            <a:br>
              <a:rPr lang="en-US" sz="2000" i="1"/>
            </a:br>
            <a:r>
              <a:rPr lang="en-US" sz="2000" i="1"/>
              <a:t>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’Fall’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2009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    exists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/>
              <a:t>*</a:t>
            </a:r>
            <a:br>
              <a:rPr lang="en-US" sz="2000"/>
            </a:br>
            <a:r>
              <a:rPr lang="en-US" sz="2000"/>
              <a:t>                            </a:t>
            </a:r>
            <a:r>
              <a:rPr lang="en-US" sz="2000" b="1"/>
              <a:t>from </a:t>
            </a:r>
            <a:r>
              <a:rPr lang="en-US" sz="2000" i="1"/>
              <a:t>section </a:t>
            </a:r>
            <a:r>
              <a:rPr lang="en-US" sz="2000" b="1"/>
              <a:t>as </a:t>
            </a:r>
            <a:r>
              <a:rPr lang="en-US" sz="2000" i="1"/>
              <a:t>T</a:t>
            </a:r>
            <a:br>
              <a:rPr lang="en-US" sz="2000" i="1"/>
            </a:br>
            <a:r>
              <a:rPr lang="en-US" sz="2000" i="1"/>
              <a:t>                            </a:t>
            </a:r>
            <a:r>
              <a:rPr lang="en-US" sz="2000" b="1"/>
              <a:t>where </a:t>
            </a:r>
            <a:r>
              <a:rPr lang="en-US" sz="2000" i="1"/>
              <a:t>semester </a:t>
            </a:r>
            <a:r>
              <a:rPr lang="en-US" sz="2000"/>
              <a:t>= ’Spring’ </a:t>
            </a:r>
            <a:r>
              <a:rPr lang="en-US" sz="2000" b="1"/>
              <a:t>and </a:t>
            </a:r>
            <a:r>
              <a:rPr lang="en-US" sz="2000" i="1"/>
              <a:t>year</a:t>
            </a:r>
            <a:r>
              <a:rPr lang="en-US" sz="2000"/>
              <a:t>= 2010 </a:t>
            </a:r>
            <a:br>
              <a:rPr lang="en-US" sz="2000"/>
            </a:br>
            <a:r>
              <a:rPr lang="en-US" sz="2000"/>
              <a:t>                                        </a:t>
            </a:r>
            <a:r>
              <a:rPr lang="en-US" sz="2000" b="1"/>
              <a:t>and </a:t>
            </a:r>
            <a:r>
              <a:rPr lang="en-US" sz="2000" i="1"/>
              <a:t>S</a:t>
            </a:r>
            <a:r>
              <a:rPr lang="en-US" sz="2000"/>
              <a:t>.</a:t>
            </a:r>
            <a:r>
              <a:rPr lang="en-US" sz="2000" i="1"/>
              <a:t>course_id</a:t>
            </a:r>
            <a:r>
              <a:rPr lang="en-US" sz="2000"/>
              <a:t>= </a:t>
            </a:r>
            <a:r>
              <a:rPr lang="en-US" sz="2000" i="1"/>
              <a:t>T</a:t>
            </a:r>
            <a:r>
              <a:rPr lang="en-US" sz="2000"/>
              <a:t>.</a:t>
            </a:r>
            <a:r>
              <a:rPr lang="en-US" sz="2000" i="1"/>
              <a:t>course_id</a:t>
            </a:r>
            <a:r>
              <a:rPr lang="en-US" sz="2000"/>
              <a:t>);</a:t>
            </a:r>
            <a:endParaRPr lang="en-US"/>
          </a:p>
          <a:p>
            <a:r>
              <a:rPr lang="en-US" sz="2000" b="1">
                <a:solidFill>
                  <a:srgbClr val="000099"/>
                </a:solidFill>
              </a:rPr>
              <a:t>Correlated subquery</a:t>
            </a:r>
            <a:endParaRPr lang="en-US" b="1">
              <a:solidFill>
                <a:srgbClr val="000099"/>
              </a:solidFill>
            </a:endParaRPr>
          </a:p>
          <a:p>
            <a:r>
              <a:rPr lang="en-US" sz="2000" b="1">
                <a:solidFill>
                  <a:srgbClr val="000099"/>
                </a:solidFill>
              </a:rPr>
              <a:t>Correlation name</a:t>
            </a:r>
            <a:r>
              <a:rPr lang="en-US" sz="2000"/>
              <a:t> or </a:t>
            </a:r>
            <a:r>
              <a:rPr lang="en-US" sz="2000" b="1">
                <a:solidFill>
                  <a:srgbClr val="000099"/>
                </a:solidFill>
              </a:rPr>
              <a:t>correlation variable</a:t>
            </a:r>
            <a:endParaRPr lang="en-US" b="1">
              <a:solidFill>
                <a:srgbClr val="000099"/>
              </a:solidFill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Exists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sz="2000"/>
              <a:t>Find all</a:t>
            </a:r>
            <a:r>
              <a:rPr lang="en-US"/>
              <a:t> </a:t>
            </a:r>
            <a:r>
              <a:rPr lang="en-US" sz="2000"/>
              <a:t>students who</a:t>
            </a:r>
            <a:r>
              <a:rPr lang="en-US"/>
              <a:t> </a:t>
            </a:r>
            <a:r>
              <a:rPr lang="en-US" sz="2000"/>
              <a:t>have taken all courses offered in the Biology department.</a:t>
            </a:r>
            <a:endParaRPr lang="en-US"/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054100" y="1976438"/>
            <a:ext cx="6653213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000" b="1"/>
              <a:t>select distinct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,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name</a:t>
            </a:r>
            <a:endParaRPr kumimoji="1" lang="en-US" i="1"/>
          </a:p>
          <a:p>
            <a:r>
              <a:rPr kumimoji="1" lang="en-US" sz="2000" b="1"/>
              <a:t>from </a:t>
            </a:r>
            <a:r>
              <a:rPr kumimoji="1" lang="en-US" sz="2000" i="1"/>
              <a:t>student </a:t>
            </a:r>
            <a:r>
              <a:rPr kumimoji="1" lang="en-US" sz="2000" b="1"/>
              <a:t>as </a:t>
            </a:r>
            <a:r>
              <a:rPr kumimoji="1" lang="en-US" sz="2000" i="1"/>
              <a:t>S</a:t>
            </a:r>
            <a:endParaRPr kumimoji="1" lang="en-US" i="1"/>
          </a:p>
          <a:p>
            <a:r>
              <a:rPr kumimoji="1" lang="en-US" sz="2000" b="1"/>
              <a:t>where not exists </a:t>
            </a:r>
            <a:r>
              <a:rPr kumimoji="1" lang="en-US" sz="2000"/>
              <a:t>( (</a:t>
            </a:r>
            <a:r>
              <a:rPr kumimoji="1" lang="en-US" sz="2000" b="1"/>
              <a:t>select </a:t>
            </a:r>
            <a:r>
              <a:rPr kumimoji="1" lang="en-US" sz="2000" i="1"/>
              <a:t>course_id</a:t>
            </a:r>
            <a:endParaRPr kumimoji="1" lang="en-US" i="1"/>
          </a:p>
          <a:p>
            <a:r>
              <a:rPr kumimoji="1" lang="en-US" b="1"/>
              <a:t>                                 </a:t>
            </a:r>
            <a:r>
              <a:rPr kumimoji="1" lang="en-US" sz="2000" b="1"/>
              <a:t>from </a:t>
            </a:r>
            <a:r>
              <a:rPr kumimoji="1" lang="en-US" sz="2000" i="1"/>
              <a:t>course</a:t>
            </a:r>
            <a:endParaRPr kumimoji="1" lang="en-US" i="1"/>
          </a:p>
          <a:p>
            <a:r>
              <a:rPr kumimoji="1" lang="en-US" b="1"/>
              <a:t>                                 </a:t>
            </a:r>
            <a:r>
              <a:rPr kumimoji="1" lang="en-US" sz="2000" b="1"/>
              <a:t>where </a:t>
            </a:r>
            <a:r>
              <a:rPr kumimoji="1" lang="en-US" sz="2000" i="1"/>
              <a:t>dept_name </a:t>
            </a:r>
            <a:r>
              <a:rPr kumimoji="1" lang="en-US" sz="2000"/>
              <a:t>= ’Biology’)</a:t>
            </a:r>
            <a:endParaRPr kumimoji="1" lang="en-US"/>
          </a:p>
          <a:p>
            <a:r>
              <a:rPr kumimoji="1" lang="en-US" b="1"/>
              <a:t>                               </a:t>
            </a:r>
            <a:r>
              <a:rPr kumimoji="1" lang="en-US" sz="2000" b="1"/>
              <a:t>except</a:t>
            </a:r>
            <a:endParaRPr kumimoji="1" lang="en-US" b="1"/>
          </a:p>
          <a:p>
            <a:r>
              <a:rPr kumimoji="1" lang="en-US"/>
              <a:t>                                 </a:t>
            </a:r>
            <a:r>
              <a:rPr kumimoji="1" lang="en-US" sz="2000"/>
              <a:t>(</a:t>
            </a:r>
            <a:r>
              <a:rPr kumimoji="1" lang="en-US" sz="2000" b="1"/>
              <a:t>select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course_id</a:t>
            </a:r>
            <a:endParaRPr kumimoji="1" lang="en-US" i="1"/>
          </a:p>
          <a:p>
            <a:r>
              <a:rPr kumimoji="1" lang="en-US" b="1"/>
              <a:t>                                   </a:t>
            </a:r>
            <a:r>
              <a:rPr kumimoji="1" lang="en-US" sz="2000" b="1"/>
              <a:t>from </a:t>
            </a:r>
            <a:r>
              <a:rPr kumimoji="1" lang="en-US" sz="2000" i="1"/>
              <a:t>takes </a:t>
            </a:r>
            <a:r>
              <a:rPr kumimoji="1" lang="en-US" sz="2000" b="1"/>
              <a:t>as </a:t>
            </a:r>
            <a:r>
              <a:rPr kumimoji="1" lang="en-US" sz="2000" i="1"/>
              <a:t>T</a:t>
            </a:r>
            <a:endParaRPr kumimoji="1" lang="en-US" i="1"/>
          </a:p>
          <a:p>
            <a:r>
              <a:rPr kumimoji="1" lang="en-US" b="1"/>
              <a:t>                                   </a:t>
            </a:r>
            <a:r>
              <a:rPr kumimoji="1" lang="en-US" sz="2000" b="1"/>
              <a:t>where </a:t>
            </a:r>
            <a:r>
              <a:rPr kumimoji="1" lang="en-US" sz="2000" i="1"/>
              <a:t>S</a:t>
            </a:r>
            <a:r>
              <a:rPr kumimoji="1" lang="en-US" sz="2000"/>
              <a:t>.</a:t>
            </a:r>
            <a:r>
              <a:rPr kumimoji="1" lang="en-US" sz="2000" i="1"/>
              <a:t>ID </a:t>
            </a:r>
            <a:r>
              <a:rPr kumimoji="1" lang="en-US" sz="2000"/>
              <a:t>= </a:t>
            </a:r>
            <a:r>
              <a:rPr kumimoji="1" lang="en-US" sz="2000" i="1"/>
              <a:t>T</a:t>
            </a:r>
            <a:r>
              <a:rPr kumimoji="1" lang="en-US" sz="2000"/>
              <a:t>.</a:t>
            </a:r>
            <a:r>
              <a:rPr kumimoji="1" lang="en-US" sz="2000" i="1"/>
              <a:t>ID</a:t>
            </a:r>
            <a:r>
              <a:rPr kumimoji="1" lang="en-US" sz="2000"/>
              <a:t>));</a:t>
            </a:r>
            <a:endParaRPr kumimoji="1" lang="en-US"/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1004888" y="5048250"/>
            <a:ext cx="6821487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/>
              <a:t>   </a:t>
            </a:r>
            <a:r>
              <a:rPr kumimoji="1" lang="en-US" sz="2000"/>
              <a:t>Note that </a:t>
            </a:r>
            <a:r>
              <a:rPr kumimoji="1" lang="en-US" sz="2000" i="1"/>
              <a:t>X – Y = Ø   </a:t>
            </a:r>
            <a:r>
              <a:rPr kumimoji="1" lang="en-US" sz="2000">
                <a:sym typeface="Symbol" panose="05050102010706020507" pitchFamily="18" charset="2"/>
              </a:rPr>
              <a:t>   </a:t>
            </a:r>
            <a:r>
              <a:rPr kumimoji="1" lang="en-US" sz="2000" i="1">
                <a:sym typeface="Symbol" panose="05050102010706020507" pitchFamily="18" charset="2"/>
              </a:rPr>
              <a:t>X</a:t>
            </a:r>
            <a:r>
              <a:rPr kumimoji="1" lang="en-US" sz="2000">
                <a:sym typeface="Symbol" panose="05050102010706020507" pitchFamily="18" charset="2"/>
              </a:rPr>
              <a:t> </a:t>
            </a:r>
            <a:r>
              <a:rPr kumimoji="1" lang="en-US" sz="2000" i="1">
                <a:sym typeface="Symbol" panose="05050102010706020507" pitchFamily="18" charset="2"/>
              </a:rPr>
              <a:t>Y</a:t>
            </a:r>
            <a:endParaRPr kumimoji="1" lang="en-US" sz="1800" i="1">
              <a:sym typeface="Symbol" panose="05050102010706020507" pitchFamily="18" charset="2"/>
            </a:endParaRPr>
          </a:p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sz="1800" i="1">
                <a:sym typeface="Symbol" panose="05050102010706020507" pitchFamily="18" charset="2"/>
              </a:rPr>
              <a:t>   </a:t>
            </a:r>
            <a:r>
              <a:rPr kumimoji="1" lang="en-US" sz="2000" i="1">
                <a:sym typeface="Symbol" panose="05050102010706020507" pitchFamily="18" charset="2"/>
              </a:rPr>
              <a:t>Note: </a:t>
            </a:r>
            <a:r>
              <a:rPr kumimoji="1" lang="en-US" sz="2000">
                <a:sym typeface="Symbol" panose="05050102010706020507" pitchFamily="18" charset="2"/>
              </a:rPr>
              <a:t>Cannot write this query using</a:t>
            </a:r>
            <a:r>
              <a:rPr kumimoji="1" lang="en-US" sz="2000" i="1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=</a:t>
            </a:r>
            <a:r>
              <a:rPr kumimoji="1" lang="en-US" sz="2000" b="1">
                <a:sym typeface="Symbol" panose="05050102010706020507" pitchFamily="18" charset="2"/>
              </a:rPr>
              <a:t> all</a:t>
            </a:r>
            <a:r>
              <a:rPr kumimoji="1" lang="en-US" sz="2000" i="1">
                <a:sym typeface="Symbol" panose="05050102010706020507" pitchFamily="18" charset="2"/>
              </a:rPr>
              <a:t> </a:t>
            </a:r>
            <a:r>
              <a:rPr kumimoji="1" lang="en-US" sz="2000">
                <a:sym typeface="Symbol" panose="05050102010706020507" pitchFamily="18" charset="2"/>
              </a:rPr>
              <a:t>and its variants</a:t>
            </a:r>
            <a:endParaRPr 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Types in SQL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106488"/>
            <a:ext cx="8221663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char(n).</a:t>
            </a:r>
            <a:r>
              <a:rPr lang="en-US" sz="2000"/>
              <a:t>  Fixed length character string, with user-specified length </a:t>
            </a:r>
            <a:r>
              <a:rPr lang="en-US" sz="2000" i="1"/>
              <a:t>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varchar(n).</a:t>
            </a:r>
            <a:r>
              <a:rPr lang="en-US" sz="2000" b="1"/>
              <a:t> </a:t>
            </a:r>
            <a:r>
              <a:rPr lang="en-US" sz="2000"/>
              <a:t> Variable length character strings, with user-specified maximum length </a:t>
            </a:r>
            <a:r>
              <a:rPr lang="en-US" sz="2000" i="1"/>
              <a:t>n.</a:t>
            </a:r>
            <a:endParaRPr lang="en-US" i="1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int.</a:t>
            </a:r>
            <a:r>
              <a:rPr lang="en-US" sz="2000" b="1"/>
              <a:t>  </a:t>
            </a:r>
            <a:r>
              <a:rPr lang="en-US" sz="2000"/>
              <a:t>Integer (a finite subset of the integers that is machine-dependent).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smallint.</a:t>
            </a:r>
            <a:r>
              <a:rPr lang="en-US" sz="2000"/>
              <a:t>  Small integer (a machine-dependent subset of the integer domain type).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numeric(p,d).</a:t>
            </a:r>
            <a:r>
              <a:rPr lang="en-US" sz="2000"/>
              <a:t>  Fixed point number, with user-specified precision of </a:t>
            </a:r>
            <a:r>
              <a:rPr lang="en-US" sz="2000" i="1"/>
              <a:t>p</a:t>
            </a:r>
            <a:r>
              <a:rPr lang="en-US" sz="2000"/>
              <a:t> digits, with </a:t>
            </a:r>
            <a:r>
              <a:rPr lang="en-US" sz="2000" i="1"/>
              <a:t>n</a:t>
            </a:r>
            <a:r>
              <a:rPr lang="en-US" sz="2000"/>
              <a:t> digits to the right of decimal point.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real, double precision.</a:t>
            </a:r>
            <a:r>
              <a:rPr lang="en-US" sz="2000"/>
              <a:t>  Floating point and double-precision floating point numbers, with machine-dependent precision.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000099"/>
                </a:solidFill>
              </a:rPr>
              <a:t>float(n).</a:t>
            </a:r>
            <a:r>
              <a:rPr lang="en-US" sz="2000"/>
              <a:t>  Floating point number, with user-specified precision of at least </a:t>
            </a:r>
            <a:r>
              <a:rPr lang="en-US" sz="2000" i="1"/>
              <a:t>n</a:t>
            </a:r>
            <a:r>
              <a:rPr lang="en-US" sz="2000"/>
              <a:t> digits.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/>
              <a:t>More are covered in Chapter 4.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9525"/>
            <a:ext cx="8077200" cy="609600"/>
          </a:xfrm>
        </p:spPr>
        <p:txBody>
          <a:bodyPr/>
          <a:lstStyle/>
          <a:p>
            <a:r>
              <a:rPr lang="en-US"/>
              <a:t>Test for Absence of Duplicate Tuples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12838"/>
            <a:ext cx="78914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/>
              <a:t>The </a:t>
            </a:r>
            <a:r>
              <a:rPr lang="en-US" b="1">
                <a:solidFill>
                  <a:srgbClr val="000099"/>
                </a:solidFill>
              </a:rPr>
              <a:t>unique</a:t>
            </a:r>
            <a:r>
              <a:rPr lang="en-US"/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/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/>
              <a:t>Find all courses that were offered at most once in 2009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b="1"/>
              <a:t>    select </a:t>
            </a:r>
            <a:r>
              <a:rPr lang="en-US" i="1"/>
              <a:t>T</a:t>
            </a:r>
            <a:r>
              <a:rPr lang="en-US"/>
              <a:t>.</a:t>
            </a:r>
            <a:r>
              <a:rPr lang="en-US" i="1"/>
              <a:t>course_id</a:t>
            </a:r>
            <a:br>
              <a:rPr lang="en-US" i="1"/>
            </a:br>
            <a:r>
              <a:rPr lang="en-US" b="1"/>
              <a:t>from </a:t>
            </a:r>
            <a:r>
              <a:rPr lang="en-US" i="1"/>
              <a:t>course </a:t>
            </a:r>
            <a:r>
              <a:rPr lang="en-US" b="1"/>
              <a:t>as </a:t>
            </a:r>
            <a:r>
              <a:rPr lang="en-US" i="1"/>
              <a:t>T</a:t>
            </a:r>
            <a:br>
              <a:rPr lang="en-US" i="1"/>
            </a:br>
            <a:r>
              <a:rPr lang="en-US" b="1"/>
              <a:t>where unique </a:t>
            </a:r>
            <a:r>
              <a:rPr lang="en-US"/>
              <a:t>(</a:t>
            </a:r>
            <a:r>
              <a:rPr lang="en-US" b="1"/>
              <a:t>select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course_id</a:t>
            </a:r>
            <a:br>
              <a:rPr lang="en-US" i="1"/>
            </a:br>
            <a:r>
              <a:rPr lang="en-US" i="1"/>
              <a:t>                         </a:t>
            </a:r>
            <a:r>
              <a:rPr lang="en-US" b="1"/>
              <a:t>from </a:t>
            </a:r>
            <a:r>
              <a:rPr lang="en-US" i="1"/>
              <a:t>section </a:t>
            </a:r>
            <a:r>
              <a:rPr lang="en-US" b="1"/>
              <a:t>as </a:t>
            </a:r>
            <a:r>
              <a:rPr lang="en-US" i="1"/>
              <a:t>R</a:t>
            </a:r>
            <a:br>
              <a:rPr lang="en-US" i="1"/>
            </a:br>
            <a:r>
              <a:rPr lang="en-US" i="1"/>
              <a:t>                         </a:t>
            </a:r>
            <a:r>
              <a:rPr lang="en-US" b="1"/>
              <a:t>where </a:t>
            </a:r>
            <a:r>
              <a:rPr lang="en-US" i="1"/>
              <a:t>T</a:t>
            </a:r>
            <a:r>
              <a:rPr lang="en-US"/>
              <a:t>.</a:t>
            </a:r>
            <a:r>
              <a:rPr lang="en-US" i="1"/>
              <a:t>course_id</a:t>
            </a:r>
            <a:r>
              <a:rPr lang="en-US"/>
              <a:t>=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course_id </a:t>
            </a:r>
            <a:br>
              <a:rPr lang="en-US" i="1"/>
            </a:br>
            <a:r>
              <a:rPr lang="en-US" i="1"/>
              <a:t>                                      </a:t>
            </a:r>
            <a:r>
              <a:rPr lang="en-US" b="1"/>
              <a:t>and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year </a:t>
            </a:r>
            <a:r>
              <a:rPr lang="en-US"/>
              <a:t>= 2009);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in the From Clause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014413"/>
            <a:ext cx="848995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SQL allows a subquery expression to be used in the </a:t>
            </a:r>
            <a:r>
              <a:rPr lang="en-US" sz="2000" b="1"/>
              <a:t>from </a:t>
            </a:r>
            <a:r>
              <a:rPr lang="en-US" sz="2000"/>
              <a:t>clause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Find the average instructors’ salaries of those departments where the average salary is greater than $42,000. </a:t>
            </a:r>
            <a:endParaRPr 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/>
              <a:t>    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</a:t>
            </a:r>
            <a:r>
              <a:rPr lang="en-US" sz="2000" b="1"/>
              <a:t>as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 b="1"/>
              <a:t>where </a:t>
            </a:r>
            <a:r>
              <a:rPr lang="en-US" sz="2000" i="1"/>
              <a:t>avg_salary </a:t>
            </a:r>
            <a:r>
              <a:rPr lang="en-US" sz="2000"/>
              <a:t>&gt; 42000;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Note that we do not need to use the </a:t>
            </a:r>
            <a:r>
              <a:rPr lang="en-US" sz="2000" b="1"/>
              <a:t>having </a:t>
            </a:r>
            <a:r>
              <a:rPr lang="en-US" sz="2000"/>
              <a:t>clause</a:t>
            </a:r>
            <a:endParaRPr lang="en-US"/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sz="2000"/>
              <a:t>Another way to write above query</a:t>
            </a:r>
            <a:endParaRPr lang="en-US"/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b="1"/>
              <a:t>    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avg 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</a:t>
            </a:r>
            <a:r>
              <a:rPr lang="en-US" sz="2000" i="1"/>
              <a:t/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</a:t>
            </a:r>
            <a:r>
              <a:rPr lang="en-US" sz="2000" b="1"/>
              <a:t>group by </a:t>
            </a:r>
            <a:r>
              <a:rPr lang="en-US" sz="2000" i="1"/>
              <a:t>dept_name</a:t>
            </a:r>
            <a:r>
              <a:rPr lang="en-US" sz="2000"/>
              <a:t>)</a:t>
            </a:r>
            <a:r>
              <a:rPr lang="en-US"/>
              <a:t> 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         as </a:t>
            </a:r>
            <a:r>
              <a:rPr lang="en-US" sz="2000" i="1"/>
              <a:t>dept_avg </a:t>
            </a:r>
            <a:r>
              <a:rPr lang="en-US" sz="2000"/>
              <a:t>(</a:t>
            </a:r>
            <a:r>
              <a:rPr lang="en-US" sz="2000" i="1"/>
              <a:t>dept_name</a:t>
            </a:r>
            <a:r>
              <a:rPr lang="en-US" sz="2000"/>
              <a:t>,</a:t>
            </a:r>
            <a:r>
              <a:rPr lang="en-US"/>
              <a:t> </a:t>
            </a:r>
            <a:r>
              <a:rPr lang="en-US" sz="2000"/>
              <a:t> </a:t>
            </a:r>
            <a:r>
              <a:rPr lang="en-US" sz="2000" i="1"/>
              <a:t>avg_salary</a:t>
            </a:r>
            <a:r>
              <a:rPr lang="en-US" sz="2000"/>
              <a:t>)</a:t>
            </a:r>
            <a:br>
              <a:rPr lang="en-US" sz="2000"/>
            </a:br>
            <a:r>
              <a:rPr lang="en-US"/>
              <a:t> </a:t>
            </a:r>
            <a:r>
              <a:rPr lang="en-US" sz="2000" b="1"/>
              <a:t>where </a:t>
            </a:r>
            <a:r>
              <a:rPr lang="en-US" sz="2000" i="1"/>
              <a:t>avg_salary </a:t>
            </a:r>
            <a:r>
              <a:rPr lang="en-US" sz="2000"/>
              <a:t>&gt; 42000;</a:t>
            </a:r>
            <a:r>
              <a:rPr lang="en-US"/>
              <a:t> 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 in the From Clause (Cont.)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And yet another way to write it: </a:t>
            </a:r>
            <a:r>
              <a:rPr lang="en-US" sz="2000" b="1">
                <a:solidFill>
                  <a:srgbClr val="000099"/>
                </a:solidFill>
              </a:rPr>
              <a:t>lateral</a:t>
            </a:r>
            <a:r>
              <a:rPr lang="en-US" sz="2000"/>
              <a:t> clause</a:t>
            </a:r>
            <a:endParaRPr lang="en-US"/>
          </a:p>
          <a:p>
            <a:pPr lvl="1">
              <a:buFont typeface="Monotype Sorts" charset="2"/>
              <a:buNone/>
            </a:pPr>
            <a:r>
              <a:rPr lang="en-US" b="1"/>
              <a:t>     </a:t>
            </a:r>
            <a:r>
              <a:rPr lang="en-US" sz="2000" b="1"/>
              <a:t>select </a:t>
            </a:r>
            <a:r>
              <a:rPr lang="en-US" sz="2000" i="1"/>
              <a:t>name</a:t>
            </a:r>
            <a:r>
              <a:rPr lang="en-US" sz="2000"/>
              <a:t>, </a:t>
            </a:r>
            <a:r>
              <a:rPr lang="en-US" sz="2000" i="1"/>
              <a:t>salary</a:t>
            </a:r>
            <a:r>
              <a:rPr lang="en-US" sz="2000"/>
              <a:t>, </a:t>
            </a:r>
            <a:r>
              <a:rPr lang="en-US" sz="2000" i="1"/>
              <a:t>avg_salary</a:t>
            </a:r>
            <a:br>
              <a:rPr lang="en-US" sz="2000" i="1"/>
            </a:br>
            <a:r>
              <a:rPr lang="en-US" sz="2000" b="1"/>
              <a:t>from </a:t>
            </a:r>
            <a:r>
              <a:rPr lang="en-US" sz="2000" i="1"/>
              <a:t>instructor I1</a:t>
            </a:r>
            <a:r>
              <a:rPr lang="en-US" sz="2000"/>
              <a:t>,</a:t>
            </a:r>
            <a:r>
              <a:rPr lang="en-US"/>
              <a:t> 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                </a:t>
            </a:r>
            <a:r>
              <a:rPr lang="en-US" sz="2000" b="1"/>
              <a:t>lateral </a:t>
            </a:r>
            <a:r>
              <a:rPr lang="en-US" sz="2000"/>
              <a:t>(</a:t>
            </a:r>
            <a:r>
              <a:rPr lang="en-US" sz="2000" b="1"/>
              <a:t>select avg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 as </a:t>
            </a:r>
            <a:r>
              <a:rPr lang="en-US" sz="2000" i="1"/>
              <a:t>avg_salary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sz="2000" b="1"/>
              <a:t>from </a:t>
            </a:r>
            <a:r>
              <a:rPr lang="en-US" sz="2000" i="1"/>
              <a:t>instructor I2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sz="2000" b="1"/>
              <a:t>where </a:t>
            </a:r>
            <a:r>
              <a:rPr lang="en-US" sz="2000" i="1"/>
              <a:t>I2</a:t>
            </a:r>
            <a:r>
              <a:rPr lang="en-US" sz="2000"/>
              <a:t>.</a:t>
            </a:r>
            <a:r>
              <a:rPr lang="en-US" sz="2000" i="1"/>
              <a:t>dept_name</a:t>
            </a:r>
            <a:r>
              <a:rPr lang="en-US" sz="2000"/>
              <a:t>= </a:t>
            </a:r>
            <a:r>
              <a:rPr lang="en-US" sz="2000" i="1"/>
              <a:t>I1</a:t>
            </a:r>
            <a:r>
              <a:rPr lang="en-US" sz="2000"/>
              <a:t>.</a:t>
            </a:r>
            <a:r>
              <a:rPr lang="en-US" sz="2000" i="1"/>
              <a:t>dept_name</a:t>
            </a:r>
            <a:r>
              <a:rPr lang="en-US" sz="2000"/>
              <a:t>);</a:t>
            </a:r>
            <a:endParaRPr lang="en-US"/>
          </a:p>
          <a:p>
            <a:r>
              <a:rPr lang="en-US"/>
              <a:t>Lateral clause permits later part of the </a:t>
            </a:r>
            <a:r>
              <a:rPr lang="en-US" b="1"/>
              <a:t>from</a:t>
            </a:r>
            <a:r>
              <a:rPr lang="en-US"/>
              <a:t> clause </a:t>
            </a:r>
            <a:r>
              <a:rPr lang="en-US" sz="2000"/>
              <a:t>(</a:t>
            </a:r>
            <a:r>
              <a:rPr lang="en-US"/>
              <a:t>after the lateral keyword</a:t>
            </a:r>
            <a:r>
              <a:rPr lang="en-US" sz="2000"/>
              <a:t>)</a:t>
            </a:r>
            <a:r>
              <a:rPr lang="en-US"/>
              <a:t> to access correlation variables from the earlier part.</a:t>
            </a:r>
          </a:p>
          <a:p>
            <a:r>
              <a:rPr lang="en-US"/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Clause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61275" cy="4903787"/>
          </a:xfrm>
        </p:spPr>
        <p:txBody>
          <a:bodyPr/>
          <a:lstStyle/>
          <a:p>
            <a:r>
              <a:rPr lang="en-US" sz="2000"/>
              <a:t>The </a:t>
            </a:r>
            <a:r>
              <a:rPr lang="en-US" sz="2000" b="1">
                <a:solidFill>
                  <a:srgbClr val="000099"/>
                </a:solidFill>
              </a:rPr>
              <a:t>with</a:t>
            </a:r>
            <a:r>
              <a:rPr lang="en-US" sz="2000"/>
              <a:t> clause provides a way of defining a temporary view whose definition is available only to the query in which the </a:t>
            </a:r>
            <a:r>
              <a:rPr lang="en-US" sz="2000" b="1"/>
              <a:t>with</a:t>
            </a:r>
            <a:r>
              <a:rPr lang="en-US" sz="2000" b="1">
                <a:solidFill>
                  <a:schemeClr val="tx2"/>
                </a:solidFill>
              </a:rPr>
              <a:t> </a:t>
            </a:r>
            <a:r>
              <a:rPr lang="en-US" sz="2000"/>
              <a:t>clause occurs.</a:t>
            </a:r>
            <a:r>
              <a:rPr lang="en-US"/>
              <a:t> </a:t>
            </a:r>
          </a:p>
          <a:p>
            <a:r>
              <a:rPr lang="en-US" sz="2000"/>
              <a:t>Find all departments with the maximum budget </a:t>
            </a:r>
            <a:br>
              <a:rPr lang="en-US" sz="2000"/>
            </a:b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     with </a:t>
            </a:r>
            <a:r>
              <a:rPr lang="en-US" sz="2000" i="1"/>
              <a:t>max_budget 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 </a:t>
            </a:r>
            <a:br>
              <a:rPr lang="en-US" sz="2000" b="1"/>
            </a:br>
            <a:r>
              <a:rPr lang="en-US" sz="2000" b="1"/>
              <a:t>         </a:t>
            </a:r>
            <a:r>
              <a:rPr lang="en-US" sz="2000"/>
              <a:t>(</a:t>
            </a:r>
            <a:r>
              <a:rPr lang="en-US" sz="2000" b="1"/>
              <a:t>select max</a:t>
            </a:r>
            <a:r>
              <a:rPr lang="en-US" sz="2000"/>
              <a:t>(</a:t>
            </a:r>
            <a:r>
              <a:rPr lang="en-US" sz="2000" i="1"/>
              <a:t>budget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</a:t>
            </a:r>
            <a:r>
              <a:rPr lang="en-US" sz="2000" b="1"/>
              <a:t>from </a:t>
            </a:r>
            <a:r>
              <a:rPr lang="en-US" sz="2000" i="1"/>
              <a:t>department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</a:t>
            </a:r>
            <a:r>
              <a:rPr lang="en-US" sz="2000" b="1"/>
              <a:t>select </a:t>
            </a:r>
            <a:r>
              <a:rPr lang="en-US" sz="2000" i="1"/>
              <a:t>budget</a:t>
            </a:r>
            <a:br>
              <a:rPr lang="en-US" sz="2000" i="1"/>
            </a:br>
            <a:r>
              <a:rPr lang="en-US" sz="2000" i="1"/>
              <a:t>     </a:t>
            </a:r>
            <a:r>
              <a:rPr lang="en-US" sz="2000" b="1"/>
              <a:t>from </a:t>
            </a:r>
            <a:r>
              <a:rPr lang="en-US" sz="2000" i="1"/>
              <a:t>department</a:t>
            </a:r>
            <a:r>
              <a:rPr lang="en-US" sz="2000"/>
              <a:t>, </a:t>
            </a:r>
            <a:r>
              <a:rPr lang="en-US" sz="2000" i="1"/>
              <a:t>max_budget</a:t>
            </a:r>
            <a:br>
              <a:rPr lang="en-US" sz="2000" i="1"/>
            </a:br>
            <a:r>
              <a:rPr lang="en-US" sz="2000" i="1"/>
              <a:t>     </a:t>
            </a:r>
            <a:r>
              <a:rPr lang="en-US" sz="2000" b="1"/>
              <a:t>where </a:t>
            </a:r>
            <a:r>
              <a:rPr lang="en-US" sz="2000" i="1"/>
              <a:t>department</a:t>
            </a:r>
            <a:r>
              <a:rPr lang="en-US" sz="2000"/>
              <a:t>.</a:t>
            </a:r>
            <a:r>
              <a:rPr lang="en-US" sz="2000" i="1"/>
              <a:t>budget </a:t>
            </a:r>
            <a:r>
              <a:rPr lang="en-US" sz="2000"/>
              <a:t>= </a:t>
            </a:r>
            <a:r>
              <a:rPr lang="en-US" sz="2000" i="1"/>
              <a:t>max_budget.value</a:t>
            </a:r>
            <a:r>
              <a:rPr lang="en-US" sz="2000"/>
              <a:t>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Queries using With Clause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147763"/>
            <a:ext cx="7921625" cy="1920875"/>
          </a:xfrm>
        </p:spPr>
        <p:txBody>
          <a:bodyPr/>
          <a:lstStyle/>
          <a:p>
            <a:r>
              <a:rPr lang="en-US" sz="2000"/>
              <a:t>With clause is very useful for writing complex queries</a:t>
            </a:r>
          </a:p>
          <a:p>
            <a:r>
              <a:rPr lang="en-US" sz="2000"/>
              <a:t>Supported by most database systems, with minor syntax variations</a:t>
            </a:r>
          </a:p>
          <a:p>
            <a:r>
              <a:rPr lang="en-US" sz="2000"/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1055688" y="3063875"/>
            <a:ext cx="7659687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with </a:t>
            </a:r>
            <a:r>
              <a:rPr lang="en-US" sz="2000" i="1"/>
              <a:t>dept _total </a:t>
            </a:r>
            <a:r>
              <a:rPr lang="en-US" sz="2000"/>
              <a:t>(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</a:t>
            </a:r>
          </a:p>
          <a:p>
            <a:r>
              <a:rPr lang="en-US" sz="2000"/>
              <a:t>        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b="1"/>
              <a:t>sum</a:t>
            </a:r>
            <a:r>
              <a:rPr lang="en-US" sz="2000"/>
              <a:t>(</a:t>
            </a:r>
            <a:r>
              <a:rPr lang="en-US" sz="2000" i="1"/>
              <a:t>salary</a:t>
            </a:r>
            <a:r>
              <a:rPr lang="en-US" sz="2000"/>
              <a:t>)</a:t>
            </a:r>
          </a:p>
          <a:p>
            <a:r>
              <a:rPr lang="en-US" sz="2000" b="1"/>
              <a:t>         from </a:t>
            </a:r>
            <a:r>
              <a:rPr lang="en-US" sz="2000" i="1"/>
              <a:t>instructor</a:t>
            </a:r>
          </a:p>
          <a:p>
            <a:r>
              <a:rPr lang="en-US" sz="2000" b="1"/>
              <a:t>         group by </a:t>
            </a:r>
            <a:r>
              <a:rPr lang="en-US" sz="2000" i="1"/>
              <a:t>dept_name</a:t>
            </a:r>
            <a:r>
              <a:rPr lang="en-US" sz="2000"/>
              <a:t>),</a:t>
            </a:r>
          </a:p>
          <a:p>
            <a:r>
              <a:rPr lang="en-US" sz="2000" i="1"/>
              <a:t>dept_total_avg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 </a:t>
            </a:r>
            <a:r>
              <a:rPr lang="en-US" sz="2000" b="1"/>
              <a:t>as</a:t>
            </a:r>
          </a:p>
          <a:p>
            <a:r>
              <a:rPr lang="en-US" sz="2000"/>
              <a:t>       (</a:t>
            </a:r>
            <a:r>
              <a:rPr lang="en-US" sz="2000" b="1"/>
              <a:t>select avg</a:t>
            </a:r>
            <a:r>
              <a:rPr lang="en-US" sz="2000"/>
              <a:t>(</a:t>
            </a:r>
            <a:r>
              <a:rPr lang="en-US" sz="2000" i="1"/>
              <a:t>value</a:t>
            </a:r>
            <a:r>
              <a:rPr lang="en-US" sz="2000"/>
              <a:t>)</a:t>
            </a:r>
          </a:p>
          <a:p>
            <a:r>
              <a:rPr lang="en-US" sz="2000" b="1"/>
              <a:t>       from </a:t>
            </a:r>
            <a:r>
              <a:rPr lang="en-US" sz="2000" i="1"/>
              <a:t>dept_total</a:t>
            </a:r>
            <a:r>
              <a:rPr lang="en-US" sz="2000"/>
              <a:t>)</a:t>
            </a:r>
          </a:p>
          <a:p>
            <a:r>
              <a:rPr lang="en-US" sz="2000" b="1"/>
              <a:t>select </a:t>
            </a:r>
            <a:r>
              <a:rPr lang="en-US" sz="2000" i="1"/>
              <a:t>dept_name</a:t>
            </a:r>
          </a:p>
          <a:p>
            <a:r>
              <a:rPr lang="en-US" sz="2000" b="1"/>
              <a:t>from </a:t>
            </a:r>
            <a:r>
              <a:rPr lang="en-US" sz="2000" i="1"/>
              <a:t>dept_total</a:t>
            </a:r>
            <a:r>
              <a:rPr lang="en-US" sz="2000"/>
              <a:t>, </a:t>
            </a:r>
            <a:r>
              <a:rPr lang="en-US" sz="2000" i="1"/>
              <a:t>dept_total_avg</a:t>
            </a:r>
          </a:p>
          <a:p>
            <a:r>
              <a:rPr lang="en-US" sz="2000" b="1"/>
              <a:t>where </a:t>
            </a:r>
            <a:r>
              <a:rPr lang="en-US" sz="2000" i="1"/>
              <a:t>dept_total.value </a:t>
            </a:r>
            <a:r>
              <a:rPr lang="en-US" sz="2000"/>
              <a:t>&gt;= </a:t>
            </a:r>
            <a:r>
              <a:rPr lang="en-US" sz="2000" i="1"/>
              <a:t>dept_total_avg.value</a:t>
            </a:r>
            <a:r>
              <a:rPr lang="en-US" sz="200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Scalar Subquery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56562" cy="4903787"/>
          </a:xfrm>
        </p:spPr>
        <p:txBody>
          <a:bodyPr/>
          <a:lstStyle/>
          <a:p>
            <a:r>
              <a:rPr lang="en-US"/>
              <a:t>Scalar subquery is one which is used where a single value is expected</a:t>
            </a:r>
          </a:p>
          <a:p>
            <a:r>
              <a:rPr lang="en-US" sz="1600"/>
              <a:t>E.g.   </a:t>
            </a:r>
            <a:r>
              <a:rPr lang="en-US" b="1"/>
              <a:t>select </a:t>
            </a:r>
            <a:r>
              <a:rPr lang="en-US" i="1"/>
              <a:t>dept_name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      (</a:t>
            </a:r>
            <a:r>
              <a:rPr lang="en-US" b="1"/>
              <a:t>select count</a:t>
            </a:r>
            <a:r>
              <a:rPr lang="en-US"/>
              <a:t>(*) </a:t>
            </a:r>
            <a:br>
              <a:rPr lang="en-US"/>
            </a:br>
            <a:r>
              <a:rPr lang="en-US"/>
              <a:t>                 </a:t>
            </a:r>
            <a:r>
              <a:rPr lang="en-US" b="1"/>
              <a:t>from </a:t>
            </a:r>
            <a:r>
              <a:rPr lang="en-US" i="1"/>
              <a:t>instructor </a:t>
            </a:r>
            <a:br>
              <a:rPr lang="en-US" i="1"/>
            </a:br>
            <a:r>
              <a:rPr lang="en-US" i="1"/>
              <a:t>                </a:t>
            </a:r>
            <a:r>
              <a:rPr lang="en-US" b="1"/>
              <a:t>where </a:t>
            </a:r>
            <a:r>
              <a:rPr lang="en-US" i="1"/>
              <a:t>department</a:t>
            </a:r>
            <a:r>
              <a:rPr lang="en-US"/>
              <a:t>.</a:t>
            </a:r>
            <a:r>
              <a:rPr lang="en-US" i="1"/>
              <a:t>dept_name </a:t>
            </a:r>
            <a:r>
              <a:rPr lang="en-US"/>
              <a:t>= </a:t>
            </a:r>
            <a:r>
              <a:rPr lang="en-US" i="1"/>
              <a:t>instructor</a:t>
            </a:r>
            <a:r>
              <a:rPr lang="en-US"/>
              <a:t>.</a:t>
            </a:r>
            <a:r>
              <a:rPr lang="en-US" i="1"/>
              <a:t>dept_name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    </a:t>
            </a:r>
            <a:r>
              <a:rPr lang="en-US" b="1"/>
              <a:t>as </a:t>
            </a:r>
            <a:r>
              <a:rPr lang="en-US" i="1"/>
              <a:t>num_instructors</a:t>
            </a:r>
            <a:br>
              <a:rPr lang="en-US" i="1"/>
            </a:br>
            <a:r>
              <a:rPr lang="en-US" i="1"/>
              <a:t>         </a:t>
            </a:r>
            <a:r>
              <a:rPr lang="en-US" b="1"/>
              <a:t>from </a:t>
            </a:r>
            <a:r>
              <a:rPr lang="en-US" i="1"/>
              <a:t>department</a:t>
            </a:r>
            <a:r>
              <a:rPr lang="en-US"/>
              <a:t>;</a:t>
            </a:r>
            <a:endParaRPr lang="en-US" sz="1600"/>
          </a:p>
          <a:p>
            <a:pPr>
              <a:buFont typeface="Monotype Sorts" charset="2"/>
              <a:buNone/>
            </a:pPr>
            <a:endParaRPr lang="en-US"/>
          </a:p>
          <a:p>
            <a:r>
              <a:rPr lang="en-US"/>
              <a:t>E.g.  </a:t>
            </a:r>
            <a:r>
              <a:rPr lang="en-US" b="1"/>
              <a:t>select </a:t>
            </a:r>
            <a:r>
              <a:rPr lang="en-US" i="1"/>
              <a:t>name</a:t>
            </a:r>
            <a:br>
              <a:rPr lang="en-US" i="1"/>
            </a:br>
            <a:r>
              <a:rPr lang="en-US" i="1"/>
              <a:t>        </a:t>
            </a:r>
            <a:r>
              <a:rPr lang="en-US" b="1"/>
              <a:t>from </a:t>
            </a:r>
            <a:r>
              <a:rPr lang="en-US" i="1"/>
              <a:t>instructor</a:t>
            </a:r>
            <a:br>
              <a:rPr lang="en-US" i="1"/>
            </a:br>
            <a:r>
              <a:rPr lang="en-US" i="1"/>
              <a:t>        </a:t>
            </a:r>
            <a:r>
              <a:rPr lang="en-US" b="1"/>
              <a:t>where</a:t>
            </a:r>
            <a:r>
              <a:rPr lang="en-US" i="1"/>
              <a:t>  salary * 10 &gt; </a:t>
            </a:r>
            <a:r>
              <a:rPr lang="en-US"/>
              <a:t/>
            </a:r>
            <a:br>
              <a:rPr lang="en-US"/>
            </a:br>
            <a:r>
              <a:rPr lang="en-US"/>
              <a:t>             (</a:t>
            </a:r>
            <a:r>
              <a:rPr lang="en-US" b="1"/>
              <a:t>select </a:t>
            </a:r>
            <a:r>
              <a:rPr lang="en-US" i="1"/>
              <a:t>budget</a:t>
            </a:r>
            <a:r>
              <a:rPr lang="en-US"/>
              <a:t>  </a:t>
            </a:r>
            <a:r>
              <a:rPr lang="en-US" b="1"/>
              <a:t>from </a:t>
            </a:r>
            <a:r>
              <a:rPr lang="en-US" i="1"/>
              <a:t>department </a:t>
            </a:r>
            <a:br>
              <a:rPr lang="en-US" i="1"/>
            </a:br>
            <a:r>
              <a:rPr lang="en-US" i="1"/>
              <a:t>                </a:t>
            </a:r>
            <a:r>
              <a:rPr lang="en-US" b="1"/>
              <a:t>where </a:t>
            </a:r>
            <a:r>
              <a:rPr lang="en-US" i="1"/>
              <a:t>department</a:t>
            </a:r>
            <a:r>
              <a:rPr lang="en-US"/>
              <a:t>.</a:t>
            </a:r>
            <a:r>
              <a:rPr lang="en-US" i="1"/>
              <a:t>dept_name </a:t>
            </a:r>
            <a:r>
              <a:rPr lang="en-US"/>
              <a:t>= </a:t>
            </a:r>
            <a:r>
              <a:rPr lang="en-US" i="1"/>
              <a:t>instructor</a:t>
            </a:r>
            <a:r>
              <a:rPr lang="en-US"/>
              <a:t>.</a:t>
            </a:r>
            <a:r>
              <a:rPr lang="en-US" i="1"/>
              <a:t>dept_name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</a:t>
            </a:r>
            <a:endParaRPr lang="en-US" i="1"/>
          </a:p>
          <a:p>
            <a:r>
              <a:rPr lang="en-US"/>
              <a:t>Runtime error if subquery returns more than one result tuple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Modification of the Database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Deletion of tuples from a given relation</a:t>
            </a:r>
          </a:p>
          <a:p>
            <a:r>
              <a:rPr lang="en-US"/>
              <a:t>Insertion of new tuples into a given relation</a:t>
            </a:r>
          </a:p>
          <a:p>
            <a:r>
              <a:rPr lang="en-US"/>
              <a:t>Updating values in some tuples in a given relation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33338"/>
            <a:ext cx="8077200" cy="609600"/>
          </a:xfrm>
        </p:spPr>
        <p:txBody>
          <a:bodyPr/>
          <a:lstStyle/>
          <a:p>
            <a:r>
              <a:rPr lang="en-US"/>
              <a:t>Modification of the Database – Deletion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sz="2000"/>
              <a:t>Delete all instructors</a:t>
            </a:r>
            <a:endParaRPr lang="en-US"/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/>
              <a:t>		</a:t>
            </a:r>
            <a:r>
              <a:rPr lang="en-US" sz="2000" b="1"/>
              <a:t>delete from </a:t>
            </a:r>
            <a:r>
              <a:rPr lang="en-US" sz="2000" i="1"/>
              <a:t>instructor</a:t>
            </a:r>
            <a:r>
              <a:rPr lang="en-US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000"/>
              <a:t>Delete all instructors from the Finance department</a:t>
            </a:r>
            <a:br>
              <a:rPr lang="en-US" sz="2000"/>
            </a:br>
            <a:r>
              <a:rPr lang="en-US" sz="2000"/>
              <a:t>                     </a:t>
            </a:r>
            <a:r>
              <a:rPr lang="en-US" sz="2000" b="1"/>
              <a:t>delete 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          </a:t>
            </a:r>
            <a:r>
              <a:rPr lang="en-US" sz="2000" b="1"/>
              <a:t>where </a:t>
            </a:r>
            <a:r>
              <a:rPr lang="en-US" sz="2000" i="1"/>
              <a:t>dept_name</a:t>
            </a:r>
            <a:r>
              <a:rPr lang="en-US" sz="2000"/>
              <a:t>= ’Finance’;</a:t>
            </a:r>
            <a:endParaRPr lang="en-US"/>
          </a:p>
          <a:p>
            <a:pPr>
              <a:tabLst>
                <a:tab pos="1652588" algn="l"/>
                <a:tab pos="2633663" algn="l"/>
              </a:tabLst>
            </a:pPr>
            <a:r>
              <a:rPr lang="en-US" sz="2000"/>
              <a:t>Delete all tuples in the </a:t>
            </a:r>
            <a:r>
              <a:rPr lang="en-US" sz="2000" i="1"/>
              <a:t>instructor </a:t>
            </a:r>
            <a:r>
              <a:rPr lang="en-US" sz="2000"/>
              <a:t>relation for those instructors associated with a department located in the Watson building.</a:t>
            </a:r>
            <a:endParaRPr lang="en-US"/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b="1"/>
              <a:t>		</a:t>
            </a:r>
            <a:r>
              <a:rPr lang="en-US" sz="2000" b="1"/>
              <a:t>delete from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          </a:t>
            </a:r>
            <a:r>
              <a:rPr lang="en-US" sz="2000" b="1"/>
              <a:t>where </a:t>
            </a:r>
            <a:r>
              <a:rPr lang="en-US" sz="2000" i="1"/>
              <a:t>dept_name </a:t>
            </a:r>
            <a:r>
              <a:rPr lang="en-US" sz="2000" b="1"/>
              <a:t>in </a:t>
            </a:r>
            <a:r>
              <a:rPr lang="en-US" sz="2000"/>
              <a:t>(</a:t>
            </a:r>
            <a:r>
              <a:rPr lang="en-US" sz="2000" b="1"/>
              <a:t>select </a:t>
            </a:r>
            <a:r>
              <a:rPr lang="en-US" sz="2000" i="1"/>
              <a:t>dept_name</a:t>
            </a:r>
            <a:br>
              <a:rPr lang="en-US" sz="2000" i="1"/>
            </a:br>
            <a:r>
              <a:rPr lang="en-US" sz="2000" i="1"/>
              <a:t>                                                        </a:t>
            </a:r>
            <a:r>
              <a:rPr lang="en-US" sz="2000" b="1"/>
              <a:t>from </a:t>
            </a:r>
            <a:r>
              <a:rPr lang="en-US" sz="2000" i="1"/>
              <a:t>department</a:t>
            </a:r>
            <a:br>
              <a:rPr lang="en-US" sz="2000" i="1"/>
            </a:br>
            <a:r>
              <a:rPr lang="en-US" sz="2000" i="1"/>
              <a:t>                                                        </a:t>
            </a:r>
            <a:r>
              <a:rPr lang="en-US" sz="2000" b="1"/>
              <a:t>where </a:t>
            </a:r>
            <a:r>
              <a:rPr lang="en-US" sz="2000" i="1"/>
              <a:t>building </a:t>
            </a:r>
            <a:r>
              <a:rPr lang="en-US" sz="2000"/>
              <a:t>= ’Watson’);</a:t>
            </a:r>
            <a:endParaRPr lang="en-US"/>
          </a:p>
          <a:p>
            <a:pPr>
              <a:tabLst>
                <a:tab pos="1652588" algn="l"/>
                <a:tab pos="2633663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(Cont.)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79500"/>
            <a:ext cx="7661275" cy="1268413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sz="2000"/>
              <a:t>Delete all instructors whose salary is less than the average salary of instructors</a:t>
            </a:r>
            <a:endParaRPr lang="en-US"/>
          </a:p>
        </p:txBody>
      </p:sp>
      <p:sp>
        <p:nvSpPr>
          <p:cNvPr id="468996" name="Text Box 4"/>
          <p:cNvSpPr txBox="1">
            <a:spLocks noChangeArrowheads="1"/>
          </p:cNvSpPr>
          <p:nvPr/>
        </p:nvSpPr>
        <p:spPr bwMode="auto">
          <a:xfrm>
            <a:off x="920750" y="2160588"/>
            <a:ext cx="74152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sz="2000" b="1"/>
              <a:t>delete from </a:t>
            </a:r>
            <a:r>
              <a:rPr kumimoji="1" lang="en-US" sz="2000" i="1"/>
              <a:t>instructor</a:t>
            </a:r>
          </a:p>
          <a:p>
            <a:r>
              <a:rPr kumimoji="1" lang="en-US" sz="2000" b="1"/>
              <a:t>where </a:t>
            </a:r>
            <a:r>
              <a:rPr kumimoji="1" lang="en-US" sz="2000" i="1"/>
              <a:t>salary</a:t>
            </a:r>
            <a:r>
              <a:rPr kumimoji="1" lang="en-US" sz="2000"/>
              <a:t>&lt; (</a:t>
            </a:r>
            <a:r>
              <a:rPr kumimoji="1" lang="en-US" sz="2000" b="1"/>
              <a:t>select avg </a:t>
            </a:r>
            <a:r>
              <a:rPr kumimoji="1" lang="en-US" sz="2000"/>
              <a:t>(</a:t>
            </a:r>
            <a:r>
              <a:rPr kumimoji="1" lang="en-US" sz="2000" i="1"/>
              <a:t>salary</a:t>
            </a:r>
            <a:r>
              <a:rPr kumimoji="1" lang="en-US" sz="2000"/>
              <a:t>) </a:t>
            </a:r>
            <a:r>
              <a:rPr kumimoji="1" lang="en-US" sz="2000" b="1"/>
              <a:t>from </a:t>
            </a:r>
            <a:r>
              <a:rPr kumimoji="1" lang="en-US" sz="2000" i="1"/>
              <a:t>instructor</a:t>
            </a:r>
            <a:r>
              <a:rPr kumimoji="1" lang="en-US" sz="2000"/>
              <a:t>);</a:t>
            </a:r>
          </a:p>
        </p:txBody>
      </p:sp>
      <p:sp>
        <p:nvSpPr>
          <p:cNvPr id="468997" name="Text Box 5"/>
          <p:cNvSpPr txBox="1">
            <a:spLocks noChangeArrowheads="1"/>
          </p:cNvSpPr>
          <p:nvPr/>
        </p:nvSpPr>
        <p:spPr bwMode="auto">
          <a:xfrm>
            <a:off x="327025" y="3490913"/>
            <a:ext cx="8816975" cy="223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93750" indent="-3365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23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sz="2000">
                <a:latin typeface="Helvetica" panose="020B0604020202020204" pitchFamily="34" charset="0"/>
              </a:rPr>
              <a:t>Problem:  as we delete tuples from deposit, the average salary changes</a:t>
            </a:r>
            <a:endParaRPr kumimoji="1" lang="en-US" sz="18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chemeClr val="bg2"/>
              </a:buClr>
              <a:buSzPct val="80000"/>
              <a:buFont typeface="Monotype Sorts" charset="2"/>
              <a:buChar char="l"/>
            </a:pPr>
            <a:r>
              <a:rPr kumimoji="1" lang="en-US" sz="2000">
                <a:latin typeface="Helvetica" panose="020B0604020202020204" pitchFamily="34" charset="0"/>
              </a:rPr>
              <a:t>Solution used in SQL:</a:t>
            </a:r>
            <a:endParaRPr kumimoji="1" lang="en-US" sz="18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1800">
                <a:latin typeface="Helvetica" panose="020B0604020202020204" pitchFamily="34" charset="0"/>
              </a:rPr>
              <a:t>       </a:t>
            </a:r>
            <a:r>
              <a:rPr kumimoji="1" lang="en-US" sz="2000">
                <a:latin typeface="Helvetica" panose="020B0604020202020204" pitchFamily="34" charset="0"/>
              </a:rPr>
              <a:t>1.   First, compute </a:t>
            </a:r>
            <a:r>
              <a:rPr kumimoji="1" lang="en-US" sz="2000" b="1">
                <a:latin typeface="Helvetica" panose="020B0604020202020204" pitchFamily="34" charset="0"/>
              </a:rPr>
              <a:t>avg</a:t>
            </a:r>
            <a:r>
              <a:rPr kumimoji="1" lang="en-US" sz="2000">
                <a:latin typeface="Helvetica" panose="020B0604020202020204" pitchFamily="34" charset="0"/>
              </a:rPr>
              <a:t> salary and find all tuples to delete</a:t>
            </a:r>
            <a:endParaRPr kumimoji="1" lang="en-US" sz="1800">
              <a:latin typeface="Helvetica" panose="020B0604020202020204" pitchFamily="34" charset="0"/>
            </a:endParaRP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charset="2"/>
              <a:buNone/>
            </a:pPr>
            <a:r>
              <a:rPr kumimoji="1" lang="en-US" sz="1800">
                <a:latin typeface="Helvetica" panose="020B0604020202020204" pitchFamily="34" charset="0"/>
              </a:rPr>
              <a:t>       </a:t>
            </a:r>
            <a:r>
              <a:rPr kumimoji="1" lang="en-US" sz="2000">
                <a:latin typeface="Helvetica" panose="020B0604020202020204" pitchFamily="34" charset="0"/>
              </a:rPr>
              <a:t>2.   Next, delete all tuples found above (without recomputing </a:t>
            </a:r>
            <a:r>
              <a:rPr kumimoji="1" lang="en-US" sz="2000" b="1">
                <a:latin typeface="Helvetica" panose="020B0604020202020204" pitchFamily="34" charset="0"/>
              </a:rPr>
              <a:t>avg</a:t>
            </a:r>
            <a:r>
              <a:rPr kumimoji="1" lang="en-US" sz="2000">
                <a:latin typeface="Helvetica" panose="020B0604020202020204" pitchFamily="34" charset="0"/>
              </a:rPr>
              <a:t> or   </a:t>
            </a:r>
            <a:br>
              <a:rPr kumimoji="1" lang="en-US" sz="2000">
                <a:latin typeface="Helvetica" panose="020B0604020202020204" pitchFamily="34" charset="0"/>
              </a:rPr>
            </a:br>
            <a:r>
              <a:rPr kumimoji="1" lang="en-US" sz="2000">
                <a:latin typeface="Helvetica" panose="020B0604020202020204" pitchFamily="34" charset="0"/>
              </a:rPr>
              <a:t>       retesting the tuples)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utoUpdateAnimBg="0"/>
      <p:bldP spid="46899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177800"/>
            <a:ext cx="8077200" cy="457200"/>
          </a:xfrm>
        </p:spPr>
        <p:txBody>
          <a:bodyPr/>
          <a:lstStyle/>
          <a:p>
            <a:r>
              <a:rPr lang="en-US"/>
              <a:t>Modification of the Database – Insertion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sz="2000"/>
              <a:t>Add a new tuple to </a:t>
            </a:r>
            <a:r>
              <a:rPr lang="en-US" sz="2000" i="1"/>
              <a:t>course</a:t>
            </a:r>
            <a:endParaRPr lang="en-US" i="1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b="1"/>
              <a:t>	      </a:t>
            </a:r>
            <a:r>
              <a:rPr lang="en-US" sz="2000" b="1"/>
              <a:t>insert into </a:t>
            </a:r>
            <a:r>
              <a:rPr lang="en-US" sz="2000" i="1"/>
              <a:t>course</a:t>
            </a:r>
            <a:br>
              <a:rPr lang="en-US" sz="2000" i="1"/>
            </a:br>
            <a:r>
              <a:rPr lang="en-US" sz="2000" i="1"/>
              <a:t>             </a:t>
            </a:r>
            <a:r>
              <a:rPr lang="en-US" sz="2000" b="1"/>
              <a:t>values </a:t>
            </a:r>
            <a:r>
              <a:rPr lang="en-US" sz="2000"/>
              <a:t>(’CS-437’, ’Database Systems’, ’Comp. Sci.’, 4);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000"/>
              <a:t>or equivalently</a:t>
            </a:r>
            <a:br>
              <a:rPr lang="en-US" sz="2000"/>
            </a:br>
            <a:r>
              <a:rPr lang="en-US" sz="2000"/>
              <a:t>      </a:t>
            </a:r>
            <a:r>
              <a:rPr lang="en-US" sz="2000" b="1"/>
              <a:t>insert into </a:t>
            </a:r>
            <a:r>
              <a:rPr lang="en-US" sz="2000" i="1"/>
              <a:t>course </a:t>
            </a:r>
            <a:r>
              <a:rPr lang="en-US" sz="2000"/>
              <a:t>(</a:t>
            </a:r>
            <a:r>
              <a:rPr lang="en-US" sz="2000" i="1"/>
              <a:t>course_id</a:t>
            </a:r>
            <a:r>
              <a:rPr lang="en-US" sz="2000"/>
              <a:t>, </a:t>
            </a:r>
            <a:r>
              <a:rPr lang="en-US" sz="2000" i="1"/>
              <a:t>title</a:t>
            </a:r>
            <a:r>
              <a:rPr lang="en-US" sz="2000"/>
              <a:t>, </a:t>
            </a:r>
            <a:r>
              <a:rPr lang="en-US" sz="2000" i="1"/>
              <a:t>dept_name</a:t>
            </a:r>
            <a:r>
              <a:rPr lang="en-US" sz="2000"/>
              <a:t>, </a:t>
            </a:r>
            <a:r>
              <a:rPr lang="en-US" sz="2000" i="1"/>
              <a:t>credits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  </a:t>
            </a:r>
            <a:r>
              <a:rPr lang="en-US" sz="2000" b="1"/>
              <a:t>values </a:t>
            </a:r>
            <a:r>
              <a:rPr lang="en-US" sz="2000"/>
              <a:t>(’CS-437’, ’Database Systems’, ’Comp. Sci.’, 4);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/>
          </a:p>
          <a:p>
            <a:pPr>
              <a:tabLst>
                <a:tab pos="1204913" algn="l"/>
                <a:tab pos="1890713" algn="l"/>
              </a:tabLst>
            </a:pPr>
            <a:r>
              <a:rPr lang="en-US" sz="2000"/>
              <a:t>Add a new tuple to </a:t>
            </a:r>
            <a:r>
              <a:rPr lang="en-US" sz="2000" i="1"/>
              <a:t>student </a:t>
            </a:r>
            <a:r>
              <a:rPr lang="en-US" sz="2000"/>
              <a:t>with </a:t>
            </a:r>
            <a:r>
              <a:rPr lang="en-US" sz="2000" i="1"/>
              <a:t>tot_creds </a:t>
            </a:r>
            <a:r>
              <a:rPr lang="en-US" sz="2000"/>
              <a:t>set to null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b="1"/>
              <a:t>	      </a:t>
            </a:r>
            <a:r>
              <a:rPr lang="en-US" sz="2000" b="1"/>
              <a:t>insert into </a:t>
            </a:r>
            <a:r>
              <a:rPr lang="en-US" sz="2000" i="1"/>
              <a:t>student</a:t>
            </a:r>
            <a:br>
              <a:rPr lang="en-US" sz="2000" i="1"/>
            </a:br>
            <a:r>
              <a:rPr lang="en-US" sz="2000" i="1"/>
              <a:t>             </a:t>
            </a:r>
            <a:r>
              <a:rPr lang="en-US" sz="2000" b="1"/>
              <a:t>values </a:t>
            </a:r>
            <a:r>
              <a:rPr lang="en-US" sz="2000"/>
              <a:t>(’3003’, ’Green’, ’Finance’, </a:t>
            </a:r>
            <a:r>
              <a:rPr lang="en-US" sz="2000" i="1"/>
              <a:t>null</a:t>
            </a:r>
            <a:r>
              <a:rPr lang="en-US" sz="2000"/>
              <a:t>);</a:t>
            </a:r>
            <a:endParaRPr lang="en-US"/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Table Construct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27125"/>
            <a:ext cx="8229600" cy="52276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/>
              <a:t>An SQL relation is defined using the</a:t>
            </a:r>
            <a:r>
              <a:rPr lang="en-US" sz="2000"/>
              <a:t> </a:t>
            </a:r>
            <a:r>
              <a:rPr lang="en-US" sz="2000" b="1">
                <a:solidFill>
                  <a:srgbClr val="000099"/>
                </a:solidFill>
              </a:rPr>
              <a:t>create table</a:t>
            </a:r>
            <a:r>
              <a:rPr lang="en-US" sz="2000" b="1"/>
              <a:t> </a:t>
            </a:r>
            <a:r>
              <a:rPr kumimoji="0" lang="en-US" sz="2000"/>
              <a:t>command</a:t>
            </a:r>
            <a:r>
              <a:rPr lang="en-US" sz="2000"/>
              <a:t>: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		</a:t>
            </a:r>
            <a:r>
              <a:rPr lang="en-US" sz="2000" b="1"/>
              <a:t>create table </a:t>
            </a:r>
            <a:r>
              <a:rPr lang="en-US" sz="2000" i="1"/>
              <a:t>r </a:t>
            </a:r>
            <a:r>
              <a:rPr lang="en-US" sz="2000"/>
              <a:t>(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 </a:t>
            </a:r>
            <a:r>
              <a:rPr lang="en-US" sz="2000" i="1"/>
              <a:t>D</a:t>
            </a:r>
            <a:r>
              <a:rPr lang="en-US" sz="2000" baseline="-25000"/>
              <a:t>1</a:t>
            </a:r>
            <a:r>
              <a:rPr lang="en-US" sz="2000"/>
              <a:t>, </a:t>
            </a:r>
            <a:r>
              <a:rPr lang="en-US" sz="2000" i="1"/>
              <a:t>A</a:t>
            </a:r>
            <a:r>
              <a:rPr lang="en-US" sz="2000" baseline="-25000"/>
              <a:t>2</a:t>
            </a:r>
            <a:r>
              <a:rPr lang="en-US" sz="2000"/>
              <a:t> </a:t>
            </a:r>
            <a:r>
              <a:rPr lang="en-US" sz="2000" i="1"/>
              <a:t>D</a:t>
            </a:r>
            <a:r>
              <a:rPr lang="en-US" sz="2000" baseline="-25000"/>
              <a:t>2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</a:t>
            </a:r>
            <a:r>
              <a:rPr lang="en-US" sz="2000" i="1"/>
              <a:t> D</a:t>
            </a:r>
            <a:r>
              <a:rPr lang="en-US" sz="2000" i="1" baseline="-25000"/>
              <a:t>n</a:t>
            </a:r>
            <a:r>
              <a:rPr lang="en-US" sz="2000" i="1"/>
              <a:t>,</a:t>
            </a:r>
            <a:br>
              <a:rPr lang="en-US" sz="2000" i="1"/>
            </a:br>
            <a:r>
              <a:rPr lang="en-US" sz="2000" i="1"/>
              <a:t>			</a:t>
            </a:r>
            <a:r>
              <a:rPr lang="en-US" sz="2000"/>
              <a:t>(integrity-constraint</a:t>
            </a:r>
            <a:r>
              <a:rPr lang="en-US" sz="2000" baseline="-25000"/>
              <a:t>1</a:t>
            </a:r>
            <a:r>
              <a:rPr lang="en-US" sz="2000"/>
              <a:t>),</a:t>
            </a:r>
            <a:br>
              <a:rPr lang="en-US" sz="2000"/>
            </a:br>
            <a:r>
              <a:rPr lang="en-US" sz="2000"/>
              <a:t>			...,</a:t>
            </a:r>
            <a:br>
              <a:rPr lang="en-US" sz="2000"/>
            </a:br>
            <a:r>
              <a:rPr lang="en-US" sz="2000"/>
              <a:t>			(integrity-constraint</a:t>
            </a:r>
            <a:r>
              <a:rPr lang="en-US" sz="2000" baseline="-25000"/>
              <a:t>k</a:t>
            </a:r>
            <a:r>
              <a:rPr lang="en-US" sz="2000"/>
              <a:t>))</a:t>
            </a:r>
            <a:endParaRPr lang="en-US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/>
              <a:t>r</a:t>
            </a:r>
            <a:r>
              <a:rPr lang="en-US" sz="2000"/>
              <a:t> is the name of the relation</a:t>
            </a:r>
            <a:endParaRPr lang="en-US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/>
              <a:t>each </a:t>
            </a:r>
            <a:r>
              <a:rPr lang="en-US" sz="2000" i="1"/>
              <a:t>A</a:t>
            </a:r>
            <a:r>
              <a:rPr lang="en-US" sz="2000" i="1" baseline="-25000"/>
              <a:t>i</a:t>
            </a:r>
            <a:r>
              <a:rPr lang="en-US" sz="2000"/>
              <a:t> is an attribute name in the schema of relation </a:t>
            </a:r>
            <a:r>
              <a:rPr lang="en-US" sz="2000" i="1"/>
              <a:t>r</a:t>
            </a:r>
            <a:endParaRPr lang="en-US" i="1"/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i="1"/>
              <a:t>D</a:t>
            </a:r>
            <a:r>
              <a:rPr lang="en-US" sz="2000" i="1" baseline="-25000"/>
              <a:t>i</a:t>
            </a:r>
            <a:r>
              <a:rPr lang="en-US" sz="2000"/>
              <a:t> is the data type of values in the domain of attribute </a:t>
            </a:r>
            <a:r>
              <a:rPr lang="en-US" sz="2000" i="1"/>
              <a:t>A</a:t>
            </a:r>
            <a:r>
              <a:rPr lang="en-US" sz="2000" i="1" baseline="-25000"/>
              <a:t>i</a:t>
            </a:r>
            <a:endParaRPr 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sz="2000"/>
              <a:t>Example</a:t>
            </a:r>
            <a:r>
              <a:rPr lang="en-US" sz="2000"/>
              <a:t>: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/>
              <a:t>		 </a:t>
            </a:r>
            <a:r>
              <a:rPr lang="en-US" sz="2000" b="1"/>
              <a:t>create table</a:t>
            </a:r>
            <a:r>
              <a:rPr lang="en-US" sz="2000"/>
              <a:t> </a:t>
            </a:r>
            <a:r>
              <a:rPr lang="en-US" sz="2000" i="1"/>
              <a:t>instructor</a:t>
            </a:r>
            <a:r>
              <a:rPr lang="en-US" sz="2000"/>
              <a:t> (</a:t>
            </a:r>
            <a:br>
              <a:rPr lang="en-US" sz="2000"/>
            </a:br>
            <a:r>
              <a:rPr lang="en-US" sz="2000"/>
              <a:t>                             </a:t>
            </a:r>
            <a:r>
              <a:rPr lang="en-US" sz="2000" i="1"/>
              <a:t>ID</a:t>
            </a:r>
            <a:r>
              <a:rPr lang="en-US" sz="2000"/>
              <a:t>                </a:t>
            </a:r>
            <a:r>
              <a:rPr lang="en-US" sz="2000" b="1"/>
              <a:t>char</a:t>
            </a:r>
            <a:r>
              <a:rPr lang="en-US" sz="2000"/>
              <a:t>(5),</a:t>
            </a:r>
            <a:br>
              <a:rPr lang="en-US" sz="2000"/>
            </a:br>
            <a:r>
              <a:rPr lang="en-US" sz="2000"/>
              <a:t>                             </a:t>
            </a:r>
            <a:r>
              <a:rPr lang="en-US" sz="2000" i="1"/>
              <a:t>name           </a:t>
            </a:r>
            <a:r>
              <a:rPr lang="en-US" sz="2000" b="1"/>
              <a:t>varchar</a:t>
            </a:r>
            <a:r>
              <a:rPr lang="en-US" sz="2000"/>
              <a:t>(20) </a:t>
            </a:r>
            <a:r>
              <a:rPr lang="en-US" sz="2000" b="1"/>
              <a:t>not null,</a:t>
            </a:r>
            <a:r>
              <a:rPr lang="en-US" sz="2000" b="1" i="1"/>
              <a:t/>
            </a:r>
            <a:br>
              <a:rPr lang="en-US" sz="2000" b="1" i="1"/>
            </a:br>
            <a:r>
              <a:rPr lang="en-US" sz="2000" b="1" i="1"/>
              <a:t>                             </a:t>
            </a:r>
            <a:r>
              <a:rPr lang="en-US" sz="2000" i="1"/>
              <a:t>dept_name  </a:t>
            </a:r>
            <a:r>
              <a:rPr lang="en-US" sz="2000" b="1"/>
              <a:t>varchar</a:t>
            </a:r>
            <a:r>
              <a:rPr lang="en-US" sz="2000"/>
              <a:t>(20),</a:t>
            </a:r>
            <a:br>
              <a:rPr lang="en-US" sz="2000"/>
            </a:br>
            <a:r>
              <a:rPr lang="en-US" sz="2000"/>
              <a:t>                             </a:t>
            </a:r>
            <a:r>
              <a:rPr lang="en-US" sz="2000" i="1"/>
              <a:t>salary</a:t>
            </a:r>
            <a:r>
              <a:rPr lang="en-US" sz="2000"/>
              <a:t>           </a:t>
            </a:r>
            <a:r>
              <a:rPr lang="en-US" sz="2000" b="1"/>
              <a:t>numeric</a:t>
            </a:r>
            <a:r>
              <a:rPr lang="en-US" sz="2000"/>
              <a:t>(8,2))</a:t>
            </a:r>
            <a:endParaRPr 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/>
              <a:t>insert into </a:t>
            </a:r>
            <a:r>
              <a:rPr lang="en-US" sz="2000" i="1"/>
              <a:t>instructor  </a:t>
            </a:r>
            <a:r>
              <a:rPr lang="en-US" sz="2000" b="1"/>
              <a:t>values </a:t>
            </a:r>
            <a:r>
              <a:rPr lang="en-US" sz="2000"/>
              <a:t>(‘10211’, ’Smith’, ’Biology’, 66000);</a:t>
            </a:r>
            <a:endParaRPr 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sz="2000" b="1"/>
              <a:t>insert into </a:t>
            </a:r>
            <a:r>
              <a:rPr lang="en-US" sz="2000" i="1"/>
              <a:t>instructor  </a:t>
            </a:r>
            <a:r>
              <a:rPr lang="en-US" sz="2000" b="1"/>
              <a:t>values </a:t>
            </a:r>
            <a:r>
              <a:rPr lang="en-US" sz="2000"/>
              <a:t>(‘10211’, null, ’Biology’, 66000);</a:t>
            </a:r>
            <a:endParaRPr lang="en-US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/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03200"/>
            <a:ext cx="8058150" cy="457200"/>
          </a:xfrm>
        </p:spPr>
        <p:txBody>
          <a:bodyPr/>
          <a:lstStyle/>
          <a:p>
            <a:r>
              <a:rPr lang="en-US"/>
              <a:t>Insertion (Cont.)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sz="2000"/>
              <a:t>Add all instructors to the </a:t>
            </a:r>
            <a:r>
              <a:rPr lang="en-US" sz="2000" i="1"/>
              <a:t>student</a:t>
            </a:r>
            <a:r>
              <a:rPr lang="en-US" sz="2000"/>
              <a:t> relation with tot_creds set to 0</a:t>
            </a:r>
            <a:endParaRPr lang="en-US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/>
              <a:t>	    </a:t>
            </a:r>
            <a:r>
              <a:rPr lang="en-US" sz="2000" b="1"/>
              <a:t>insert into </a:t>
            </a:r>
            <a:r>
              <a:rPr lang="en-US" sz="2000" i="1"/>
              <a:t>student</a:t>
            </a:r>
            <a:br>
              <a:rPr lang="en-US" sz="2000" i="1"/>
            </a:br>
            <a:r>
              <a:rPr lang="en-US" sz="2000" i="1"/>
              <a:t>	</a:t>
            </a:r>
            <a:r>
              <a:rPr lang="en-US" sz="2000" b="1"/>
              <a:t>select </a:t>
            </a:r>
            <a:r>
              <a:rPr lang="en-US" sz="2000" i="1"/>
              <a:t>ID, name, dept_name, 0</a:t>
            </a:r>
            <a:br>
              <a:rPr lang="en-US" sz="2000" i="1"/>
            </a:br>
            <a:r>
              <a:rPr lang="en-US" sz="2000" i="1"/>
              <a:t>         </a:t>
            </a:r>
            <a:r>
              <a:rPr lang="en-US" sz="2000" b="1"/>
              <a:t>from </a:t>
            </a:r>
            <a:r>
              <a:rPr lang="en-US" sz="2000" i="1"/>
              <a:t>  instructor</a:t>
            </a:r>
            <a:endParaRPr lang="en-US" i="1"/>
          </a:p>
          <a:p>
            <a:pPr>
              <a:tabLst>
                <a:tab pos="908050" algn="l"/>
              </a:tabLst>
            </a:pPr>
            <a:r>
              <a:rPr lang="en-US" sz="2000"/>
              <a:t>The </a:t>
            </a:r>
            <a:r>
              <a:rPr lang="en-US" sz="2000" b="1"/>
              <a:t>select from where</a:t>
            </a:r>
            <a:r>
              <a:rPr lang="en-US" sz="2000"/>
              <a:t> statement is evaluated fully before any of its results are inserted into the relation (otherwise queries like</a:t>
            </a:r>
            <a:br>
              <a:rPr lang="en-US" sz="2000"/>
            </a:br>
            <a:r>
              <a:rPr lang="en-US" sz="2000"/>
              <a:t>	</a:t>
            </a:r>
            <a:r>
              <a:rPr lang="en-US" sz="2000" b="1"/>
              <a:t>insert into</a:t>
            </a:r>
            <a:r>
              <a:rPr lang="en-US" sz="2000"/>
              <a:t> </a:t>
            </a:r>
            <a:r>
              <a:rPr lang="en-US" sz="2000" i="1"/>
              <a:t>table</a:t>
            </a:r>
            <a:r>
              <a:rPr lang="en-US" sz="2000"/>
              <a:t>1 </a:t>
            </a:r>
            <a:r>
              <a:rPr lang="en-US" sz="2000" b="1"/>
              <a:t>select</a:t>
            </a:r>
            <a:r>
              <a:rPr lang="en-US" sz="2000"/>
              <a:t> * </a:t>
            </a:r>
            <a:r>
              <a:rPr lang="en-US" sz="2000" b="1"/>
              <a:t>from</a:t>
            </a:r>
            <a:r>
              <a:rPr lang="en-US" sz="2000"/>
              <a:t> </a:t>
            </a:r>
            <a:r>
              <a:rPr lang="en-US" sz="2000" i="1"/>
              <a:t>table</a:t>
            </a:r>
            <a:r>
              <a:rPr lang="en-US" sz="2000"/>
              <a:t>1</a:t>
            </a:r>
            <a:br>
              <a:rPr lang="en-US" sz="2000"/>
            </a:br>
            <a:r>
              <a:rPr lang="en-US" sz="2000"/>
              <a:t>would cause problems, if </a:t>
            </a:r>
            <a:r>
              <a:rPr lang="en-US" sz="2000" i="1"/>
              <a:t>table1</a:t>
            </a:r>
            <a:r>
              <a:rPr lang="en-US" sz="2000"/>
              <a:t> did not have any primary key defined.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38100"/>
            <a:ext cx="8077200" cy="609600"/>
          </a:xfrm>
        </p:spPr>
        <p:txBody>
          <a:bodyPr/>
          <a:lstStyle/>
          <a:p>
            <a:r>
              <a:rPr lang="en-US"/>
              <a:t>Modification of the Database – Updates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sz="2000"/>
              <a:t>Increase salaries of instructors whose salary is over $100,000 by 3%, and all others receive a 5% raise</a:t>
            </a:r>
            <a:endParaRPr lang="en-US"/>
          </a:p>
          <a:p>
            <a:pPr lvl="1">
              <a:tabLst>
                <a:tab pos="2336800" algn="l"/>
              </a:tabLst>
            </a:pPr>
            <a:r>
              <a:rPr lang="en-US" sz="2000"/>
              <a:t>Write two </a:t>
            </a:r>
            <a:r>
              <a:rPr lang="en-US" sz="2000" b="1"/>
              <a:t>update </a:t>
            </a:r>
            <a:r>
              <a:rPr lang="en-US" sz="2000"/>
              <a:t>statements:</a:t>
            </a:r>
            <a:endParaRPr lang="en-US"/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/>
              <a:t>	           </a:t>
            </a:r>
            <a:r>
              <a:rPr lang="en-US" sz="2000" b="1">
                <a:sym typeface="Symbol" panose="05050102010706020507" pitchFamily="18" charset="2"/>
              </a:rPr>
              <a:t>update </a:t>
            </a:r>
            <a:r>
              <a:rPr lang="en-US" sz="2000" i="1">
                <a:sym typeface="Symbol" panose="05050102010706020507" pitchFamily="18" charset="2"/>
              </a:rPr>
              <a:t>instructor</a:t>
            </a:r>
            <a:br>
              <a:rPr lang="en-US" sz="2000" i="1">
                <a:sym typeface="Symbol" panose="05050102010706020507" pitchFamily="18" charset="2"/>
              </a:rPr>
            </a:br>
            <a:r>
              <a:rPr lang="en-US" sz="2000" i="1">
                <a:sym typeface="Symbol" panose="05050102010706020507" pitchFamily="18" charset="2"/>
              </a:rPr>
              <a:t>               </a:t>
            </a:r>
            <a:r>
              <a:rPr lang="en-US" sz="2000" b="1">
                <a:sym typeface="Symbol" panose="05050102010706020507" pitchFamily="18" charset="2"/>
              </a:rPr>
              <a:t>set </a:t>
            </a:r>
            <a:r>
              <a:rPr lang="en-US" sz="2000" i="1">
                <a:sym typeface="Symbol" panose="05050102010706020507" pitchFamily="18" charset="2"/>
              </a:rPr>
              <a:t>salary </a:t>
            </a:r>
            <a:r>
              <a:rPr lang="en-US" sz="2000">
                <a:sym typeface="Symbol" panose="05050102010706020507" pitchFamily="18" charset="2"/>
              </a:rPr>
              <a:t>= </a:t>
            </a:r>
            <a:r>
              <a:rPr lang="en-US" sz="2000" i="1">
                <a:sym typeface="Symbol" panose="05050102010706020507" pitchFamily="18" charset="2"/>
              </a:rPr>
              <a:t>salary </a:t>
            </a:r>
            <a:r>
              <a:rPr lang="en-US" sz="2000">
                <a:sym typeface="Symbol" panose="05050102010706020507" pitchFamily="18" charset="2"/>
              </a:rPr>
              <a:t>* 1.03</a:t>
            </a:r>
            <a:br>
              <a:rPr lang="en-US" sz="2000">
                <a:sym typeface="Symbol" panose="05050102010706020507" pitchFamily="18" charset="2"/>
              </a:rPr>
            </a:br>
            <a:r>
              <a:rPr lang="en-US" sz="2000">
                <a:sym typeface="Symbol" panose="05050102010706020507" pitchFamily="18" charset="2"/>
              </a:rPr>
              <a:t>               </a:t>
            </a:r>
            <a:r>
              <a:rPr lang="en-US" sz="2000" b="1">
                <a:sym typeface="Symbol" panose="05050102010706020507" pitchFamily="18" charset="2"/>
              </a:rPr>
              <a:t>where </a:t>
            </a:r>
            <a:r>
              <a:rPr lang="en-US" sz="2000" i="1">
                <a:sym typeface="Symbol" panose="05050102010706020507" pitchFamily="18" charset="2"/>
              </a:rPr>
              <a:t>salary </a:t>
            </a:r>
            <a:r>
              <a:rPr lang="en-US" sz="2000">
                <a:sym typeface="Symbol" panose="05050102010706020507" pitchFamily="18" charset="2"/>
              </a:rPr>
              <a:t>&gt; 100000;</a:t>
            </a:r>
            <a:br>
              <a:rPr lang="en-US" sz="2000">
                <a:sym typeface="Symbol" panose="05050102010706020507" pitchFamily="18" charset="2"/>
              </a:rPr>
            </a:br>
            <a:r>
              <a:rPr lang="en-US" sz="2000">
                <a:sym typeface="Symbol" panose="05050102010706020507" pitchFamily="18" charset="2"/>
              </a:rPr>
              <a:t>           </a:t>
            </a:r>
            <a:r>
              <a:rPr lang="en-US" sz="2000" b="1">
                <a:sym typeface="Symbol" panose="05050102010706020507" pitchFamily="18" charset="2"/>
              </a:rPr>
              <a:t>update </a:t>
            </a:r>
            <a:r>
              <a:rPr lang="en-US" sz="2000" i="1">
                <a:sym typeface="Symbol" panose="05050102010706020507" pitchFamily="18" charset="2"/>
              </a:rPr>
              <a:t>instructor</a:t>
            </a:r>
            <a:br>
              <a:rPr lang="en-US" sz="2000" i="1">
                <a:sym typeface="Symbol" panose="05050102010706020507" pitchFamily="18" charset="2"/>
              </a:rPr>
            </a:br>
            <a:r>
              <a:rPr lang="en-US" sz="2000" i="1">
                <a:sym typeface="Symbol" panose="05050102010706020507" pitchFamily="18" charset="2"/>
              </a:rPr>
              <a:t>                </a:t>
            </a:r>
            <a:r>
              <a:rPr lang="en-US" sz="2000" b="1">
                <a:sym typeface="Symbol" panose="05050102010706020507" pitchFamily="18" charset="2"/>
              </a:rPr>
              <a:t>set </a:t>
            </a:r>
            <a:r>
              <a:rPr lang="en-US" sz="2000" i="1">
                <a:sym typeface="Symbol" panose="05050102010706020507" pitchFamily="18" charset="2"/>
              </a:rPr>
              <a:t>salary </a:t>
            </a:r>
            <a:r>
              <a:rPr lang="en-US" sz="2000">
                <a:sym typeface="Symbol" panose="05050102010706020507" pitchFamily="18" charset="2"/>
              </a:rPr>
              <a:t>= </a:t>
            </a:r>
            <a:r>
              <a:rPr lang="en-US" sz="2000" i="1">
                <a:sym typeface="Symbol" panose="05050102010706020507" pitchFamily="18" charset="2"/>
              </a:rPr>
              <a:t>salary </a:t>
            </a:r>
            <a:r>
              <a:rPr lang="en-US" sz="2000">
                <a:sym typeface="Symbol" panose="05050102010706020507" pitchFamily="18" charset="2"/>
              </a:rPr>
              <a:t>* 1.05</a:t>
            </a:r>
            <a:br>
              <a:rPr lang="en-US" sz="2000">
                <a:sym typeface="Symbol" panose="05050102010706020507" pitchFamily="18" charset="2"/>
              </a:rPr>
            </a:br>
            <a:r>
              <a:rPr lang="en-US" sz="2000">
                <a:sym typeface="Symbol" panose="05050102010706020507" pitchFamily="18" charset="2"/>
              </a:rPr>
              <a:t>                </a:t>
            </a:r>
            <a:r>
              <a:rPr lang="en-US" sz="2000" b="1">
                <a:sym typeface="Symbol" panose="05050102010706020507" pitchFamily="18" charset="2"/>
              </a:rPr>
              <a:t>where </a:t>
            </a:r>
            <a:r>
              <a:rPr lang="en-US" sz="2000" i="1">
                <a:sym typeface="Symbol" panose="05050102010706020507" pitchFamily="18" charset="2"/>
              </a:rPr>
              <a:t>salary </a:t>
            </a:r>
            <a:r>
              <a:rPr lang="en-US" sz="2000">
                <a:sym typeface="Symbol" panose="05050102010706020507" pitchFamily="18" charset="2"/>
              </a:rPr>
              <a:t>&lt;= 100000;</a:t>
            </a:r>
            <a:endParaRPr lang="en-US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000">
                <a:sym typeface="Symbol" panose="05050102010706020507" pitchFamily="18" charset="2"/>
              </a:rPr>
              <a:t>The order is important</a:t>
            </a:r>
            <a:endParaRPr lang="en-US"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sz="2000">
                <a:sym typeface="Symbol" panose="05050102010706020507" pitchFamily="18" charset="2"/>
              </a:rPr>
              <a:t>Can be done better using the </a:t>
            </a:r>
            <a:r>
              <a:rPr lang="en-US" sz="2000" b="1">
                <a:sym typeface="Symbol" panose="05050102010706020507" pitchFamily="18" charset="2"/>
              </a:rPr>
              <a:t>case </a:t>
            </a:r>
            <a:r>
              <a:rPr lang="en-US" sz="2000">
                <a:sym typeface="Symbol" panose="05050102010706020507" pitchFamily="18" charset="2"/>
              </a:rPr>
              <a:t>statement (next slide)</a:t>
            </a:r>
            <a:endParaRPr 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4763"/>
            <a:ext cx="8077200" cy="609601"/>
          </a:xfrm>
        </p:spPr>
        <p:txBody>
          <a:bodyPr/>
          <a:lstStyle/>
          <a:p>
            <a:r>
              <a:rPr lang="en-US"/>
              <a:t>Case Statement for Conditional Updates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966075" cy="4903787"/>
          </a:xfrm>
        </p:spPr>
        <p:txBody>
          <a:bodyPr/>
          <a:lstStyle/>
          <a:p>
            <a:r>
              <a:rPr lang="en-US" sz="2000"/>
              <a:t>Same query as before but with case statement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/>
              <a:t>		 </a:t>
            </a:r>
            <a:r>
              <a:rPr lang="en-US" sz="2000" b="1"/>
              <a:t>update </a:t>
            </a:r>
            <a:r>
              <a:rPr lang="en-US" sz="2000" i="1"/>
              <a:t>instructor</a:t>
            </a:r>
            <a:br>
              <a:rPr lang="en-US" sz="2000" i="1"/>
            </a:br>
            <a:r>
              <a:rPr lang="en-US" sz="2000" i="1"/>
              <a:t>               </a:t>
            </a:r>
            <a:r>
              <a:rPr lang="en-US" sz="2000" b="1"/>
              <a:t>set </a:t>
            </a:r>
            <a:r>
              <a:rPr lang="en-US" sz="2000" i="1"/>
              <a:t>salary </a:t>
            </a:r>
            <a:r>
              <a:rPr lang="en-US" sz="2000"/>
              <a:t>= </a:t>
            </a:r>
            <a:r>
              <a:rPr lang="en-US" sz="2000" b="1"/>
              <a:t>case</a:t>
            </a:r>
            <a:br>
              <a:rPr lang="en-US" sz="2000" b="1"/>
            </a:br>
            <a:r>
              <a:rPr lang="en-US" sz="2000" b="1"/>
              <a:t>                                      when </a:t>
            </a:r>
            <a:r>
              <a:rPr lang="en-US" sz="2000" i="1"/>
              <a:t>salary </a:t>
            </a:r>
            <a:r>
              <a:rPr lang="en-US" sz="2000"/>
              <a:t>&lt;= 100000 </a:t>
            </a:r>
            <a:r>
              <a:rPr lang="en-US" sz="2000" b="1"/>
              <a:t>then </a:t>
            </a:r>
            <a:r>
              <a:rPr lang="en-US" sz="2000" i="1"/>
              <a:t>salary </a:t>
            </a:r>
            <a:r>
              <a:rPr lang="en-US" sz="2000"/>
              <a:t>* 1.05</a:t>
            </a:r>
            <a:br>
              <a:rPr lang="en-US" sz="2000"/>
            </a:br>
            <a:r>
              <a:rPr lang="en-US" sz="2000"/>
              <a:t>                                      </a:t>
            </a:r>
            <a:r>
              <a:rPr lang="en-US" sz="2000" b="1"/>
              <a:t>else </a:t>
            </a:r>
            <a:r>
              <a:rPr lang="en-US" sz="2000" i="1"/>
              <a:t>salary </a:t>
            </a:r>
            <a:r>
              <a:rPr lang="en-US" sz="2000"/>
              <a:t>* 1.03</a:t>
            </a:r>
            <a:br>
              <a:rPr lang="en-US" sz="2000"/>
            </a:br>
            <a:r>
              <a:rPr lang="en-US" sz="2000"/>
              <a:t>                                     </a:t>
            </a:r>
            <a:r>
              <a:rPr lang="en-US" sz="2000" b="1"/>
              <a:t>end</a:t>
            </a:r>
            <a:endParaRPr lang="en-US"/>
          </a:p>
          <a:p>
            <a:pPr>
              <a:buFont typeface="Monotype Sorts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 with Scalar Subqueries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20050" cy="4903787"/>
          </a:xfrm>
        </p:spPr>
        <p:txBody>
          <a:bodyPr/>
          <a:lstStyle/>
          <a:p>
            <a:r>
              <a:rPr lang="en-US" sz="2000"/>
              <a:t>Recompute and update tot_creds value for all students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       </a:t>
            </a:r>
            <a:r>
              <a:rPr lang="en-US" sz="2000" b="1"/>
              <a:t>update </a:t>
            </a:r>
            <a:r>
              <a:rPr lang="en-US" sz="2000" i="1"/>
              <a:t>student S </a:t>
            </a:r>
            <a:br>
              <a:rPr lang="en-US" sz="2000" i="1"/>
            </a:br>
            <a:r>
              <a:rPr lang="en-US" sz="2000" i="1"/>
              <a:t>     </a:t>
            </a:r>
            <a:r>
              <a:rPr lang="en-US" sz="2000" b="1"/>
              <a:t>set </a:t>
            </a:r>
            <a:r>
              <a:rPr lang="en-US" sz="2000" i="1"/>
              <a:t>tot_cred </a:t>
            </a:r>
            <a:r>
              <a:rPr lang="en-US" sz="2000"/>
              <a:t>= ( </a:t>
            </a:r>
            <a:r>
              <a:rPr lang="en-US" sz="2000" b="1"/>
              <a:t>select 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                   </a:t>
            </a:r>
            <a:r>
              <a:rPr lang="en-US" sz="2000" b="1"/>
              <a:t>from </a:t>
            </a:r>
            <a:r>
              <a:rPr lang="en-US" sz="2000" i="1"/>
              <a:t>takes </a:t>
            </a:r>
            <a:r>
              <a:rPr lang="en-US" sz="2000" b="1"/>
              <a:t>natural join </a:t>
            </a:r>
            <a:r>
              <a:rPr lang="en-US" sz="2000" i="1"/>
              <a:t>course</a:t>
            </a:r>
            <a:br>
              <a:rPr lang="en-US" sz="2000" i="1"/>
            </a:br>
            <a:r>
              <a:rPr lang="en-US" sz="2000" i="1"/>
              <a:t>                             </a:t>
            </a:r>
            <a:r>
              <a:rPr lang="en-US" sz="2000" b="1"/>
              <a:t>where </a:t>
            </a:r>
            <a:r>
              <a:rPr lang="en-US" sz="2000" i="1"/>
              <a:t>S</a:t>
            </a:r>
            <a:r>
              <a:rPr lang="en-US" sz="2000"/>
              <a:t>.</a:t>
            </a:r>
            <a:r>
              <a:rPr lang="en-US" sz="2000" i="1"/>
              <a:t>ID</a:t>
            </a:r>
            <a:r>
              <a:rPr lang="en-US" sz="2000"/>
              <a:t>= </a:t>
            </a:r>
            <a:r>
              <a:rPr lang="en-US" sz="2000" i="1"/>
              <a:t>takes</a:t>
            </a:r>
            <a:r>
              <a:rPr lang="en-US" sz="2000"/>
              <a:t>.</a:t>
            </a:r>
            <a:r>
              <a:rPr lang="en-US" sz="2000" i="1"/>
              <a:t>ID </a:t>
            </a:r>
            <a:r>
              <a:rPr lang="en-US" sz="2000" b="1"/>
              <a:t>and </a:t>
            </a:r>
            <a:br>
              <a:rPr lang="en-US" sz="2000" b="1"/>
            </a:br>
            <a:r>
              <a:rPr lang="en-US" sz="2000" b="1"/>
              <a:t>                                         </a:t>
            </a:r>
            <a:r>
              <a:rPr lang="en-US" sz="2000" i="1"/>
              <a:t>takes</a:t>
            </a:r>
            <a:r>
              <a:rPr lang="en-US" sz="2000"/>
              <a:t>.</a:t>
            </a:r>
            <a:r>
              <a:rPr lang="en-US" sz="2000" i="1"/>
              <a:t>grade </a:t>
            </a:r>
            <a:r>
              <a:rPr lang="en-US" sz="2000"/>
              <a:t>&lt;&gt; ’F’ </a:t>
            </a:r>
            <a:r>
              <a:rPr lang="en-US" sz="2000" b="1"/>
              <a:t>and</a:t>
            </a:r>
            <a:br>
              <a:rPr lang="en-US" sz="2000" b="1"/>
            </a:br>
            <a:r>
              <a:rPr lang="en-US" sz="2000" b="1"/>
              <a:t>                                         </a:t>
            </a:r>
            <a:r>
              <a:rPr lang="en-US" sz="2000" i="1"/>
              <a:t>takes</a:t>
            </a:r>
            <a:r>
              <a:rPr lang="en-US" sz="2000"/>
              <a:t>.</a:t>
            </a:r>
            <a:r>
              <a:rPr lang="en-US" sz="2000" i="1"/>
              <a:t>grade </a:t>
            </a:r>
            <a:r>
              <a:rPr lang="en-US" sz="2000" b="1"/>
              <a:t>is not null</a:t>
            </a:r>
            <a:r>
              <a:rPr lang="en-US" sz="2000"/>
              <a:t>);</a:t>
            </a:r>
            <a:endParaRPr lang="en-US"/>
          </a:p>
          <a:p>
            <a:r>
              <a:rPr lang="en-US" sz="2000"/>
              <a:t>Sets </a:t>
            </a:r>
            <a:r>
              <a:rPr lang="en-US" sz="2000" i="1"/>
              <a:t>tot_creds</a:t>
            </a:r>
            <a:r>
              <a:rPr lang="en-US" sz="2000"/>
              <a:t> to null for students who have not taken any course</a:t>
            </a:r>
            <a:endParaRPr lang="en-US"/>
          </a:p>
          <a:p>
            <a:r>
              <a:rPr lang="en-US" sz="2000"/>
              <a:t>Instead of </a:t>
            </a:r>
            <a:r>
              <a:rPr lang="en-US" sz="2000" b="1"/>
              <a:t>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), use:</a:t>
            </a:r>
            <a:endParaRPr lang="en-US"/>
          </a:p>
          <a:p>
            <a:pPr>
              <a:buFont typeface="Monotype Sorts" charset="2"/>
              <a:buNone/>
            </a:pPr>
            <a:r>
              <a:rPr lang="en-US" b="1"/>
              <a:t>                  </a:t>
            </a:r>
            <a:r>
              <a:rPr lang="en-US" sz="2000" b="1"/>
              <a:t>case </a:t>
            </a:r>
            <a:br>
              <a:rPr lang="en-US" sz="2000" b="1"/>
            </a:br>
            <a:r>
              <a:rPr lang="en-US" sz="2000" b="1"/>
              <a:t>                 when 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 </a:t>
            </a:r>
            <a:r>
              <a:rPr lang="en-US" sz="2000" b="1"/>
              <a:t>is not null then sum</a:t>
            </a:r>
            <a:r>
              <a:rPr lang="en-US" sz="2000"/>
              <a:t>(</a:t>
            </a:r>
            <a:r>
              <a:rPr lang="en-US" sz="2000" i="1"/>
              <a:t>credits</a:t>
            </a:r>
            <a:r>
              <a:rPr lang="en-US" sz="2000"/>
              <a:t>)</a:t>
            </a:r>
            <a:br>
              <a:rPr lang="en-US" sz="2000"/>
            </a:br>
            <a:r>
              <a:rPr lang="en-US" sz="2000"/>
              <a:t>                 </a:t>
            </a:r>
            <a:r>
              <a:rPr lang="en-US" sz="2000" b="1"/>
              <a:t>else </a:t>
            </a:r>
            <a:r>
              <a:rPr lang="en-US" sz="2000"/>
              <a:t>0</a:t>
            </a:r>
            <a:br>
              <a:rPr lang="en-US" sz="2000"/>
            </a:br>
            <a:r>
              <a:rPr lang="en-US" sz="2000"/>
              <a:t>             </a:t>
            </a:r>
            <a:r>
              <a:rPr lang="en-US" sz="2000" b="1"/>
              <a:t>end</a:t>
            </a:r>
            <a:endParaRPr lang="en-US"/>
          </a:p>
          <a:p>
            <a:pPr>
              <a:buFont typeface="Monotype Sorts" charset="2"/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SQL Features**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27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Create a table with the same schema as an existing table: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/>
              <a:t>	</a:t>
            </a: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temp_account</a:t>
            </a:r>
            <a:r>
              <a:rPr lang="en-US"/>
              <a:t> </a:t>
            </a:r>
            <a:r>
              <a:rPr lang="en-US" b="1"/>
              <a:t>like</a:t>
            </a:r>
            <a:r>
              <a:rPr lang="en-US"/>
              <a:t> </a:t>
            </a:r>
            <a:r>
              <a:rPr lang="en-US" i="1"/>
              <a:t>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3.02</a:t>
            </a:r>
          </a:p>
        </p:txBody>
      </p:sp>
      <p:pic>
        <p:nvPicPr>
          <p:cNvPr id="484355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1939925"/>
            <a:ext cx="1092200" cy="297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3.03</a:t>
            </a:r>
          </a:p>
        </p:txBody>
      </p:sp>
      <p:pic>
        <p:nvPicPr>
          <p:cNvPr id="486403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963" y="1947863"/>
            <a:ext cx="1106487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3.04</a:t>
            </a:r>
          </a:p>
        </p:txBody>
      </p:sp>
      <p:pic>
        <p:nvPicPr>
          <p:cNvPr id="488451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3014663"/>
            <a:ext cx="827087" cy="8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3.05</a:t>
            </a:r>
          </a:p>
        </p:txBody>
      </p:sp>
      <p:pic>
        <p:nvPicPr>
          <p:cNvPr id="490499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1947863"/>
            <a:ext cx="3090863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Integrity Constraints in Create Table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638925" cy="1254125"/>
          </a:xfrm>
        </p:spPr>
        <p:txBody>
          <a:bodyPr/>
          <a:lstStyle/>
          <a:p>
            <a:r>
              <a:rPr lang="en-US" sz="2000" b="1"/>
              <a:t>not null</a:t>
            </a:r>
            <a:endParaRPr lang="en-US" b="1"/>
          </a:p>
          <a:p>
            <a:r>
              <a:rPr lang="en-US" sz="2000" b="1"/>
              <a:t>primary key</a:t>
            </a:r>
            <a:r>
              <a:rPr lang="en-US" sz="2000"/>
              <a:t> (</a:t>
            </a:r>
            <a:r>
              <a:rPr lang="en-US" sz="2000" i="1"/>
              <a:t>A</a:t>
            </a:r>
            <a:r>
              <a:rPr lang="en-US" sz="2000" baseline="-25000"/>
              <a:t>1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 </a:t>
            </a:r>
            <a:r>
              <a:rPr lang="en-US" sz="2000"/>
              <a:t>)</a:t>
            </a:r>
            <a:endParaRPr lang="en-US"/>
          </a:p>
          <a:p>
            <a:r>
              <a:rPr lang="en-US" sz="2000" b="1"/>
              <a:t>foreign key </a:t>
            </a:r>
            <a:r>
              <a:rPr lang="en-US" sz="2000"/>
              <a:t>(</a:t>
            </a:r>
            <a:r>
              <a:rPr lang="en-US" sz="2000" i="1"/>
              <a:t>A</a:t>
            </a:r>
            <a:r>
              <a:rPr lang="en-US" sz="2000" baseline="-25000"/>
              <a:t>m</a:t>
            </a:r>
            <a:r>
              <a:rPr lang="en-US" sz="2000"/>
              <a:t>, ..., </a:t>
            </a:r>
            <a:r>
              <a:rPr lang="en-US" sz="2000" i="1"/>
              <a:t>A</a:t>
            </a:r>
            <a:r>
              <a:rPr lang="en-US" sz="2000" i="1" baseline="-25000"/>
              <a:t>n </a:t>
            </a:r>
            <a:r>
              <a:rPr lang="en-US" sz="2000"/>
              <a:t>) </a:t>
            </a:r>
            <a:r>
              <a:rPr lang="en-US" sz="2000" b="1"/>
              <a:t>references </a:t>
            </a:r>
            <a:r>
              <a:rPr lang="en-US" sz="2000" i="1"/>
              <a:t>r</a:t>
            </a:r>
            <a:endParaRPr lang="en-US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771525" y="2395538"/>
            <a:ext cx="8372475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28750" algn="l"/>
                <a:tab pos="1711325" algn="l"/>
                <a:tab pos="33194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>
                <a:latin typeface="Helvetica" panose="020B0604020202020204" pitchFamily="34" charset="0"/>
              </a:rPr>
              <a:t>Example:  Declare</a:t>
            </a:r>
            <a:r>
              <a:rPr lang="en-US" sz="1800">
                <a:latin typeface="Helvetica" panose="020B0604020202020204" pitchFamily="34" charset="0"/>
              </a:rPr>
              <a:t> </a:t>
            </a:r>
            <a:r>
              <a:rPr lang="en-US" sz="2000" i="1">
                <a:latin typeface="Helvetica" panose="020B0604020202020204" pitchFamily="34" charset="0"/>
              </a:rPr>
              <a:t>dept_name</a:t>
            </a:r>
            <a:r>
              <a:rPr lang="en-US" sz="1800">
                <a:latin typeface="Helvetica" panose="020B0604020202020204" pitchFamily="34" charset="0"/>
              </a:rPr>
              <a:t> </a:t>
            </a:r>
            <a:r>
              <a:rPr lang="en-US" sz="2000">
                <a:latin typeface="Helvetica" panose="020B0604020202020204" pitchFamily="34" charset="0"/>
              </a:rPr>
              <a:t>as the primary key for</a:t>
            </a:r>
            <a:r>
              <a:rPr lang="en-US" sz="1800">
                <a:latin typeface="Helvetica" panose="020B0604020202020204" pitchFamily="34" charset="0"/>
              </a:rPr>
              <a:t> </a:t>
            </a:r>
            <a:r>
              <a:rPr lang="en-US" sz="2000" i="1">
                <a:latin typeface="Helvetica" panose="020B0604020202020204" pitchFamily="34" charset="0"/>
              </a:rPr>
              <a:t>department</a:t>
            </a:r>
            <a:endParaRPr lang="en-US" sz="1800" i="1">
              <a:latin typeface="Helvetica" panose="020B0604020202020204" pitchFamily="34" charset="0"/>
            </a:endParaRPr>
          </a:p>
          <a:p>
            <a:r>
              <a:rPr lang="en-US" sz="2000">
                <a:latin typeface="Helvetica" panose="020B0604020202020204" pitchFamily="34" charset="0"/>
              </a:rPr>
              <a:t>.</a:t>
            </a:r>
            <a:endParaRPr lang="en-US" sz="1800" b="1">
              <a:latin typeface="Helvetica" panose="020B0604020202020204" pitchFamily="34" charset="0"/>
            </a:endParaRPr>
          </a:p>
          <a:p>
            <a:r>
              <a:rPr lang="en-US" sz="1800">
                <a:latin typeface="Helvetica" panose="020B0604020202020204" pitchFamily="34" charset="0"/>
              </a:rPr>
              <a:t>	</a:t>
            </a:r>
            <a:r>
              <a:rPr kumimoji="1" lang="en-US" sz="1800" b="1">
                <a:latin typeface="Helvetica" panose="020B0604020202020204" pitchFamily="34" charset="0"/>
              </a:rPr>
              <a:t>create table</a:t>
            </a:r>
            <a:r>
              <a:rPr kumimoji="1" lang="en-US" sz="1800">
                <a:latin typeface="Helvetica" panose="020B0604020202020204" pitchFamily="34" charset="0"/>
              </a:rPr>
              <a:t> </a:t>
            </a:r>
            <a:r>
              <a:rPr kumimoji="1" lang="en-US" sz="1800" i="1">
                <a:latin typeface="Helvetica" panose="020B0604020202020204" pitchFamily="34" charset="0"/>
              </a:rPr>
              <a:t>instructor</a:t>
            </a:r>
            <a:r>
              <a:rPr kumimoji="1" lang="en-US" sz="1800">
                <a:latin typeface="Helvetica" panose="020B0604020202020204" pitchFamily="34" charset="0"/>
              </a:rPr>
              <a:t> (</a:t>
            </a:r>
            <a:br>
              <a:rPr kumimoji="1" lang="en-US" sz="1800">
                <a:latin typeface="Helvetica" panose="020B0604020202020204" pitchFamily="34" charset="0"/>
              </a:rPr>
            </a:br>
            <a:r>
              <a:rPr kumimoji="1" lang="en-US" sz="1800">
                <a:latin typeface="Helvetica" panose="020B0604020202020204" pitchFamily="34" charset="0"/>
              </a:rPr>
              <a:t>                             </a:t>
            </a:r>
            <a:r>
              <a:rPr kumimoji="1" lang="en-US" sz="1800" i="1">
                <a:latin typeface="Helvetica" panose="020B0604020202020204" pitchFamily="34" charset="0"/>
              </a:rPr>
              <a:t>ID</a:t>
            </a:r>
            <a:r>
              <a:rPr kumimoji="1" lang="en-US" sz="1800">
                <a:latin typeface="Helvetica" panose="020B0604020202020204" pitchFamily="34" charset="0"/>
              </a:rPr>
              <a:t>                </a:t>
            </a:r>
            <a:r>
              <a:rPr kumimoji="1" lang="en-US" sz="1800" b="1">
                <a:latin typeface="Helvetica" panose="020B0604020202020204" pitchFamily="34" charset="0"/>
              </a:rPr>
              <a:t>char</a:t>
            </a:r>
            <a:r>
              <a:rPr kumimoji="1" lang="en-US" sz="1800">
                <a:latin typeface="Helvetica" panose="020B0604020202020204" pitchFamily="34" charset="0"/>
              </a:rPr>
              <a:t>(5),</a:t>
            </a:r>
            <a:br>
              <a:rPr kumimoji="1" lang="en-US" sz="1800">
                <a:latin typeface="Helvetica" panose="020B0604020202020204" pitchFamily="34" charset="0"/>
              </a:rPr>
            </a:br>
            <a:r>
              <a:rPr kumimoji="1" lang="en-US" sz="1800">
                <a:latin typeface="Helvetica" panose="020B0604020202020204" pitchFamily="34" charset="0"/>
              </a:rPr>
              <a:t>                             </a:t>
            </a:r>
            <a:r>
              <a:rPr kumimoji="1" lang="en-US" sz="1800" i="1">
                <a:latin typeface="Helvetica" panose="020B0604020202020204" pitchFamily="34" charset="0"/>
              </a:rPr>
              <a:t>name           </a:t>
            </a:r>
            <a:r>
              <a:rPr kumimoji="1" lang="en-US" sz="1800" b="1">
                <a:latin typeface="Helvetica" panose="020B0604020202020204" pitchFamily="34" charset="0"/>
              </a:rPr>
              <a:t>varchar</a:t>
            </a:r>
            <a:r>
              <a:rPr kumimoji="1" lang="en-US" sz="1800">
                <a:latin typeface="Helvetica" panose="020B0604020202020204" pitchFamily="34" charset="0"/>
              </a:rPr>
              <a:t>(20) </a:t>
            </a:r>
            <a:r>
              <a:rPr kumimoji="1" lang="en-US" sz="1800" b="1">
                <a:latin typeface="Helvetica" panose="020B0604020202020204" pitchFamily="34" charset="0"/>
              </a:rPr>
              <a:t>not null,</a:t>
            </a:r>
            <a:r>
              <a:rPr kumimoji="1" lang="en-US" sz="1800" b="1" i="1">
                <a:latin typeface="Helvetica" panose="020B0604020202020204" pitchFamily="34" charset="0"/>
              </a:rPr>
              <a:t/>
            </a:r>
            <a:br>
              <a:rPr kumimoji="1" lang="en-US" sz="1800" b="1" i="1">
                <a:latin typeface="Helvetica" panose="020B0604020202020204" pitchFamily="34" charset="0"/>
              </a:rPr>
            </a:br>
            <a:r>
              <a:rPr kumimoji="1" lang="en-US" sz="1800" b="1" i="1">
                <a:latin typeface="Helvetica" panose="020B0604020202020204" pitchFamily="34" charset="0"/>
              </a:rPr>
              <a:t>                             </a:t>
            </a:r>
            <a:r>
              <a:rPr kumimoji="1" lang="en-US" sz="1800" i="1">
                <a:latin typeface="Helvetica" panose="020B0604020202020204" pitchFamily="34" charset="0"/>
              </a:rPr>
              <a:t>dept_name  </a:t>
            </a:r>
            <a:r>
              <a:rPr kumimoji="1" lang="en-US" sz="1800" b="1">
                <a:latin typeface="Helvetica" panose="020B0604020202020204" pitchFamily="34" charset="0"/>
              </a:rPr>
              <a:t>varchar</a:t>
            </a:r>
            <a:r>
              <a:rPr kumimoji="1" lang="en-US" sz="1800">
                <a:latin typeface="Helvetica" panose="020B0604020202020204" pitchFamily="34" charset="0"/>
              </a:rPr>
              <a:t>(20),</a:t>
            </a:r>
            <a:br>
              <a:rPr kumimoji="1" lang="en-US" sz="1800">
                <a:latin typeface="Helvetica" panose="020B0604020202020204" pitchFamily="34" charset="0"/>
              </a:rPr>
            </a:br>
            <a:r>
              <a:rPr kumimoji="1" lang="en-US" sz="1800">
                <a:latin typeface="Helvetica" panose="020B0604020202020204" pitchFamily="34" charset="0"/>
              </a:rPr>
              <a:t>                             </a:t>
            </a:r>
            <a:r>
              <a:rPr kumimoji="1" lang="en-US" sz="1800" i="1">
                <a:latin typeface="Helvetica" panose="020B0604020202020204" pitchFamily="34" charset="0"/>
              </a:rPr>
              <a:t>salary</a:t>
            </a:r>
            <a:r>
              <a:rPr kumimoji="1" lang="en-US" sz="1800">
                <a:latin typeface="Helvetica" panose="020B0604020202020204" pitchFamily="34" charset="0"/>
              </a:rPr>
              <a:t>           </a:t>
            </a:r>
            <a:r>
              <a:rPr kumimoji="1" lang="en-US" sz="1800" b="1">
                <a:latin typeface="Helvetica" panose="020B0604020202020204" pitchFamily="34" charset="0"/>
              </a:rPr>
              <a:t>numeric</a:t>
            </a:r>
            <a:r>
              <a:rPr kumimoji="1" lang="en-US" sz="1800">
                <a:latin typeface="Helvetica" panose="020B0604020202020204" pitchFamily="34" charset="0"/>
              </a:rPr>
              <a:t>(8,2),</a:t>
            </a:r>
            <a:br>
              <a:rPr kumimoji="1" lang="en-US" sz="1800">
                <a:latin typeface="Helvetica" panose="020B0604020202020204" pitchFamily="34" charset="0"/>
              </a:rPr>
            </a:br>
            <a:r>
              <a:rPr kumimoji="1" lang="en-US" sz="1800">
                <a:latin typeface="Helvetica" panose="020B0604020202020204" pitchFamily="34" charset="0"/>
              </a:rPr>
              <a:t>                             </a:t>
            </a:r>
            <a:r>
              <a:rPr lang="en-US" sz="2000" b="1">
                <a:latin typeface="Helvetica" panose="020B0604020202020204" pitchFamily="34" charset="0"/>
              </a:rPr>
              <a:t>primary key </a:t>
            </a:r>
            <a:r>
              <a:rPr kumimoji="1" lang="en-US" sz="2000">
                <a:latin typeface="Helvetica" panose="020B0604020202020204" pitchFamily="34" charset="0"/>
              </a:rPr>
              <a:t>(</a:t>
            </a:r>
            <a:r>
              <a:rPr lang="en-US" sz="2000" i="1">
                <a:latin typeface="Helvetica" panose="020B0604020202020204" pitchFamily="34" charset="0"/>
              </a:rPr>
              <a:t>ID</a:t>
            </a:r>
            <a:r>
              <a:rPr kumimoji="1" lang="en-US" sz="2000">
                <a:latin typeface="Helvetica" panose="020B0604020202020204" pitchFamily="34" charset="0"/>
              </a:rPr>
              <a:t>),</a:t>
            </a:r>
            <a:br>
              <a:rPr kumimoji="1" lang="en-US" sz="2000">
                <a:latin typeface="Helvetica" panose="020B0604020202020204" pitchFamily="34" charset="0"/>
              </a:rPr>
            </a:br>
            <a:r>
              <a:rPr kumimoji="1" lang="en-US" sz="2000">
                <a:latin typeface="Helvetica" panose="020B0604020202020204" pitchFamily="34" charset="0"/>
              </a:rPr>
              <a:t>                          </a:t>
            </a:r>
            <a:r>
              <a:rPr kumimoji="1" lang="en-US" sz="2000" b="1">
                <a:latin typeface="Helvetica" panose="020B0604020202020204" pitchFamily="34" charset="0"/>
              </a:rPr>
              <a:t>foreign key </a:t>
            </a:r>
            <a:r>
              <a:rPr kumimoji="1" lang="en-US" sz="2000" i="1">
                <a:latin typeface="Helvetica" panose="020B0604020202020204" pitchFamily="34" charset="0"/>
              </a:rPr>
              <a:t>(dept_name</a:t>
            </a:r>
            <a:r>
              <a:rPr kumimoji="1" lang="en-US" sz="2000">
                <a:latin typeface="Helvetica" panose="020B0604020202020204" pitchFamily="34" charset="0"/>
              </a:rPr>
              <a:t>) </a:t>
            </a:r>
            <a:r>
              <a:rPr kumimoji="1" lang="en-US" sz="2000" b="1">
                <a:latin typeface="Helvetica" panose="020B0604020202020204" pitchFamily="34" charset="0"/>
              </a:rPr>
              <a:t>references </a:t>
            </a:r>
            <a:r>
              <a:rPr kumimoji="1" lang="en-US" sz="2000" i="1">
                <a:latin typeface="Helvetica" panose="020B0604020202020204" pitchFamily="34" charset="0"/>
              </a:rPr>
              <a:t>department</a:t>
            </a:r>
            <a:r>
              <a:rPr lang="en-US" sz="2000" i="1">
                <a:latin typeface="Helvetica" panose="020B0604020202020204" pitchFamily="34" charset="0"/>
              </a:rPr>
              <a:t>)</a:t>
            </a:r>
            <a:endParaRPr lang="en-US" sz="1800" i="1">
              <a:latin typeface="Helvetica" panose="020B0604020202020204" pitchFamily="34" charset="0"/>
            </a:endParaRP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604838" y="5229225"/>
            <a:ext cx="81740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sz="2000" b="1">
                <a:latin typeface="Helvetica" panose="020B0604020202020204" pitchFamily="34" charset="0"/>
              </a:rPr>
              <a:t>primary key </a:t>
            </a:r>
            <a:r>
              <a:rPr kumimoji="1" lang="en-US" sz="2000">
                <a:latin typeface="Helvetica" panose="020B0604020202020204" pitchFamily="34" charset="0"/>
              </a:rPr>
              <a:t>declaration on an attribute automatically ensures</a:t>
            </a:r>
            <a:r>
              <a:rPr kumimoji="1" lang="en-US" sz="1800" b="1">
                <a:latin typeface="Helvetica" panose="020B0604020202020204" pitchFamily="34" charset="0"/>
              </a:rPr>
              <a:t> </a:t>
            </a:r>
            <a:r>
              <a:rPr kumimoji="1" lang="en-US" sz="2000" b="1">
                <a:latin typeface="Helvetica" panose="020B0604020202020204" pitchFamily="34" charset="0"/>
              </a:rPr>
              <a:t>not null</a:t>
            </a:r>
            <a:endParaRPr kumimoji="1" lang="en-US" sz="1800" b="1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3.07</a:t>
            </a:r>
          </a:p>
        </p:txBody>
      </p:sp>
      <p:pic>
        <p:nvPicPr>
          <p:cNvPr id="494595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1682750"/>
            <a:ext cx="1933575" cy="3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3.08</a:t>
            </a:r>
          </a:p>
        </p:txBody>
      </p:sp>
      <p:pic>
        <p:nvPicPr>
          <p:cNvPr id="496643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597025"/>
            <a:ext cx="5884863" cy="366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3.09</a:t>
            </a:r>
          </a:p>
        </p:txBody>
      </p:sp>
      <p:pic>
        <p:nvPicPr>
          <p:cNvPr id="498691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5" y="2900363"/>
            <a:ext cx="919163" cy="105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3.10</a:t>
            </a:r>
          </a:p>
        </p:txBody>
      </p:sp>
      <p:pic>
        <p:nvPicPr>
          <p:cNvPr id="500739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2500313"/>
            <a:ext cx="892175" cy="185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3.11</a:t>
            </a:r>
          </a:p>
        </p:txBody>
      </p:sp>
      <p:pic>
        <p:nvPicPr>
          <p:cNvPr id="502787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513" y="2392363"/>
            <a:ext cx="941387" cy="20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3.12</a:t>
            </a:r>
          </a:p>
        </p:txBody>
      </p:sp>
      <p:pic>
        <p:nvPicPr>
          <p:cNvPr id="504835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3135313"/>
            <a:ext cx="877887" cy="58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3.13</a:t>
            </a:r>
          </a:p>
        </p:txBody>
      </p:sp>
      <p:pic>
        <p:nvPicPr>
          <p:cNvPr id="506883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2989263"/>
            <a:ext cx="877887" cy="87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3.16</a:t>
            </a:r>
          </a:p>
        </p:txBody>
      </p:sp>
      <p:pic>
        <p:nvPicPr>
          <p:cNvPr id="513027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3" y="2828925"/>
            <a:ext cx="1627187" cy="119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3.17</a:t>
            </a:r>
          </a:p>
        </p:txBody>
      </p:sp>
      <p:pic>
        <p:nvPicPr>
          <p:cNvPr id="515075" name="Picture 3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63" y="2722563"/>
            <a:ext cx="1792287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a Few More Relation Definitions</a:t>
            </a:r>
          </a:p>
        </p:txBody>
      </p:sp>
      <p:sp>
        <p:nvSpPr>
          <p:cNvPr id="384003" name="AutoShape 3"/>
          <p:cNvSpPr>
            <a:spLocks noChangeAspect="1" noChangeArrowheads="1"/>
          </p:cNvSpPr>
          <p:nvPr>
            <p:ph type="body" idx="1"/>
          </p:nvPr>
        </p:nvSpPr>
        <p:spPr>
          <a:xfrm>
            <a:off x="476250" y="823913"/>
            <a:ext cx="8350250" cy="576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student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ID</a:t>
            </a:r>
            <a:r>
              <a:rPr lang="en-US"/>
              <a:t>                    </a:t>
            </a:r>
            <a:r>
              <a:rPr lang="en-US" b="1"/>
              <a:t>varchar</a:t>
            </a:r>
            <a:r>
              <a:rPr lang="en-US"/>
              <a:t>(5),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name</a:t>
            </a:r>
            <a:r>
              <a:rPr lang="en-US"/>
              <a:t>               </a:t>
            </a:r>
            <a:r>
              <a:rPr lang="en-US" b="1"/>
              <a:t>varchar</a:t>
            </a:r>
            <a:r>
              <a:rPr lang="en-US"/>
              <a:t>(20) not null,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dept_name</a:t>
            </a:r>
            <a:r>
              <a:rPr lang="en-US"/>
              <a:t>      </a:t>
            </a:r>
            <a:r>
              <a:rPr lang="en-US" b="1"/>
              <a:t>varchar</a:t>
            </a:r>
            <a:r>
              <a:rPr lang="en-US"/>
              <a:t>(20),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tot_cred</a:t>
            </a:r>
            <a:r>
              <a:rPr lang="en-US"/>
              <a:t>           </a:t>
            </a:r>
            <a:r>
              <a:rPr lang="en-US" b="1"/>
              <a:t>numeric</a:t>
            </a:r>
            <a:r>
              <a:rPr lang="en-US"/>
              <a:t>(3,0),</a:t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),</a:t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foreign key </a:t>
            </a:r>
            <a:r>
              <a:rPr lang="en-US" i="1"/>
              <a:t>(dept_name</a:t>
            </a:r>
            <a:r>
              <a:rPr lang="en-US"/>
              <a:t>) </a:t>
            </a:r>
            <a:r>
              <a:rPr lang="en-US" b="1"/>
              <a:t>references </a:t>
            </a:r>
            <a:r>
              <a:rPr lang="en-US" i="1"/>
              <a:t>department</a:t>
            </a:r>
            <a:r>
              <a:rPr kumimoji="0" lang="en-US" i="1"/>
              <a:t>) </a:t>
            </a:r>
            <a:r>
              <a:rPr lang="en-US"/>
              <a:t>);</a:t>
            </a:r>
          </a:p>
          <a:p>
            <a:pPr>
              <a:lnSpc>
                <a:spcPct val="90000"/>
              </a:lnSpc>
            </a:pP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takes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ID</a:t>
            </a:r>
            <a:r>
              <a:rPr lang="en-US"/>
              <a:t>                   </a:t>
            </a:r>
            <a:r>
              <a:rPr lang="en-US" b="1"/>
              <a:t>varchar</a:t>
            </a:r>
            <a:r>
              <a:rPr lang="en-US"/>
              <a:t>(5),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course_id</a:t>
            </a:r>
            <a:r>
              <a:rPr lang="en-US"/>
              <a:t>       </a:t>
            </a:r>
            <a:r>
              <a:rPr lang="en-US" b="1"/>
              <a:t>varchar</a:t>
            </a:r>
            <a:r>
              <a:rPr lang="en-US"/>
              <a:t>(8),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sec_id</a:t>
            </a:r>
            <a:r>
              <a:rPr lang="en-US"/>
              <a:t>            </a:t>
            </a:r>
            <a:r>
              <a:rPr lang="en-US" b="1"/>
              <a:t>varchar</a:t>
            </a:r>
            <a:r>
              <a:rPr lang="en-US"/>
              <a:t>(8),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semester</a:t>
            </a:r>
            <a:r>
              <a:rPr lang="en-US"/>
              <a:t>        </a:t>
            </a:r>
            <a:r>
              <a:rPr lang="en-US" b="1"/>
              <a:t>varchar</a:t>
            </a:r>
            <a:r>
              <a:rPr lang="en-US"/>
              <a:t>(6),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year</a:t>
            </a:r>
            <a:r>
              <a:rPr lang="en-US"/>
              <a:t>                </a:t>
            </a:r>
            <a:r>
              <a:rPr lang="en-US" b="1"/>
              <a:t>numeric</a:t>
            </a:r>
            <a:r>
              <a:rPr lang="en-US"/>
              <a:t>(4,0),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grade</a:t>
            </a:r>
            <a:r>
              <a:rPr lang="en-US"/>
              <a:t>              </a:t>
            </a:r>
            <a:r>
              <a:rPr lang="en-US" b="1"/>
              <a:t>varchar</a:t>
            </a:r>
            <a:r>
              <a:rPr lang="en-US"/>
              <a:t>(2),</a:t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primary key </a:t>
            </a:r>
            <a:r>
              <a:rPr lang="en-US" i="1"/>
              <a:t>(ID, course_id, sec_id, semester, year),</a:t>
            </a:r>
            <a:r>
              <a:rPr lang="en-US" b="1"/>
              <a:t/>
            </a:r>
            <a:br>
              <a:rPr lang="en-US" b="1"/>
            </a:br>
            <a:r>
              <a:rPr lang="en-US"/>
              <a:t>        </a:t>
            </a:r>
            <a:r>
              <a:rPr lang="en-US" b="1"/>
              <a:t>foreign key </a:t>
            </a:r>
            <a:r>
              <a:rPr lang="en-US"/>
              <a:t>(</a:t>
            </a:r>
            <a:r>
              <a:rPr lang="en-US" i="1"/>
              <a:t>ID</a:t>
            </a:r>
            <a:r>
              <a:rPr lang="en-US"/>
              <a:t>) </a:t>
            </a:r>
            <a:r>
              <a:rPr lang="en-US" b="1"/>
              <a:t>references </a:t>
            </a:r>
            <a:r>
              <a:rPr lang="en-US" b="1" i="1"/>
              <a:t> </a:t>
            </a:r>
            <a:r>
              <a:rPr lang="en-US" i="1"/>
              <a:t>student,</a:t>
            </a:r>
            <a:r>
              <a:rPr lang="en-US"/>
              <a:t/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foreign key </a:t>
            </a:r>
            <a:r>
              <a:rPr lang="en-US"/>
              <a:t>(</a:t>
            </a:r>
            <a:r>
              <a:rPr lang="en-US" i="1"/>
              <a:t>course_id, sec_id, semester, year</a:t>
            </a:r>
            <a:r>
              <a:rPr lang="en-US"/>
              <a:t>) </a:t>
            </a:r>
            <a:r>
              <a:rPr lang="en-US" b="1"/>
              <a:t>references </a:t>
            </a:r>
            <a:r>
              <a:rPr lang="en-US" i="1"/>
              <a:t>section</a:t>
            </a:r>
            <a:r>
              <a:rPr lang="en-US"/>
              <a:t> );</a:t>
            </a:r>
          </a:p>
          <a:p>
            <a:pPr lvl="1">
              <a:lnSpc>
                <a:spcPct val="90000"/>
              </a:lnSpc>
            </a:pPr>
            <a:r>
              <a:rPr lang="en-US"/>
              <a:t>Note: </a:t>
            </a:r>
            <a:r>
              <a:rPr lang="en-US" i="1"/>
              <a:t>sec_id</a:t>
            </a:r>
            <a:r>
              <a:rPr lang="en-US"/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 more still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88" y="908050"/>
            <a:ext cx="7661275" cy="4903788"/>
          </a:xfrm>
        </p:spPr>
        <p:txBody>
          <a:bodyPr/>
          <a:lstStyle/>
          <a:p>
            <a:r>
              <a:rPr lang="en-US" sz="2000" b="1"/>
              <a:t>create table</a:t>
            </a:r>
            <a:r>
              <a:rPr lang="en-US" sz="2000"/>
              <a:t> </a:t>
            </a:r>
            <a:r>
              <a:rPr lang="en-US" sz="2000" i="1"/>
              <a:t>course</a:t>
            </a:r>
            <a:r>
              <a:rPr lang="en-US" sz="2000"/>
              <a:t> (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course_id</a:t>
            </a:r>
            <a:r>
              <a:rPr lang="en-US" sz="2000"/>
              <a:t>        </a:t>
            </a:r>
            <a:r>
              <a:rPr lang="en-US" sz="2000" b="1"/>
              <a:t>varchar</a:t>
            </a:r>
            <a:r>
              <a:rPr lang="en-US" sz="2000"/>
              <a:t>(8) </a:t>
            </a:r>
            <a:r>
              <a:rPr lang="en-US" sz="2000" b="1"/>
              <a:t>primary key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title</a:t>
            </a:r>
            <a:r>
              <a:rPr lang="en-US" sz="2000"/>
              <a:t>                  </a:t>
            </a:r>
            <a:r>
              <a:rPr lang="en-US" sz="2000" b="1"/>
              <a:t>varchar(</a:t>
            </a:r>
            <a:r>
              <a:rPr lang="en-US" sz="2000"/>
              <a:t>50),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dept_name</a:t>
            </a:r>
            <a:r>
              <a:rPr lang="en-US" sz="2000"/>
              <a:t>      </a:t>
            </a:r>
            <a:r>
              <a:rPr lang="en-US" sz="2000" b="1"/>
              <a:t>varchar</a:t>
            </a:r>
            <a:r>
              <a:rPr lang="en-US" sz="2000"/>
              <a:t>(20),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i="1"/>
              <a:t>credits</a:t>
            </a:r>
            <a:r>
              <a:rPr lang="en-US" sz="2000"/>
              <a:t>             </a:t>
            </a:r>
            <a:r>
              <a:rPr lang="en-US" sz="2000" b="1"/>
              <a:t>numeric</a:t>
            </a:r>
            <a:r>
              <a:rPr lang="en-US" sz="2000"/>
              <a:t>(2,0),</a:t>
            </a:r>
            <a:br>
              <a:rPr lang="en-US" sz="2000"/>
            </a:br>
            <a:r>
              <a:rPr lang="en-US" sz="2000"/>
              <a:t>        </a:t>
            </a:r>
            <a:r>
              <a:rPr lang="en-US" sz="2000" b="1"/>
              <a:t>foreign key </a:t>
            </a:r>
            <a:r>
              <a:rPr lang="en-US" sz="2000" i="1"/>
              <a:t>(dept_name</a:t>
            </a:r>
            <a:r>
              <a:rPr lang="en-US" sz="2000"/>
              <a:t>) </a:t>
            </a:r>
            <a:r>
              <a:rPr lang="en-US" sz="2000" b="1"/>
              <a:t>references </a:t>
            </a:r>
            <a:r>
              <a:rPr lang="en-US" sz="2000" i="1"/>
              <a:t>department</a:t>
            </a:r>
            <a:r>
              <a:rPr kumimoji="0" lang="en-US" sz="2000" i="1"/>
              <a:t>) </a:t>
            </a:r>
            <a:r>
              <a:rPr lang="en-US" sz="2000"/>
              <a:t>);</a:t>
            </a:r>
          </a:p>
          <a:p>
            <a:pPr lvl="1"/>
            <a:r>
              <a:rPr lang="en-US" sz="2000"/>
              <a:t>Primary key declaration can be combined with attribute declaration as shown above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51157</TotalTime>
  <Words>2662</Words>
  <Application>Microsoft Office PowerPoint</Application>
  <PresentationFormat>On-screen Show (4:3)</PresentationFormat>
  <Paragraphs>551</Paragraphs>
  <Slides>78</Slides>
  <Notes>65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  <vt:variant>
        <vt:lpstr>Custom Shows</vt:lpstr>
      </vt:variant>
      <vt:variant>
        <vt:i4>1</vt:i4>
      </vt:variant>
    </vt:vector>
  </HeadingPairs>
  <TitlesOfParts>
    <vt:vector size="89" baseType="lpstr">
      <vt:lpstr>Times New Roman</vt:lpstr>
      <vt:lpstr>Helvetica</vt:lpstr>
      <vt:lpstr>Monotype Sorts</vt:lpstr>
      <vt:lpstr>Webdings</vt:lpstr>
      <vt:lpstr>Symbol</vt:lpstr>
      <vt:lpstr>Century Gothic</vt:lpstr>
      <vt:lpstr>Arial</vt:lpstr>
      <vt:lpstr>2_db-5-grey</vt:lpstr>
      <vt:lpstr>Microsoft Clip Gallery</vt:lpstr>
      <vt:lpstr>Microsoft Equation 3.0</vt:lpstr>
      <vt:lpstr>Chapter 3: Introduction to SQL</vt:lpstr>
      <vt:lpstr>Chapter 3:  Introduction to SQL</vt:lpstr>
      <vt:lpstr>History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  <vt:lpstr>Basic Query Structure </vt:lpstr>
      <vt:lpstr>The select Clause</vt:lpstr>
      <vt:lpstr>The select Clause (Cont.)</vt:lpstr>
      <vt:lpstr>The select Clause (Cont.)</vt:lpstr>
      <vt:lpstr>The where Clause</vt:lpstr>
      <vt:lpstr>The from Clause</vt:lpstr>
      <vt:lpstr>Cartesian Product: instructor X teaches</vt:lpstr>
      <vt:lpstr>Joins</vt:lpstr>
      <vt:lpstr>Try Writing Some Queries in SQL</vt:lpstr>
      <vt:lpstr>Natural Join</vt:lpstr>
      <vt:lpstr>Natural Join Example</vt:lpstr>
      <vt:lpstr>Natural Join (Cont.)</vt:lpstr>
      <vt:lpstr>The Rename Operation</vt:lpstr>
      <vt:lpstr>String Operations</vt:lpstr>
      <vt:lpstr>String Operations (Cont.)</vt:lpstr>
      <vt:lpstr>Ordering the Display of Tuples</vt:lpstr>
      <vt:lpstr>Where Clause Predicates</vt:lpstr>
      <vt:lpstr>Duplicates</vt:lpstr>
      <vt:lpstr>Duplicates (Cont.)</vt:lpstr>
      <vt:lpstr>Set Operations</vt:lpstr>
      <vt:lpstr>Set Operations</vt:lpstr>
      <vt:lpstr>Null Values</vt:lpstr>
      <vt:lpstr>Null Values and Three Valued Logic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Nested Subqueries</vt:lpstr>
      <vt:lpstr>Example Query</vt:lpstr>
      <vt:lpstr>Example Query</vt:lpstr>
      <vt:lpstr>Set Comparison</vt:lpstr>
      <vt:lpstr>Definition of  Some Clause</vt:lpstr>
      <vt:lpstr>Example Query</vt:lpstr>
      <vt:lpstr>Definition of all Clause</vt:lpstr>
      <vt:lpstr>Test for Empty Relations</vt:lpstr>
      <vt:lpstr>Correlation Variables</vt:lpstr>
      <vt:lpstr>Not Exists</vt:lpstr>
      <vt:lpstr>Test for Absence of Duplicate Tuples</vt:lpstr>
      <vt:lpstr>Subqueries in the From Clause</vt:lpstr>
      <vt:lpstr>Subqueries in the From Clause (Cont.)</vt:lpstr>
      <vt:lpstr>With Clause</vt:lpstr>
      <vt:lpstr>Complex Queries using With Clause</vt:lpstr>
      <vt:lpstr>Scalar Subquery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End of Chapter 3</vt:lpstr>
      <vt:lpstr>Advanced SQL Features**</vt:lpstr>
      <vt:lpstr>Figure 3.02</vt:lpstr>
      <vt:lpstr>Figure 3.03</vt:lpstr>
      <vt:lpstr>Figure 3.04</vt:lpstr>
      <vt:lpstr>Figure 3.05</vt:lpstr>
      <vt:lpstr>Figure 3.07</vt:lpstr>
      <vt:lpstr>Figure 3.08</vt:lpstr>
      <vt:lpstr>Figure 3.09</vt:lpstr>
      <vt:lpstr>Figure 3.10</vt:lpstr>
      <vt:lpstr>Figure 3.11</vt:lpstr>
      <vt:lpstr>Figure 3.12</vt:lpstr>
      <vt:lpstr>Figure 3.13</vt:lpstr>
      <vt:lpstr>Figure 3.16</vt:lpstr>
      <vt:lpstr>Figure 3.17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Windows User</cp:lastModifiedBy>
  <cp:revision>198</cp:revision>
  <cp:lastPrinted>2005-01-10T21:51:57Z</cp:lastPrinted>
  <dcterms:created xsi:type="dcterms:W3CDTF">1999-11-04T20:50:09Z</dcterms:created>
  <dcterms:modified xsi:type="dcterms:W3CDTF">2018-10-23T14:39:46Z</dcterms:modified>
</cp:coreProperties>
</file>