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97" r:id="rId5"/>
    <p:sldId id="259" r:id="rId6"/>
    <p:sldId id="295" r:id="rId7"/>
    <p:sldId id="262" r:id="rId8"/>
    <p:sldId id="298" r:id="rId9"/>
    <p:sldId id="299" r:id="rId10"/>
    <p:sldId id="300" r:id="rId11"/>
    <p:sldId id="260" r:id="rId12"/>
    <p:sldId id="261" r:id="rId13"/>
    <p:sldId id="263" r:id="rId14"/>
    <p:sldId id="264" r:id="rId15"/>
    <p:sldId id="293" r:id="rId16"/>
    <p:sldId id="294" r:id="rId17"/>
    <p:sldId id="291" r:id="rId18"/>
    <p:sldId id="292" r:id="rId19"/>
    <p:sldId id="265" r:id="rId20"/>
    <p:sldId id="274" r:id="rId21"/>
    <p:sldId id="275" r:id="rId22"/>
    <p:sldId id="283" r:id="rId23"/>
    <p:sldId id="284" r:id="rId24"/>
    <p:sldId id="282" r:id="rId25"/>
    <p:sldId id="266" r:id="rId26"/>
    <p:sldId id="267" r:id="rId27"/>
    <p:sldId id="268" r:id="rId28"/>
    <p:sldId id="269" r:id="rId29"/>
    <p:sldId id="270" r:id="rId30"/>
    <p:sldId id="296" r:id="rId31"/>
    <p:sldId id="271" r:id="rId32"/>
    <p:sldId id="272" r:id="rId33"/>
    <p:sldId id="273" r:id="rId34"/>
    <p:sldId id="276" r:id="rId35"/>
    <p:sldId id="279" r:id="rId36"/>
    <p:sldId id="281" r:id="rId37"/>
    <p:sldId id="278" r:id="rId38"/>
    <p:sldId id="277" r:id="rId39"/>
    <p:sldId id="280" r:id="rId40"/>
    <p:sldId id="285" r:id="rId41"/>
    <p:sldId id="286" r:id="rId42"/>
    <p:sldId id="290" r:id="rId43"/>
    <p:sldId id="287" r:id="rId44"/>
    <p:sldId id="288" r:id="rId45"/>
    <p:sldId id="28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3BEE34-E239-4219-82AA-2D6FD6169717}"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CABCF-398C-460C-AF4D-E26FEFB27F1D}" type="slidenum">
              <a:rPr lang="en-US" smtClean="0"/>
              <a:t>‹#›</a:t>
            </a:fld>
            <a:endParaRPr lang="en-US"/>
          </a:p>
        </p:txBody>
      </p:sp>
    </p:spTree>
    <p:extLst>
      <p:ext uri="{BB962C8B-B14F-4D97-AF65-F5344CB8AC3E}">
        <p14:creationId xmlns:p14="http://schemas.microsoft.com/office/powerpoint/2010/main" val="1035805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3BEE34-E239-4219-82AA-2D6FD6169717}"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CABCF-398C-460C-AF4D-E26FEFB27F1D}" type="slidenum">
              <a:rPr lang="en-US" smtClean="0"/>
              <a:t>‹#›</a:t>
            </a:fld>
            <a:endParaRPr lang="en-US"/>
          </a:p>
        </p:txBody>
      </p:sp>
    </p:spTree>
    <p:extLst>
      <p:ext uri="{BB962C8B-B14F-4D97-AF65-F5344CB8AC3E}">
        <p14:creationId xmlns:p14="http://schemas.microsoft.com/office/powerpoint/2010/main" val="304107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3BEE34-E239-4219-82AA-2D6FD6169717}"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CABCF-398C-460C-AF4D-E26FEFB27F1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534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3BEE34-E239-4219-82AA-2D6FD6169717}"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CABCF-398C-460C-AF4D-E26FEFB27F1D}" type="slidenum">
              <a:rPr lang="en-US" smtClean="0"/>
              <a:t>‹#›</a:t>
            </a:fld>
            <a:endParaRPr lang="en-US"/>
          </a:p>
        </p:txBody>
      </p:sp>
    </p:spTree>
    <p:extLst>
      <p:ext uri="{BB962C8B-B14F-4D97-AF65-F5344CB8AC3E}">
        <p14:creationId xmlns:p14="http://schemas.microsoft.com/office/powerpoint/2010/main" val="1896192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3BEE34-E239-4219-82AA-2D6FD6169717}"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CABCF-398C-460C-AF4D-E26FEFB27F1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1914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3BEE34-E239-4219-82AA-2D6FD6169717}"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CABCF-398C-460C-AF4D-E26FEFB27F1D}" type="slidenum">
              <a:rPr lang="en-US" smtClean="0"/>
              <a:t>‹#›</a:t>
            </a:fld>
            <a:endParaRPr lang="en-US"/>
          </a:p>
        </p:txBody>
      </p:sp>
    </p:spTree>
    <p:extLst>
      <p:ext uri="{BB962C8B-B14F-4D97-AF65-F5344CB8AC3E}">
        <p14:creationId xmlns:p14="http://schemas.microsoft.com/office/powerpoint/2010/main" val="189672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3BEE34-E239-4219-82AA-2D6FD6169717}"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CABCF-398C-460C-AF4D-E26FEFB27F1D}" type="slidenum">
              <a:rPr lang="en-US" smtClean="0"/>
              <a:t>‹#›</a:t>
            </a:fld>
            <a:endParaRPr lang="en-US"/>
          </a:p>
        </p:txBody>
      </p:sp>
    </p:spTree>
    <p:extLst>
      <p:ext uri="{BB962C8B-B14F-4D97-AF65-F5344CB8AC3E}">
        <p14:creationId xmlns:p14="http://schemas.microsoft.com/office/powerpoint/2010/main" val="305131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3BEE34-E239-4219-82AA-2D6FD6169717}"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CABCF-398C-460C-AF4D-E26FEFB27F1D}" type="slidenum">
              <a:rPr lang="en-US" smtClean="0"/>
              <a:t>‹#›</a:t>
            </a:fld>
            <a:endParaRPr lang="en-US"/>
          </a:p>
        </p:txBody>
      </p:sp>
    </p:spTree>
    <p:extLst>
      <p:ext uri="{BB962C8B-B14F-4D97-AF65-F5344CB8AC3E}">
        <p14:creationId xmlns:p14="http://schemas.microsoft.com/office/powerpoint/2010/main" val="1300737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3BEE34-E239-4219-82AA-2D6FD6169717}"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CABCF-398C-460C-AF4D-E26FEFB27F1D}" type="slidenum">
              <a:rPr lang="en-US" smtClean="0"/>
              <a:t>‹#›</a:t>
            </a:fld>
            <a:endParaRPr lang="en-US"/>
          </a:p>
        </p:txBody>
      </p:sp>
    </p:spTree>
    <p:extLst>
      <p:ext uri="{BB962C8B-B14F-4D97-AF65-F5344CB8AC3E}">
        <p14:creationId xmlns:p14="http://schemas.microsoft.com/office/powerpoint/2010/main" val="3326106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3BEE34-E239-4219-82AA-2D6FD6169717}"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CABCF-398C-460C-AF4D-E26FEFB27F1D}" type="slidenum">
              <a:rPr lang="en-US" smtClean="0"/>
              <a:t>‹#›</a:t>
            </a:fld>
            <a:endParaRPr lang="en-US"/>
          </a:p>
        </p:txBody>
      </p:sp>
    </p:spTree>
    <p:extLst>
      <p:ext uri="{BB962C8B-B14F-4D97-AF65-F5344CB8AC3E}">
        <p14:creationId xmlns:p14="http://schemas.microsoft.com/office/powerpoint/2010/main" val="1051790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3BEE34-E239-4219-82AA-2D6FD6169717}" type="datetimeFigureOut">
              <a:rPr lang="en-US" smtClean="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CABCF-398C-460C-AF4D-E26FEFB27F1D}" type="slidenum">
              <a:rPr lang="en-US" smtClean="0"/>
              <a:t>‹#›</a:t>
            </a:fld>
            <a:endParaRPr lang="en-US"/>
          </a:p>
        </p:txBody>
      </p:sp>
    </p:spTree>
    <p:extLst>
      <p:ext uri="{BB962C8B-B14F-4D97-AF65-F5344CB8AC3E}">
        <p14:creationId xmlns:p14="http://schemas.microsoft.com/office/powerpoint/2010/main" val="1713179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3BEE34-E239-4219-82AA-2D6FD6169717}" type="datetimeFigureOut">
              <a:rPr lang="en-US" smtClean="0"/>
              <a:t>8/1/2021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BCABCF-398C-460C-AF4D-E26FEFB27F1D}" type="slidenum">
              <a:rPr lang="en-US" smtClean="0"/>
              <a:t>‹#›</a:t>
            </a:fld>
            <a:endParaRPr lang="en-US"/>
          </a:p>
        </p:txBody>
      </p:sp>
    </p:spTree>
    <p:extLst>
      <p:ext uri="{BB962C8B-B14F-4D97-AF65-F5344CB8AC3E}">
        <p14:creationId xmlns:p14="http://schemas.microsoft.com/office/powerpoint/2010/main" val="2900473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3BEE34-E239-4219-82AA-2D6FD6169717}" type="datetimeFigureOut">
              <a:rPr lang="en-US" smtClean="0"/>
              <a:t>8/1/2021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BCABCF-398C-460C-AF4D-E26FEFB27F1D}" type="slidenum">
              <a:rPr lang="en-US" smtClean="0"/>
              <a:t>‹#›</a:t>
            </a:fld>
            <a:endParaRPr lang="en-US"/>
          </a:p>
        </p:txBody>
      </p:sp>
    </p:spTree>
    <p:extLst>
      <p:ext uri="{BB962C8B-B14F-4D97-AF65-F5344CB8AC3E}">
        <p14:creationId xmlns:p14="http://schemas.microsoft.com/office/powerpoint/2010/main" val="1078328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3BEE34-E239-4219-82AA-2D6FD6169717}" type="datetimeFigureOut">
              <a:rPr lang="en-US" smtClean="0"/>
              <a:t>8/1/2021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BCABCF-398C-460C-AF4D-E26FEFB27F1D}" type="slidenum">
              <a:rPr lang="en-US" smtClean="0"/>
              <a:t>‹#›</a:t>
            </a:fld>
            <a:endParaRPr lang="en-US"/>
          </a:p>
        </p:txBody>
      </p:sp>
    </p:spTree>
    <p:extLst>
      <p:ext uri="{BB962C8B-B14F-4D97-AF65-F5344CB8AC3E}">
        <p14:creationId xmlns:p14="http://schemas.microsoft.com/office/powerpoint/2010/main" val="390125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3BEE34-E239-4219-82AA-2D6FD6169717}" type="datetimeFigureOut">
              <a:rPr lang="en-US" smtClean="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CABCF-398C-460C-AF4D-E26FEFB27F1D}" type="slidenum">
              <a:rPr lang="en-US" smtClean="0"/>
              <a:t>‹#›</a:t>
            </a:fld>
            <a:endParaRPr lang="en-US"/>
          </a:p>
        </p:txBody>
      </p:sp>
    </p:spTree>
    <p:extLst>
      <p:ext uri="{BB962C8B-B14F-4D97-AF65-F5344CB8AC3E}">
        <p14:creationId xmlns:p14="http://schemas.microsoft.com/office/powerpoint/2010/main" val="3254488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3BEE34-E239-4219-82AA-2D6FD6169717}" type="datetimeFigureOut">
              <a:rPr lang="en-US" smtClean="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CABCF-398C-460C-AF4D-E26FEFB27F1D}" type="slidenum">
              <a:rPr lang="en-US" smtClean="0"/>
              <a:t>‹#›</a:t>
            </a:fld>
            <a:endParaRPr lang="en-US"/>
          </a:p>
        </p:txBody>
      </p:sp>
    </p:spTree>
    <p:extLst>
      <p:ext uri="{BB962C8B-B14F-4D97-AF65-F5344CB8AC3E}">
        <p14:creationId xmlns:p14="http://schemas.microsoft.com/office/powerpoint/2010/main" val="3182285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3BEE34-E239-4219-82AA-2D6FD6169717}" type="datetimeFigureOut">
              <a:rPr lang="en-US" smtClean="0"/>
              <a:t>8/1/2021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BCABCF-398C-460C-AF4D-E26FEFB27F1D}" type="slidenum">
              <a:rPr lang="en-US" smtClean="0"/>
              <a:t>‹#›</a:t>
            </a:fld>
            <a:endParaRPr lang="en-US"/>
          </a:p>
        </p:txBody>
      </p:sp>
    </p:spTree>
    <p:extLst>
      <p:ext uri="{BB962C8B-B14F-4D97-AF65-F5344CB8AC3E}">
        <p14:creationId xmlns:p14="http://schemas.microsoft.com/office/powerpoint/2010/main" val="212502548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404" y="1278100"/>
            <a:ext cx="8007995" cy="1544614"/>
          </a:xfrm>
        </p:spPr>
        <p:txBody>
          <a:bodyPr/>
          <a:lstStyle/>
          <a:p>
            <a:r>
              <a:rPr lang="en-US" sz="4400" dirty="0" smtClean="0"/>
              <a:t>Algorithms Design </a:t>
            </a:r>
            <a:r>
              <a:rPr lang="en-US" sz="4400" dirty="0"/>
              <a:t>and </a:t>
            </a:r>
            <a:r>
              <a:rPr lang="en-US" sz="4400" dirty="0" smtClean="0"/>
              <a:t>Analysis        </a:t>
            </a:r>
            <a:endParaRPr lang="en-US" sz="4400" dirty="0"/>
          </a:p>
        </p:txBody>
      </p:sp>
      <p:sp>
        <p:nvSpPr>
          <p:cNvPr id="4" name="TextBox 3"/>
          <p:cNvSpPr txBox="1"/>
          <p:nvPr/>
        </p:nvSpPr>
        <p:spPr>
          <a:xfrm>
            <a:off x="1987826" y="3644348"/>
            <a:ext cx="2080592" cy="923330"/>
          </a:xfrm>
          <a:prstGeom prst="rect">
            <a:avLst/>
          </a:prstGeom>
          <a:noFill/>
        </p:spPr>
        <p:txBody>
          <a:bodyPr wrap="square" rtlCol="0">
            <a:spAutoFit/>
          </a:bodyPr>
          <a:lstStyle/>
          <a:p>
            <a:r>
              <a:rPr lang="en-US" dirty="0" smtClean="0"/>
              <a:t>Presented by </a:t>
            </a:r>
            <a:r>
              <a:rPr lang="en-US" dirty="0" err="1" smtClean="0"/>
              <a:t>Md</a:t>
            </a:r>
            <a:r>
              <a:rPr lang="en-US" dirty="0" smtClean="0"/>
              <a:t> </a:t>
            </a:r>
            <a:r>
              <a:rPr lang="en-US" dirty="0" err="1" smtClean="0"/>
              <a:t>Sahin</a:t>
            </a:r>
            <a:r>
              <a:rPr lang="en-US" dirty="0" smtClean="0"/>
              <a:t> </a:t>
            </a:r>
            <a:r>
              <a:rPr lang="en-US" dirty="0" err="1" smtClean="0"/>
              <a:t>Alom</a:t>
            </a:r>
            <a:endParaRPr lang="en-US" dirty="0" smtClean="0"/>
          </a:p>
          <a:p>
            <a:r>
              <a:rPr lang="en-US" dirty="0" smtClean="0"/>
              <a:t>Id : 18CSE051</a:t>
            </a:r>
            <a:endParaRPr lang="en-US" dirty="0"/>
          </a:p>
        </p:txBody>
      </p:sp>
      <p:sp>
        <p:nvSpPr>
          <p:cNvPr id="5" name="TextBox 4"/>
          <p:cNvSpPr txBox="1"/>
          <p:nvPr/>
        </p:nvSpPr>
        <p:spPr>
          <a:xfrm>
            <a:off x="6308035" y="3511826"/>
            <a:ext cx="2305878" cy="923330"/>
          </a:xfrm>
          <a:prstGeom prst="rect">
            <a:avLst/>
          </a:prstGeom>
          <a:noFill/>
        </p:spPr>
        <p:txBody>
          <a:bodyPr wrap="square" rtlCol="0">
            <a:spAutoFit/>
          </a:bodyPr>
          <a:lstStyle/>
          <a:p>
            <a:r>
              <a:rPr lang="en-US" dirty="0" smtClean="0"/>
              <a:t>Presented to </a:t>
            </a:r>
            <a:r>
              <a:rPr lang="en-US" dirty="0" err="1" smtClean="0"/>
              <a:t>Md</a:t>
            </a:r>
            <a:r>
              <a:rPr lang="en-US" dirty="0" smtClean="0"/>
              <a:t> </a:t>
            </a:r>
            <a:r>
              <a:rPr lang="en-US" dirty="0" err="1" smtClean="0"/>
              <a:t>Faruk</a:t>
            </a:r>
            <a:r>
              <a:rPr lang="en-US" dirty="0" smtClean="0"/>
              <a:t> </a:t>
            </a:r>
            <a:r>
              <a:rPr lang="en-US" dirty="0" err="1" smtClean="0"/>
              <a:t>Hossen</a:t>
            </a:r>
            <a:r>
              <a:rPr lang="en-US" dirty="0" smtClean="0"/>
              <a:t> lecturer </a:t>
            </a:r>
            <a:r>
              <a:rPr lang="en-US" dirty="0" err="1" smtClean="0"/>
              <a:t>dept</a:t>
            </a:r>
            <a:r>
              <a:rPr lang="en-US" dirty="0" smtClean="0"/>
              <a:t> of CSE</a:t>
            </a:r>
            <a:endParaRPr lang="en-US" dirty="0"/>
          </a:p>
        </p:txBody>
      </p:sp>
    </p:spTree>
    <p:extLst>
      <p:ext uri="{BB962C8B-B14F-4D97-AF65-F5344CB8AC3E}">
        <p14:creationId xmlns:p14="http://schemas.microsoft.com/office/powerpoint/2010/main" val="4126034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Dynamic method</a:t>
            </a:r>
            <a:endParaRPr lang="en-US" dirty="0"/>
          </a:p>
        </p:txBody>
      </p:sp>
      <p:pic>
        <p:nvPicPr>
          <p:cNvPr id="4" name="Content Placeholder 4">
            <a:extLst>
              <a:ext uri="{FF2B5EF4-FFF2-40B4-BE49-F238E27FC236}">
                <a16:creationId xmlns:a16="http://schemas.microsoft.com/office/drawing/2014/main" xmlns="" id="{C08BA464-9913-46F0-9710-D7F1C00940C1}"/>
              </a:ext>
            </a:extLst>
          </p:cNvPr>
          <p:cNvPicPr>
            <a:picLocks noGrp="1" noChangeAspect="1"/>
          </p:cNvPicPr>
          <p:nvPr>
            <p:ph idx="1"/>
          </p:nvPr>
        </p:nvPicPr>
        <p:blipFill>
          <a:blip r:embed="rId2"/>
          <a:stretch>
            <a:fillRect/>
          </a:stretch>
        </p:blipFill>
        <p:spPr>
          <a:xfrm>
            <a:off x="1123775" y="2150076"/>
            <a:ext cx="7704488" cy="3441069"/>
          </a:xfrm>
        </p:spPr>
      </p:pic>
    </p:spTree>
    <p:extLst>
      <p:ext uri="{BB962C8B-B14F-4D97-AF65-F5344CB8AC3E}">
        <p14:creationId xmlns:p14="http://schemas.microsoft.com/office/powerpoint/2010/main" val="708014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97040" y="2657341"/>
            <a:ext cx="8596668" cy="1320800"/>
          </a:xfrm>
        </p:spPr>
        <p:txBody>
          <a:bodyPr>
            <a:normAutofit/>
          </a:bodyPr>
          <a:lstStyle/>
          <a:p>
            <a:r>
              <a:rPr lang="en-US" sz="8000" dirty="0" smtClean="0"/>
              <a:t>Quick sort</a:t>
            </a:r>
            <a:endParaRPr lang="en-US" sz="8000" dirty="0"/>
          </a:p>
        </p:txBody>
      </p:sp>
    </p:spTree>
    <p:extLst>
      <p:ext uri="{BB962C8B-B14F-4D97-AF65-F5344CB8AC3E}">
        <p14:creationId xmlns:p14="http://schemas.microsoft.com/office/powerpoint/2010/main" val="2919266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 </a:t>
            </a:r>
            <a:endParaRPr lang="en-US" dirty="0"/>
          </a:p>
        </p:txBody>
      </p:sp>
      <p:sp>
        <p:nvSpPr>
          <p:cNvPr id="4" name="Content Placeholder 3"/>
          <p:cNvSpPr>
            <a:spLocks noGrp="1"/>
          </p:cNvSpPr>
          <p:nvPr>
            <p:ph idx="1"/>
          </p:nvPr>
        </p:nvSpPr>
        <p:spPr/>
        <p:txBody>
          <a:bodyPr/>
          <a:lstStyle/>
          <a:p>
            <a:r>
              <a:rPr lang="en-US" dirty="0"/>
              <a:t>This sorting algorithm uses the idea of divide and conquer</a:t>
            </a:r>
            <a:r>
              <a:rPr lang="en-US" dirty="0" smtClean="0"/>
              <a:t>.</a:t>
            </a:r>
          </a:p>
          <a:p>
            <a:r>
              <a:rPr lang="en-US" dirty="0"/>
              <a:t>It finds the element called pivot which divides the array into two halves in such a way that elements in the left half are smaller than pivot and elements in the right half are greater than pivot. </a:t>
            </a:r>
          </a:p>
        </p:txBody>
      </p:sp>
    </p:spTree>
    <p:extLst>
      <p:ext uri="{BB962C8B-B14F-4D97-AF65-F5344CB8AC3E}">
        <p14:creationId xmlns:p14="http://schemas.microsoft.com/office/powerpoint/2010/main" val="2803517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3" name="Content Placeholder 2"/>
          <p:cNvSpPr>
            <a:spLocks noGrp="1"/>
          </p:cNvSpPr>
          <p:nvPr>
            <p:ph idx="1"/>
          </p:nvPr>
        </p:nvSpPr>
        <p:spPr/>
        <p:txBody>
          <a:bodyPr/>
          <a:lstStyle/>
          <a:p>
            <a:r>
              <a:rPr lang="en-US" dirty="0"/>
              <a:t>Three steps </a:t>
            </a:r>
            <a:endParaRPr lang="en-US" dirty="0" smtClean="0"/>
          </a:p>
          <a:p>
            <a:pPr>
              <a:buFont typeface="+mj-lt"/>
              <a:buAutoNum type="arabicPeriod"/>
            </a:pPr>
            <a:r>
              <a:rPr lang="en-US" dirty="0"/>
              <a:t>Find pivot that divides the array into two halves</a:t>
            </a:r>
            <a:r>
              <a:rPr lang="en-US" dirty="0" smtClean="0"/>
              <a:t>.</a:t>
            </a:r>
          </a:p>
          <a:p>
            <a:pPr>
              <a:buFont typeface="+mj-lt"/>
              <a:buAutoNum type="arabicPeriod"/>
            </a:pPr>
            <a:r>
              <a:rPr lang="en-US" dirty="0"/>
              <a:t>Quick sort the left half</a:t>
            </a:r>
            <a:r>
              <a:rPr lang="en-US" dirty="0" smtClean="0"/>
              <a:t>.</a:t>
            </a:r>
          </a:p>
          <a:p>
            <a:pPr>
              <a:buFont typeface="+mj-lt"/>
              <a:buAutoNum type="arabicPeriod"/>
            </a:pPr>
            <a:r>
              <a:rPr lang="en-US" dirty="0"/>
              <a:t>Quick sort the right half.</a:t>
            </a:r>
          </a:p>
        </p:txBody>
      </p:sp>
    </p:spTree>
    <p:extLst>
      <p:ext uri="{BB962C8B-B14F-4D97-AF65-F5344CB8AC3E}">
        <p14:creationId xmlns:p14="http://schemas.microsoft.com/office/powerpoint/2010/main" val="296462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pic>
        <p:nvPicPr>
          <p:cNvPr id="4" name="table"/>
          <p:cNvPicPr>
            <a:picLocks noGrp="1" noChangeAspect="1"/>
          </p:cNvPicPr>
          <p:nvPr>
            <p:ph idx="1"/>
          </p:nvPr>
        </p:nvPicPr>
        <p:blipFill>
          <a:blip r:embed="rId2"/>
          <a:stretch>
            <a:fillRect/>
          </a:stretch>
        </p:blipFill>
        <p:spPr>
          <a:xfrm>
            <a:off x="1161181" y="1930400"/>
            <a:ext cx="6623576" cy="3881437"/>
          </a:xfrm>
          <a:prstGeom prst="rect">
            <a:avLst/>
          </a:prstGeom>
        </p:spPr>
      </p:pic>
    </p:spTree>
    <p:extLst>
      <p:ext uri="{BB962C8B-B14F-4D97-AF65-F5344CB8AC3E}">
        <p14:creationId xmlns:p14="http://schemas.microsoft.com/office/powerpoint/2010/main" val="775118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quick sort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4812" y="2160588"/>
            <a:ext cx="5688573" cy="3881437"/>
          </a:xfrm>
        </p:spPr>
      </p:pic>
    </p:spTree>
    <p:extLst>
      <p:ext uri="{BB962C8B-B14F-4D97-AF65-F5344CB8AC3E}">
        <p14:creationId xmlns:p14="http://schemas.microsoft.com/office/powerpoint/2010/main" val="565999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sort time complexity</a:t>
            </a:r>
            <a:endParaRPr lang="en-US" dirty="0"/>
          </a:p>
        </p:txBody>
      </p:sp>
      <p:sp>
        <p:nvSpPr>
          <p:cNvPr id="5" name="Content Placeholder 4"/>
          <p:cNvSpPr>
            <a:spLocks noGrp="1"/>
          </p:cNvSpPr>
          <p:nvPr>
            <p:ph idx="1"/>
          </p:nvPr>
        </p:nvSpPr>
        <p:spPr/>
        <p:txBody>
          <a:bodyPr/>
          <a:lstStyle/>
          <a:p>
            <a:r>
              <a:rPr lang="en-US" dirty="0"/>
              <a:t>The best-case time complexity of Quicksort is: </a:t>
            </a:r>
            <a:r>
              <a:rPr lang="en-US" i="1" dirty="0"/>
              <a:t>O(n log n)</a:t>
            </a:r>
            <a:endParaRPr lang="en-US" dirty="0" smtClean="0"/>
          </a:p>
          <a:p>
            <a:r>
              <a:rPr lang="en-US" dirty="0" smtClean="0"/>
              <a:t>The </a:t>
            </a:r>
            <a:r>
              <a:rPr lang="en-US" dirty="0"/>
              <a:t>best-case time complexity of Quicksort is also: </a:t>
            </a:r>
            <a:r>
              <a:rPr lang="en-US" i="1" dirty="0"/>
              <a:t>O(n log n)</a:t>
            </a:r>
            <a:endParaRPr lang="en-US" dirty="0" smtClean="0"/>
          </a:p>
          <a:p>
            <a:r>
              <a:rPr lang="en-US" dirty="0" smtClean="0"/>
              <a:t>The </a:t>
            </a:r>
            <a:r>
              <a:rPr lang="en-US" dirty="0"/>
              <a:t>worst-case time complexity of Quicksort is: </a:t>
            </a:r>
            <a:r>
              <a:rPr lang="en-US" i="1" dirty="0"/>
              <a:t>O(n²)</a:t>
            </a:r>
            <a:endParaRPr lang="en-US" dirty="0"/>
          </a:p>
        </p:txBody>
      </p:sp>
    </p:spTree>
    <p:extLst>
      <p:ext uri="{BB962C8B-B14F-4D97-AF65-F5344CB8AC3E}">
        <p14:creationId xmlns:p14="http://schemas.microsoft.com/office/powerpoint/2010/main" val="64475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endParaRPr lang="en-US" dirty="0"/>
          </a:p>
        </p:txBody>
      </p:sp>
      <p:sp>
        <p:nvSpPr>
          <p:cNvPr id="3" name="Content Placeholder 2"/>
          <p:cNvSpPr>
            <a:spLocks noGrp="1"/>
          </p:cNvSpPr>
          <p:nvPr>
            <p:ph idx="1"/>
          </p:nvPr>
        </p:nvSpPr>
        <p:spPr/>
        <p:txBody>
          <a:bodyPr/>
          <a:lstStyle/>
          <a:p>
            <a:r>
              <a:rPr lang="en-US" dirty="0"/>
              <a:t>It is in-place since it uses only a small auxiliary stack.</a:t>
            </a:r>
          </a:p>
          <a:p>
            <a:r>
              <a:rPr lang="en-US" dirty="0"/>
              <a:t>It requires only n (log n) time to sort n items.</a:t>
            </a:r>
          </a:p>
          <a:p>
            <a:r>
              <a:rPr lang="en-US" dirty="0"/>
              <a:t>It has an extremely short inner loop.</a:t>
            </a:r>
          </a:p>
          <a:p>
            <a:r>
              <a:rPr lang="en-US" dirty="0"/>
              <a:t>This algorithm has been subjected to a thorough mathematical analysis, a very precise statement can be made about performance issues.</a:t>
            </a:r>
          </a:p>
          <a:p>
            <a:endParaRPr lang="en-US" dirty="0"/>
          </a:p>
        </p:txBody>
      </p:sp>
    </p:spTree>
    <p:extLst>
      <p:ext uri="{BB962C8B-B14F-4D97-AF65-F5344CB8AC3E}">
        <p14:creationId xmlns:p14="http://schemas.microsoft.com/office/powerpoint/2010/main" val="3598933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sz="2400" dirty="0" smtClean="0"/>
              <a:t>The </a:t>
            </a:r>
            <a:r>
              <a:rPr lang="en-US" sz="2400" dirty="0"/>
              <a:t>primary disadvantage with quicksort is that </a:t>
            </a:r>
            <a:r>
              <a:rPr lang="en-US" sz="2400" b="1" dirty="0"/>
              <a:t>its absolute worst case is O( n ^2)</a:t>
            </a:r>
            <a:r>
              <a:rPr lang="en-US" sz="2400" dirty="0"/>
              <a:t>. If we choose the pivot points randomly, we can guarantee that this behavior is unlikely, but we cannot provide an absolute guarantee.</a:t>
            </a:r>
          </a:p>
        </p:txBody>
      </p:sp>
    </p:spTree>
    <p:extLst>
      <p:ext uri="{BB962C8B-B14F-4D97-AF65-F5344CB8AC3E}">
        <p14:creationId xmlns:p14="http://schemas.microsoft.com/office/powerpoint/2010/main" val="2690981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54620" y="2902039"/>
            <a:ext cx="8596668" cy="1320800"/>
          </a:xfrm>
        </p:spPr>
        <p:txBody>
          <a:bodyPr>
            <a:normAutofit/>
          </a:bodyPr>
          <a:lstStyle/>
          <a:p>
            <a:r>
              <a:rPr lang="en-US" sz="6000" dirty="0" smtClean="0"/>
              <a:t>Heap sort</a:t>
            </a:r>
            <a:endParaRPr lang="en-US" sz="6000" dirty="0"/>
          </a:p>
        </p:txBody>
      </p:sp>
    </p:spTree>
    <p:extLst>
      <p:ext uri="{BB962C8B-B14F-4D97-AF65-F5344CB8AC3E}">
        <p14:creationId xmlns:p14="http://schemas.microsoft.com/office/powerpoint/2010/main" val="23634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Outlines </a:t>
            </a:r>
            <a:endParaRPr lang="en-US" dirty="0"/>
          </a:p>
        </p:txBody>
      </p:sp>
      <p:sp>
        <p:nvSpPr>
          <p:cNvPr id="3" name="Content Placeholder 2"/>
          <p:cNvSpPr>
            <a:spLocks noGrp="1"/>
          </p:cNvSpPr>
          <p:nvPr>
            <p:ph idx="1"/>
          </p:nvPr>
        </p:nvSpPr>
        <p:spPr/>
        <p:txBody>
          <a:bodyPr/>
          <a:lstStyle/>
          <a:p>
            <a:r>
              <a:rPr lang="en-US" dirty="0" smtClean="0"/>
              <a:t>Longest common Subsequence </a:t>
            </a:r>
          </a:p>
          <a:p>
            <a:r>
              <a:rPr lang="en-US" dirty="0" smtClean="0"/>
              <a:t>Quick sort </a:t>
            </a:r>
          </a:p>
          <a:p>
            <a:r>
              <a:rPr lang="en-US" dirty="0" smtClean="0"/>
              <a:t>Heap sort</a:t>
            </a:r>
          </a:p>
          <a:p>
            <a:r>
              <a:rPr lang="en-US" dirty="0" smtClean="0"/>
              <a:t>Merge sort </a:t>
            </a:r>
          </a:p>
          <a:p>
            <a:r>
              <a:rPr lang="en-US" dirty="0" smtClean="0"/>
              <a:t>Counting and Radix sort</a:t>
            </a:r>
            <a:endParaRPr lang="en-US" dirty="0"/>
          </a:p>
        </p:txBody>
      </p:sp>
    </p:spTree>
    <p:extLst>
      <p:ext uri="{BB962C8B-B14F-4D97-AF65-F5344CB8AC3E}">
        <p14:creationId xmlns:p14="http://schemas.microsoft.com/office/powerpoint/2010/main" val="4157996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 </a:t>
            </a:r>
            <a:endParaRPr lang="en-US" dirty="0"/>
          </a:p>
        </p:txBody>
      </p:sp>
      <p:sp>
        <p:nvSpPr>
          <p:cNvPr id="4" name="Content Placeholder 3"/>
          <p:cNvSpPr>
            <a:spLocks noGrp="1"/>
          </p:cNvSpPr>
          <p:nvPr>
            <p:ph idx="1"/>
          </p:nvPr>
        </p:nvSpPr>
        <p:spPr/>
        <p:txBody>
          <a:bodyPr>
            <a:normAutofit/>
          </a:bodyPr>
          <a:lstStyle/>
          <a:p>
            <a:r>
              <a:rPr lang="en-US" sz="2800" dirty="0" smtClean="0"/>
              <a:t>Binary </a:t>
            </a:r>
            <a:r>
              <a:rPr lang="en-US" sz="2800" dirty="0"/>
              <a:t>tree in which each node is either a leaf or has degree exactly 2. </a:t>
            </a:r>
            <a:endParaRPr lang="en-US" sz="2800" dirty="0" smtClean="0"/>
          </a:p>
          <a:p>
            <a:r>
              <a:rPr lang="en-US" sz="2800" dirty="0" smtClean="0"/>
              <a:t>Binary </a:t>
            </a:r>
            <a:r>
              <a:rPr lang="en-US" sz="2800" dirty="0"/>
              <a:t>tree in which all leaves are on the same level and all internal nodes have degree 2</a:t>
            </a:r>
          </a:p>
        </p:txBody>
      </p:sp>
    </p:spTree>
    <p:extLst>
      <p:ext uri="{BB962C8B-B14F-4D97-AF65-F5344CB8AC3E}">
        <p14:creationId xmlns:p14="http://schemas.microsoft.com/office/powerpoint/2010/main" val="3403549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heap sort?</a:t>
            </a:r>
            <a:endParaRPr lang="en-US" dirty="0"/>
          </a:p>
        </p:txBody>
      </p:sp>
      <p:sp>
        <p:nvSpPr>
          <p:cNvPr id="4" name="Content Placeholder 2"/>
          <p:cNvSpPr>
            <a:spLocks noGrp="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eaLnBrk="1" hangingPunct="1"/>
            <a:r>
              <a:rPr lang="en-US" dirty="0"/>
              <a:t> A sorting algorithm that works by first organizing the data to be sorted into a special type of binary tree called a heap</a:t>
            </a:r>
          </a:p>
          <a:p>
            <a:pPr eaLnBrk="1" hangingPunct="1"/>
            <a:r>
              <a:rPr lang="en-US" dirty="0" smtClean="0"/>
              <a:t>The binary heap data structures is an array that can be viewed as a complete binary tree. Each node of the binary tree corresponds to an element of the array. The array is completely filled on all levels except possibly lowest.</a:t>
            </a:r>
          </a:p>
        </p:txBody>
      </p:sp>
    </p:spTree>
    <p:extLst>
      <p:ext uri="{BB962C8B-B14F-4D97-AF65-F5344CB8AC3E}">
        <p14:creationId xmlns:p14="http://schemas.microsoft.com/office/powerpoint/2010/main" val="3025075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Heap</a:t>
            </a:r>
            <a:endParaRPr lang="en-US" dirty="0"/>
          </a:p>
        </p:txBody>
      </p:sp>
      <p:sp>
        <p:nvSpPr>
          <p:cNvPr id="3" name="Content Placeholder 2"/>
          <p:cNvSpPr>
            <a:spLocks noGrp="1"/>
          </p:cNvSpPr>
          <p:nvPr>
            <p:ph idx="1"/>
          </p:nvPr>
        </p:nvSpPr>
        <p:spPr/>
        <p:txBody>
          <a:bodyPr/>
          <a:lstStyle/>
          <a:p>
            <a:r>
              <a:rPr lang="en-US" dirty="0"/>
              <a:t>Max Heap</a:t>
            </a:r>
          </a:p>
          <a:p>
            <a:pPr lvl="1"/>
            <a:r>
              <a:rPr lang="en-US" dirty="0"/>
              <a:t>Store data in ascending order</a:t>
            </a:r>
          </a:p>
          <a:p>
            <a:pPr lvl="1"/>
            <a:r>
              <a:rPr lang="en-US" dirty="0"/>
              <a:t>Has property of</a:t>
            </a:r>
          </a:p>
          <a:p>
            <a:pPr lvl="1">
              <a:buNone/>
            </a:pPr>
            <a:r>
              <a:rPr lang="en-US" dirty="0"/>
              <a:t>	A[Parent(</a:t>
            </a:r>
            <a:r>
              <a:rPr lang="en-US" dirty="0" err="1"/>
              <a:t>i</a:t>
            </a:r>
            <a:r>
              <a:rPr lang="en-US" dirty="0"/>
              <a:t>)] ≥ A[</a:t>
            </a:r>
            <a:r>
              <a:rPr lang="en-US" dirty="0" err="1"/>
              <a:t>i</a:t>
            </a:r>
            <a:r>
              <a:rPr lang="en-US" dirty="0"/>
              <a:t>]</a:t>
            </a:r>
          </a:p>
          <a:p>
            <a:r>
              <a:rPr lang="en-US" dirty="0"/>
              <a:t>Min Heap</a:t>
            </a:r>
          </a:p>
          <a:p>
            <a:pPr lvl="1"/>
            <a:r>
              <a:rPr lang="en-US" dirty="0"/>
              <a:t>Store data in descending order</a:t>
            </a:r>
          </a:p>
          <a:p>
            <a:pPr lvl="1"/>
            <a:r>
              <a:rPr lang="en-US" dirty="0"/>
              <a:t>Has property of</a:t>
            </a:r>
          </a:p>
          <a:p>
            <a:pPr lvl="1">
              <a:buNone/>
            </a:pPr>
            <a:r>
              <a:rPr lang="en-US" dirty="0"/>
              <a:t>	A[Parent(</a:t>
            </a:r>
            <a:r>
              <a:rPr lang="en-US" dirty="0" err="1"/>
              <a:t>i</a:t>
            </a:r>
            <a:r>
              <a:rPr lang="en-US" dirty="0"/>
              <a:t>)] ≤ A[</a:t>
            </a:r>
            <a:r>
              <a:rPr lang="en-US" dirty="0" err="1"/>
              <a:t>i</a:t>
            </a:r>
            <a:r>
              <a:rPr lang="en-US" dirty="0"/>
              <a:t>]</a:t>
            </a:r>
          </a:p>
          <a:p>
            <a:endParaRPr lang="en-US" dirty="0"/>
          </a:p>
        </p:txBody>
      </p:sp>
    </p:spTree>
    <p:extLst>
      <p:ext uri="{BB962C8B-B14F-4D97-AF65-F5344CB8AC3E}">
        <p14:creationId xmlns:p14="http://schemas.microsoft.com/office/powerpoint/2010/main" val="2755793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sp>
        <p:nvSpPr>
          <p:cNvPr id="3" name="Content Placeholder 2"/>
          <p:cNvSpPr>
            <a:spLocks noGrp="1"/>
          </p:cNvSpPr>
          <p:nvPr>
            <p:ph idx="1"/>
          </p:nvPr>
        </p:nvSpPr>
        <p:spPr/>
        <p:txBody>
          <a:bodyPr/>
          <a:lstStyle/>
          <a:p>
            <a:r>
              <a:rPr lang="en-US" dirty="0"/>
              <a:t>Since the tree satisfies Max-Heap property, then the largest item is stored at the root node.</a:t>
            </a:r>
          </a:p>
          <a:p>
            <a:r>
              <a:rPr lang="en-US" b="1" dirty="0"/>
              <a:t>Swap:</a:t>
            </a:r>
            <a:r>
              <a:rPr lang="en-US" dirty="0"/>
              <a:t> Remove the root element and put at the end of the array (nth position) Put the last item of the tree (heap) at the vacant place.</a:t>
            </a:r>
          </a:p>
          <a:p>
            <a:r>
              <a:rPr lang="en-US" b="1" dirty="0"/>
              <a:t>Remove:</a:t>
            </a:r>
            <a:r>
              <a:rPr lang="en-US" dirty="0"/>
              <a:t> Reduce the size of the heap by 1.</a:t>
            </a:r>
          </a:p>
          <a:p>
            <a:r>
              <a:rPr lang="en-US" b="1" dirty="0" err="1"/>
              <a:t>Heapify</a:t>
            </a:r>
            <a:r>
              <a:rPr lang="en-US" b="1" dirty="0"/>
              <a:t>:</a:t>
            </a:r>
            <a:r>
              <a:rPr lang="en-US" dirty="0"/>
              <a:t> </a:t>
            </a:r>
            <a:r>
              <a:rPr lang="en-US" dirty="0" err="1"/>
              <a:t>Heapify</a:t>
            </a:r>
            <a:r>
              <a:rPr lang="en-US" dirty="0"/>
              <a:t> the root element again so that we have the highest element at root.</a:t>
            </a:r>
          </a:p>
          <a:p>
            <a:r>
              <a:rPr lang="en-US" dirty="0"/>
              <a:t>The process is repeated until all the items of the list are sorted.</a:t>
            </a:r>
          </a:p>
          <a:p>
            <a:endParaRPr lang="en-US" dirty="0"/>
          </a:p>
        </p:txBody>
      </p:sp>
    </p:spTree>
    <p:extLst>
      <p:ext uri="{BB962C8B-B14F-4D97-AF65-F5344CB8AC3E}">
        <p14:creationId xmlns:p14="http://schemas.microsoft.com/office/powerpoint/2010/main" val="71535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Analysis</a:t>
            </a:r>
          </a:p>
        </p:txBody>
      </p:sp>
      <p:sp>
        <p:nvSpPr>
          <p:cNvPr id="3" name="Content Placeholder 2"/>
          <p:cNvSpPr>
            <a:spLocks noGrp="1"/>
          </p:cNvSpPr>
          <p:nvPr>
            <p:ph idx="1"/>
          </p:nvPr>
        </p:nvSpPr>
        <p:spPr/>
        <p:txBody>
          <a:bodyPr/>
          <a:lstStyle/>
          <a:p>
            <a:r>
              <a:rPr lang="en-US" b="1" dirty="0"/>
              <a:t>Worst complexity: </a:t>
            </a:r>
            <a:r>
              <a:rPr lang="en-US" dirty="0"/>
              <a:t>n*log(n)</a:t>
            </a:r>
          </a:p>
          <a:p>
            <a:r>
              <a:rPr lang="en-US" b="1" dirty="0"/>
              <a:t>Average complexity: </a:t>
            </a:r>
            <a:r>
              <a:rPr lang="en-US" dirty="0"/>
              <a:t>n*log(n)</a:t>
            </a:r>
          </a:p>
          <a:p>
            <a:r>
              <a:rPr lang="en-US" b="1" dirty="0"/>
              <a:t>Best complexity: </a:t>
            </a:r>
            <a:r>
              <a:rPr lang="en-US" dirty="0"/>
              <a:t>n*log(n)</a:t>
            </a:r>
          </a:p>
          <a:p>
            <a:endParaRPr lang="en-US" dirty="0"/>
          </a:p>
        </p:txBody>
      </p:sp>
    </p:spTree>
    <p:extLst>
      <p:ext uri="{BB962C8B-B14F-4D97-AF65-F5344CB8AC3E}">
        <p14:creationId xmlns:p14="http://schemas.microsoft.com/office/powerpoint/2010/main" val="3654354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42495" y="2811887"/>
            <a:ext cx="8596668" cy="1320800"/>
          </a:xfrm>
        </p:spPr>
        <p:txBody>
          <a:bodyPr>
            <a:normAutofit/>
          </a:bodyPr>
          <a:lstStyle/>
          <a:p>
            <a:r>
              <a:rPr lang="en-US" sz="8000" dirty="0" smtClean="0"/>
              <a:t>Merge sort</a:t>
            </a:r>
            <a:endParaRPr lang="en-US" sz="8000" dirty="0"/>
          </a:p>
        </p:txBody>
      </p:sp>
    </p:spTree>
    <p:extLst>
      <p:ext uri="{BB962C8B-B14F-4D97-AF65-F5344CB8AC3E}">
        <p14:creationId xmlns:p14="http://schemas.microsoft.com/office/powerpoint/2010/main" val="2238296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introduction</a:t>
            </a:r>
            <a:endParaRPr lang="en-US"/>
          </a:p>
        </p:txBody>
      </p:sp>
      <p:sp>
        <p:nvSpPr>
          <p:cNvPr id="4" name="Content Placeholder 3"/>
          <p:cNvSpPr>
            <a:spLocks noGrp="1"/>
          </p:cNvSpPr>
          <p:nvPr>
            <p:ph idx="1"/>
          </p:nvPr>
        </p:nvSpPr>
        <p:spPr/>
        <p:txBody>
          <a:bodyPr>
            <a:normAutofit/>
          </a:bodyPr>
          <a:lstStyle/>
          <a:p>
            <a:r>
              <a:rPr lang="en-US" sz="2800" dirty="0"/>
              <a:t>Merge Sort is a complex and fast sorting algorithm that repeatedly divides an </a:t>
            </a:r>
            <a:r>
              <a:rPr lang="en-US" sz="2800" dirty="0" err="1"/>
              <a:t>unsorted</a:t>
            </a:r>
            <a:r>
              <a:rPr lang="en-US" sz="2800" dirty="0"/>
              <a:t> section into two equal </a:t>
            </a:r>
            <a:r>
              <a:rPr lang="en-US" sz="2800" dirty="0" err="1"/>
              <a:t>subsections</a:t>
            </a:r>
            <a:r>
              <a:rPr lang="en-US" sz="2800" dirty="0"/>
              <a:t>, sorts them separately and merges them correctly.</a:t>
            </a:r>
          </a:p>
        </p:txBody>
      </p:sp>
    </p:spTree>
    <p:extLst>
      <p:ext uri="{BB962C8B-B14F-4D97-AF65-F5344CB8AC3E}">
        <p14:creationId xmlns:p14="http://schemas.microsoft.com/office/powerpoint/2010/main" val="679160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normAutofit/>
          </a:bodyPr>
          <a:lstStyle/>
          <a:p>
            <a:r>
              <a:rPr lang="en-US" sz="2400" dirty="0"/>
              <a:t>Merge sort is a </a:t>
            </a:r>
            <a:r>
              <a:rPr lang="en-US" sz="2400" b="1" dirty="0"/>
              <a:t>DIVIDE AND CONQUER </a:t>
            </a:r>
            <a:r>
              <a:rPr lang="en-US" sz="2400" dirty="0"/>
              <a:t>algorithm. It divides input array in two halves, calls itself for the two halves and then merges the two sorted halves. The merge() function is used for merging two halves. </a:t>
            </a:r>
          </a:p>
        </p:txBody>
      </p:sp>
    </p:spTree>
    <p:extLst>
      <p:ext uri="{BB962C8B-B14F-4D97-AF65-F5344CB8AC3E}">
        <p14:creationId xmlns:p14="http://schemas.microsoft.com/office/powerpoint/2010/main" val="3640435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involved:</a:t>
            </a:r>
          </a:p>
        </p:txBody>
      </p:sp>
      <p:sp>
        <p:nvSpPr>
          <p:cNvPr id="3" name="Content Placeholder 2"/>
          <p:cNvSpPr>
            <a:spLocks noGrp="1"/>
          </p:cNvSpPr>
          <p:nvPr>
            <p:ph idx="1"/>
          </p:nvPr>
        </p:nvSpPr>
        <p:spPr/>
        <p:txBody>
          <a:bodyPr>
            <a:normAutofit/>
          </a:bodyPr>
          <a:lstStyle/>
          <a:p>
            <a:r>
              <a:rPr lang="en-US" sz="2400" dirty="0"/>
              <a:t>Divide the problem into sub-problems that are similar to the original but smaller in size. </a:t>
            </a:r>
            <a:endParaRPr lang="en-US" sz="2400" dirty="0" smtClean="0"/>
          </a:p>
          <a:p>
            <a:r>
              <a:rPr lang="en-US" sz="2400" dirty="0" smtClean="0"/>
              <a:t>Conquer </a:t>
            </a:r>
            <a:r>
              <a:rPr lang="en-US" sz="2400" dirty="0"/>
              <a:t>the sub-problems by solving them recursively. If they are small enough, just solve them in a straightforward manner</a:t>
            </a:r>
            <a:r>
              <a:rPr lang="en-US" sz="2400" dirty="0" smtClean="0"/>
              <a:t>.</a:t>
            </a:r>
          </a:p>
          <a:p>
            <a:r>
              <a:rPr lang="en-US" sz="2400" dirty="0" smtClean="0"/>
              <a:t> </a:t>
            </a:r>
            <a:r>
              <a:rPr lang="en-US" sz="2400" dirty="0"/>
              <a:t>Combine the solutions to create a solution to the original problem.</a:t>
            </a:r>
          </a:p>
        </p:txBody>
      </p:sp>
    </p:spTree>
    <p:extLst>
      <p:ext uri="{BB962C8B-B14F-4D97-AF65-F5344CB8AC3E}">
        <p14:creationId xmlns:p14="http://schemas.microsoft.com/office/powerpoint/2010/main" val="2633541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lstStyle/>
          <a:p>
            <a:r>
              <a:rPr lang="en-US" dirty="0" err="1"/>
              <a:t>mergeSort</a:t>
            </a:r>
            <a:r>
              <a:rPr lang="en-US" dirty="0"/>
              <a:t>(</a:t>
            </a:r>
            <a:r>
              <a:rPr lang="en-US" dirty="0" err="1"/>
              <a:t>arr</a:t>
            </a:r>
            <a:r>
              <a:rPr lang="en-US" dirty="0"/>
              <a:t>[], l, r</a:t>
            </a:r>
            <a:r>
              <a:rPr lang="en-US" dirty="0" smtClean="0"/>
              <a:t>)</a:t>
            </a:r>
          </a:p>
          <a:p>
            <a:r>
              <a:rPr lang="en-US" dirty="0" smtClean="0"/>
              <a:t> </a:t>
            </a:r>
            <a:r>
              <a:rPr lang="en-US" dirty="0"/>
              <a:t>If l &lt; r </a:t>
            </a:r>
            <a:endParaRPr lang="en-US" dirty="0" smtClean="0"/>
          </a:p>
          <a:p>
            <a:r>
              <a:rPr lang="en-US" dirty="0" smtClean="0"/>
              <a:t>1</a:t>
            </a:r>
            <a:r>
              <a:rPr lang="en-US" dirty="0"/>
              <a:t>. Find the middle point to divide the array into two halves: middle m = (</a:t>
            </a:r>
            <a:r>
              <a:rPr lang="en-US" dirty="0" err="1"/>
              <a:t>l+r</a:t>
            </a:r>
            <a:r>
              <a:rPr lang="en-US" dirty="0"/>
              <a:t>)/</a:t>
            </a:r>
            <a:r>
              <a:rPr lang="en-US" dirty="0" smtClean="0"/>
              <a:t>2</a:t>
            </a:r>
          </a:p>
          <a:p>
            <a:r>
              <a:rPr lang="en-US" dirty="0" smtClean="0"/>
              <a:t>2</a:t>
            </a:r>
            <a:r>
              <a:rPr lang="en-US" dirty="0"/>
              <a:t>. Call </a:t>
            </a:r>
            <a:r>
              <a:rPr lang="en-US" dirty="0" err="1"/>
              <a:t>mergeSort</a:t>
            </a:r>
            <a:r>
              <a:rPr lang="en-US" dirty="0"/>
              <a:t> for first half: Call </a:t>
            </a:r>
            <a:r>
              <a:rPr lang="en-US" dirty="0" err="1"/>
              <a:t>mergeSort</a:t>
            </a:r>
            <a:r>
              <a:rPr lang="en-US" dirty="0"/>
              <a:t>(</a:t>
            </a:r>
            <a:r>
              <a:rPr lang="en-US" dirty="0" err="1"/>
              <a:t>arr</a:t>
            </a:r>
            <a:r>
              <a:rPr lang="en-US" dirty="0"/>
              <a:t>, l, m) </a:t>
            </a:r>
            <a:endParaRPr lang="en-US" dirty="0" smtClean="0"/>
          </a:p>
          <a:p>
            <a:r>
              <a:rPr lang="en-US" dirty="0" smtClean="0"/>
              <a:t>3</a:t>
            </a:r>
            <a:r>
              <a:rPr lang="en-US" dirty="0"/>
              <a:t>. Call </a:t>
            </a:r>
            <a:r>
              <a:rPr lang="en-US" dirty="0" err="1"/>
              <a:t>mergeSort</a:t>
            </a:r>
            <a:r>
              <a:rPr lang="en-US" dirty="0"/>
              <a:t> for second half: Call </a:t>
            </a:r>
            <a:r>
              <a:rPr lang="en-US" dirty="0" err="1"/>
              <a:t>mergeSort</a:t>
            </a:r>
            <a:r>
              <a:rPr lang="en-US" dirty="0"/>
              <a:t>(</a:t>
            </a:r>
            <a:r>
              <a:rPr lang="en-US" dirty="0" err="1"/>
              <a:t>arr</a:t>
            </a:r>
            <a:r>
              <a:rPr lang="en-US" dirty="0"/>
              <a:t>, m+1, r</a:t>
            </a:r>
            <a:r>
              <a:rPr lang="en-US" dirty="0" smtClean="0"/>
              <a:t>)</a:t>
            </a:r>
          </a:p>
          <a:p>
            <a:r>
              <a:rPr lang="en-US" dirty="0" smtClean="0"/>
              <a:t>4</a:t>
            </a:r>
            <a:r>
              <a:rPr lang="en-US" dirty="0"/>
              <a:t>. Merge the two halves sorted in step 2 and 3: Call merge(</a:t>
            </a:r>
            <a:r>
              <a:rPr lang="en-US" dirty="0" err="1"/>
              <a:t>arr</a:t>
            </a:r>
            <a:r>
              <a:rPr lang="en-US" dirty="0"/>
              <a:t>, l, m, r)</a:t>
            </a:r>
          </a:p>
        </p:txBody>
      </p:sp>
    </p:spTree>
    <p:extLst>
      <p:ext uri="{BB962C8B-B14F-4D97-AF65-F5344CB8AC3E}">
        <p14:creationId xmlns:p14="http://schemas.microsoft.com/office/powerpoint/2010/main" val="2873048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90"/>
            <a:ext cx="8596668" cy="1576524"/>
          </a:xfrm>
        </p:spPr>
        <p:txBody>
          <a:bodyPr>
            <a:normAutofit/>
          </a:bodyPr>
          <a:lstStyle/>
          <a:p>
            <a:pPr marL="0" indent="0">
              <a:buNone/>
            </a:pPr>
            <a:r>
              <a:rPr lang="en-US" sz="4800" dirty="0" smtClean="0">
                <a:solidFill>
                  <a:schemeClr val="accent2"/>
                </a:solidFill>
              </a:rPr>
              <a:t>Longest </a:t>
            </a:r>
            <a:r>
              <a:rPr lang="en-US" sz="4800" dirty="0">
                <a:solidFill>
                  <a:schemeClr val="accent2"/>
                </a:solidFill>
              </a:rPr>
              <a:t>C</a:t>
            </a:r>
            <a:r>
              <a:rPr lang="en-US" sz="4800" dirty="0" smtClean="0">
                <a:solidFill>
                  <a:schemeClr val="accent2"/>
                </a:solidFill>
              </a:rPr>
              <a:t>ommon Subsequence</a:t>
            </a:r>
            <a:endParaRPr lang="en-US" sz="4800" dirty="0">
              <a:solidFill>
                <a:schemeClr val="accent2"/>
              </a:solidFill>
            </a:endParaRPr>
          </a:p>
        </p:txBody>
      </p:sp>
    </p:spTree>
    <p:extLst>
      <p:ext uri="{BB962C8B-B14F-4D97-AF65-F5344CB8AC3E}">
        <p14:creationId xmlns:p14="http://schemas.microsoft.com/office/powerpoint/2010/main" val="2951464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Analysis </a:t>
            </a:r>
            <a:endParaRPr lang="en-US" dirty="0"/>
          </a:p>
        </p:txBody>
      </p:sp>
      <p:sp>
        <p:nvSpPr>
          <p:cNvPr id="3" name="Content Placeholder 2"/>
          <p:cNvSpPr>
            <a:spLocks noGrp="1"/>
          </p:cNvSpPr>
          <p:nvPr>
            <p:ph idx="1"/>
          </p:nvPr>
        </p:nvSpPr>
        <p:spPr/>
        <p:txBody>
          <a:bodyPr/>
          <a:lstStyle/>
          <a:p>
            <a:r>
              <a:rPr lang="en-US" b="1" dirty="0"/>
              <a:t>Worst complexity: </a:t>
            </a:r>
            <a:r>
              <a:rPr lang="en-US" dirty="0"/>
              <a:t>n*log(n)</a:t>
            </a:r>
          </a:p>
          <a:p>
            <a:r>
              <a:rPr lang="en-US" b="1" dirty="0"/>
              <a:t>Average complexity: </a:t>
            </a:r>
            <a:r>
              <a:rPr lang="en-US" dirty="0"/>
              <a:t>n*log(n)</a:t>
            </a:r>
          </a:p>
          <a:p>
            <a:r>
              <a:rPr lang="en-US" b="1" dirty="0"/>
              <a:t>Best complexity: </a:t>
            </a:r>
            <a:r>
              <a:rPr lang="en-US" dirty="0"/>
              <a:t>n*log(n)</a:t>
            </a:r>
          </a:p>
          <a:p>
            <a:endParaRPr lang="en-US" dirty="0"/>
          </a:p>
        </p:txBody>
      </p:sp>
    </p:spTree>
    <p:extLst>
      <p:ext uri="{BB962C8B-B14F-4D97-AF65-F5344CB8AC3E}">
        <p14:creationId xmlns:p14="http://schemas.microsoft.com/office/powerpoint/2010/main" val="53999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Merge Sort??</a:t>
            </a:r>
          </a:p>
        </p:txBody>
      </p:sp>
      <p:sp>
        <p:nvSpPr>
          <p:cNvPr id="3" name="Content Placeholder 2"/>
          <p:cNvSpPr>
            <a:spLocks noGrp="1"/>
          </p:cNvSpPr>
          <p:nvPr>
            <p:ph idx="1"/>
          </p:nvPr>
        </p:nvSpPr>
        <p:spPr/>
        <p:txBody>
          <a:bodyPr>
            <a:normAutofit/>
          </a:bodyPr>
          <a:lstStyle/>
          <a:p>
            <a:r>
              <a:rPr lang="en-US" sz="2800" dirty="0"/>
              <a:t>Compared to insertion sort merge sort is faster</a:t>
            </a:r>
            <a:r>
              <a:rPr lang="en-US" sz="2800" dirty="0" smtClean="0"/>
              <a:t>.</a:t>
            </a:r>
          </a:p>
          <a:p>
            <a:r>
              <a:rPr lang="en-US" sz="2800" dirty="0" smtClean="0"/>
              <a:t> On </a:t>
            </a:r>
            <a:r>
              <a:rPr lang="en-US" sz="2800" dirty="0"/>
              <a:t>small inputs, insertion sort may be faster. But for large enough inputs, merge sort will always be faster, because its running time grows more slowly than insertion sorts.</a:t>
            </a:r>
          </a:p>
        </p:txBody>
      </p:sp>
    </p:spTree>
    <p:extLst>
      <p:ext uri="{BB962C8B-B14F-4D97-AF65-F5344CB8AC3E}">
        <p14:creationId xmlns:p14="http://schemas.microsoft.com/office/powerpoint/2010/main" val="1623738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lstStyle/>
          <a:p>
            <a:r>
              <a:rPr lang="en-US" dirty="0"/>
              <a:t>Merge sort type algorithms allows large data sets to be sorted easily. </a:t>
            </a:r>
            <a:endParaRPr lang="en-US" dirty="0" smtClean="0"/>
          </a:p>
          <a:p>
            <a:r>
              <a:rPr lang="en-US" dirty="0" smtClean="0"/>
              <a:t>Merge </a:t>
            </a:r>
            <a:r>
              <a:rPr lang="en-US" dirty="0"/>
              <a:t>sort accesses data sequentially and the need of random access is low. </a:t>
            </a:r>
            <a:endParaRPr lang="en-US" dirty="0" smtClean="0"/>
          </a:p>
          <a:p>
            <a:r>
              <a:rPr lang="en-US" dirty="0" smtClean="0"/>
              <a:t>Inversion </a:t>
            </a:r>
            <a:r>
              <a:rPr lang="en-US" dirty="0"/>
              <a:t>count problem</a:t>
            </a:r>
            <a:r>
              <a:rPr lang="en-US" dirty="0" smtClean="0"/>
              <a:t>.</a:t>
            </a:r>
          </a:p>
          <a:p>
            <a:r>
              <a:rPr lang="en-US" dirty="0" smtClean="0"/>
              <a:t>Used </a:t>
            </a:r>
            <a:r>
              <a:rPr lang="en-US" dirty="0"/>
              <a:t>in External Sorting. </a:t>
            </a:r>
          </a:p>
        </p:txBody>
      </p:sp>
    </p:spTree>
    <p:extLst>
      <p:ext uri="{BB962C8B-B14F-4D97-AF65-F5344CB8AC3E}">
        <p14:creationId xmlns:p14="http://schemas.microsoft.com/office/powerpoint/2010/main" val="2661964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75824" y="3133859"/>
            <a:ext cx="8596668" cy="1320800"/>
          </a:xfrm>
        </p:spPr>
        <p:txBody>
          <a:bodyPr>
            <a:normAutofit/>
          </a:bodyPr>
          <a:lstStyle/>
          <a:p>
            <a:r>
              <a:rPr lang="en-US" sz="6000" dirty="0" smtClean="0"/>
              <a:t>Counting and Radix sort</a:t>
            </a:r>
            <a:endParaRPr lang="en-US" sz="6000" dirty="0"/>
          </a:p>
        </p:txBody>
      </p:sp>
    </p:spTree>
    <p:extLst>
      <p:ext uri="{BB962C8B-B14F-4D97-AF65-F5344CB8AC3E}">
        <p14:creationId xmlns:p14="http://schemas.microsoft.com/office/powerpoint/2010/main" val="1976491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 </a:t>
            </a:r>
            <a:endParaRPr lang="en-US" dirty="0"/>
          </a:p>
        </p:txBody>
      </p:sp>
      <p:sp>
        <p:nvSpPr>
          <p:cNvPr id="4" name="Content Placeholder 3"/>
          <p:cNvSpPr>
            <a:spLocks noGrp="1"/>
          </p:cNvSpPr>
          <p:nvPr>
            <p:ph idx="1"/>
          </p:nvPr>
        </p:nvSpPr>
        <p:spPr/>
        <p:txBody>
          <a:bodyPr/>
          <a:lstStyle/>
          <a:p>
            <a:r>
              <a:rPr lang="en-US" dirty="0" smtClean="0"/>
              <a:t>Counting </a:t>
            </a:r>
            <a:r>
              <a:rPr lang="en-US" dirty="0"/>
              <a:t>sort works by iterating through the input, counting the number of times each item occurs, and using those counts to compute an item's index in the final, sorted array.</a:t>
            </a:r>
          </a:p>
        </p:txBody>
      </p:sp>
    </p:spTree>
    <p:extLst>
      <p:ext uri="{BB962C8B-B14F-4D97-AF65-F5344CB8AC3E}">
        <p14:creationId xmlns:p14="http://schemas.microsoft.com/office/powerpoint/2010/main" val="1382874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counting sort?</a:t>
            </a:r>
            <a:endParaRPr lang="en-US" dirty="0"/>
          </a:p>
        </p:txBody>
      </p:sp>
      <p:sp>
        <p:nvSpPr>
          <p:cNvPr id="3" name="Content Placeholder 2"/>
          <p:cNvSpPr>
            <a:spLocks noGrp="1"/>
          </p:cNvSpPr>
          <p:nvPr>
            <p:ph idx="1"/>
          </p:nvPr>
        </p:nvSpPr>
        <p:spPr/>
        <p:txBody>
          <a:bodyPr/>
          <a:lstStyle/>
          <a:p>
            <a:r>
              <a:rPr lang="en-US" dirty="0"/>
              <a:t>Counting sort is a sorting technique based on keys between a specific range. It works by </a:t>
            </a:r>
            <a:r>
              <a:rPr lang="en-US" b="1" dirty="0"/>
              <a:t>counting the number of objects having distinct key values</a:t>
            </a:r>
            <a:r>
              <a:rPr lang="en-US" dirty="0"/>
              <a:t> (kind of hashing). Then doing some arithmetic to calculate the position of each object in the output sequence.</a:t>
            </a:r>
          </a:p>
          <a:p>
            <a:endParaRPr lang="en-US" dirty="0"/>
          </a:p>
        </p:txBody>
      </p:sp>
    </p:spTree>
    <p:extLst>
      <p:ext uri="{BB962C8B-B14F-4D97-AF65-F5344CB8AC3E}">
        <p14:creationId xmlns:p14="http://schemas.microsoft.com/office/powerpoint/2010/main" val="2759709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counting sort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707" y="1930400"/>
            <a:ext cx="6452260" cy="3632592"/>
          </a:xfrm>
        </p:spPr>
      </p:pic>
    </p:spTree>
    <p:extLst>
      <p:ext uri="{BB962C8B-B14F-4D97-AF65-F5344CB8AC3E}">
        <p14:creationId xmlns:p14="http://schemas.microsoft.com/office/powerpoint/2010/main" val="2905161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sort properties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1323236"/>
              </p:ext>
            </p:extLst>
          </p:nvPr>
        </p:nvGraphicFramePr>
        <p:xfrm>
          <a:off x="1493950" y="2331076"/>
          <a:ext cx="5731098" cy="3232596"/>
        </p:xfrm>
        <a:graphic>
          <a:graphicData uri="http://schemas.openxmlformats.org/drawingml/2006/table">
            <a:tbl>
              <a:tblPr/>
              <a:tblGrid>
                <a:gridCol w="2865549"/>
                <a:gridCol w="2865549"/>
              </a:tblGrid>
              <a:tr h="808149">
                <a:tc>
                  <a:txBody>
                    <a:bodyPr/>
                    <a:lstStyle/>
                    <a:p>
                      <a:pPr algn="l" fontAlgn="t"/>
                      <a:r>
                        <a:rPr lang="en-US">
                          <a:effectLst/>
                        </a:rPr>
                        <a:t>Worst case time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t"/>
                      <a:r>
                        <a:rPr lang="en-US">
                          <a:effectLst/>
                          <a:latin typeface="KaTeX_Main"/>
                        </a:rPr>
                        <a:t>O(n)</a:t>
                      </a:r>
                      <a:r>
                        <a:rPr lang="en-US" i="1">
                          <a:effectLst/>
                          <a:latin typeface="KaTeX_Math"/>
                        </a:rPr>
                        <a:t>O</a:t>
                      </a:r>
                      <a:r>
                        <a:rPr lang="en-US">
                          <a:effectLst/>
                          <a:latin typeface="KaTeX_Main"/>
                        </a:rPr>
                        <a:t>(</a:t>
                      </a:r>
                      <a:r>
                        <a:rPr lang="en-US" i="1">
                          <a:effectLst/>
                          <a:latin typeface="KaTeX_Math"/>
                        </a:rPr>
                        <a:t>n</a:t>
                      </a:r>
                      <a:r>
                        <a:rPr lang="en-US">
                          <a:effectLst/>
                          <a:latin typeface="KaTeX_Main"/>
                        </a:rPr>
                        <a:t>)</a:t>
                      </a:r>
                      <a:endParaRPr lang="en-US">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808149">
                <a:tc>
                  <a:txBody>
                    <a:bodyPr/>
                    <a:lstStyle/>
                    <a:p>
                      <a:pPr algn="l" fontAlgn="t"/>
                      <a:r>
                        <a:rPr lang="en-US">
                          <a:effectLst/>
                        </a:rPr>
                        <a:t>Best case time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t"/>
                      <a:r>
                        <a:rPr lang="en-US">
                          <a:effectLst/>
                          <a:latin typeface="KaTeX_Main"/>
                        </a:rPr>
                        <a:t>O(n)</a:t>
                      </a:r>
                      <a:r>
                        <a:rPr lang="en-US" i="1">
                          <a:effectLst/>
                          <a:latin typeface="KaTeX_Math"/>
                        </a:rPr>
                        <a:t>O</a:t>
                      </a:r>
                      <a:r>
                        <a:rPr lang="en-US">
                          <a:effectLst/>
                          <a:latin typeface="KaTeX_Main"/>
                        </a:rPr>
                        <a:t>(</a:t>
                      </a:r>
                      <a:r>
                        <a:rPr lang="en-US" i="1">
                          <a:effectLst/>
                          <a:latin typeface="KaTeX_Math"/>
                        </a:rPr>
                        <a:t>n</a:t>
                      </a:r>
                      <a:r>
                        <a:rPr lang="en-US">
                          <a:effectLst/>
                          <a:latin typeface="KaTeX_Main"/>
                        </a:rPr>
                        <a:t>)</a:t>
                      </a:r>
                      <a:endParaRPr lang="en-US">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808149">
                <a:tc>
                  <a:txBody>
                    <a:bodyPr/>
                    <a:lstStyle/>
                    <a:p>
                      <a:pPr algn="l" fontAlgn="t"/>
                      <a:r>
                        <a:rPr lang="en-US">
                          <a:effectLst/>
                        </a:rPr>
                        <a:t>Average case time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t"/>
                      <a:r>
                        <a:rPr lang="en-US">
                          <a:effectLst/>
                          <a:latin typeface="KaTeX_Main"/>
                        </a:rPr>
                        <a:t>O(n)</a:t>
                      </a:r>
                      <a:r>
                        <a:rPr lang="en-US" i="1">
                          <a:effectLst/>
                          <a:latin typeface="KaTeX_Math"/>
                        </a:rPr>
                        <a:t>O</a:t>
                      </a:r>
                      <a:r>
                        <a:rPr lang="en-US">
                          <a:effectLst/>
                          <a:latin typeface="KaTeX_Main"/>
                        </a:rPr>
                        <a:t>(</a:t>
                      </a:r>
                      <a:r>
                        <a:rPr lang="en-US" i="1">
                          <a:effectLst/>
                          <a:latin typeface="KaTeX_Math"/>
                        </a:rPr>
                        <a:t>n</a:t>
                      </a:r>
                      <a:r>
                        <a:rPr lang="en-US">
                          <a:effectLst/>
                          <a:latin typeface="KaTeX_Main"/>
                        </a:rPr>
                        <a:t>)</a:t>
                      </a:r>
                      <a:endParaRPr lang="en-US">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808149">
                <a:tc>
                  <a:txBody>
                    <a:bodyPr/>
                    <a:lstStyle/>
                    <a:p>
                      <a:pPr algn="l" fontAlgn="t"/>
                      <a:r>
                        <a:rPr lang="en-US">
                          <a:effectLst/>
                        </a:rPr>
                        <a:t>Space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7F7F7"/>
                    </a:solidFill>
                  </a:tcPr>
                </a:tc>
                <a:tc>
                  <a:txBody>
                    <a:bodyPr/>
                    <a:lstStyle/>
                    <a:p>
                      <a:pPr fontAlgn="t"/>
                      <a:r>
                        <a:rPr lang="en-US" dirty="0">
                          <a:effectLst/>
                          <a:latin typeface="KaTeX_Main"/>
                        </a:rPr>
                        <a:t>O(n)</a:t>
                      </a:r>
                      <a:r>
                        <a:rPr lang="en-US" i="1" dirty="0">
                          <a:effectLst/>
                          <a:latin typeface="KaTeX_Math"/>
                        </a:rPr>
                        <a:t>O</a:t>
                      </a:r>
                      <a:r>
                        <a:rPr lang="en-US" dirty="0">
                          <a:effectLst/>
                          <a:latin typeface="KaTeX_Main"/>
                        </a:rPr>
                        <a:t>(</a:t>
                      </a:r>
                      <a:r>
                        <a:rPr lang="en-US" i="1" dirty="0">
                          <a:effectLst/>
                          <a:latin typeface="KaTeX_Math"/>
                        </a:rPr>
                        <a:t>n</a:t>
                      </a:r>
                      <a:r>
                        <a:rPr lang="en-US" dirty="0">
                          <a:effectLst/>
                          <a:latin typeface="KaTeX_Main"/>
                        </a:rPr>
                        <a:t>)</a:t>
                      </a:r>
                      <a:endParaRPr lang="en-US"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7F7F7"/>
                    </a:solidFill>
                  </a:tcPr>
                </a:tc>
              </a:tr>
            </a:tbl>
          </a:graphicData>
        </a:graphic>
      </p:graphicFrame>
    </p:spTree>
    <p:extLst>
      <p:ext uri="{BB962C8B-B14F-4D97-AF65-F5344CB8AC3E}">
        <p14:creationId xmlns:p14="http://schemas.microsoft.com/office/powerpoint/2010/main" val="2107244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Points to be noted:</a:t>
            </a:r>
            <a:r>
              <a:rPr lang="en-US" dirty="0"/>
              <a:t> </a:t>
            </a:r>
          </a:p>
        </p:txBody>
      </p:sp>
      <p:sp>
        <p:nvSpPr>
          <p:cNvPr id="3" name="Content Placeholder 2"/>
          <p:cNvSpPr>
            <a:spLocks noGrp="1"/>
          </p:cNvSpPr>
          <p:nvPr>
            <p:ph idx="1"/>
          </p:nvPr>
        </p:nvSpPr>
        <p:spPr/>
        <p:txBody>
          <a:bodyPr/>
          <a:lstStyle/>
          <a:p>
            <a:r>
              <a:rPr lang="en-US" dirty="0"/>
              <a:t> Counting sort is efficient if the range of input data is not significantly greater than the number of objects to be sorted. Consider the situation where the input sequence is between range 1 to 10K and the data is 10, 5, 10K, 5K. </a:t>
            </a:r>
            <a:endParaRPr lang="en-US" dirty="0" smtClean="0"/>
          </a:p>
          <a:p>
            <a:r>
              <a:rPr lang="en-US" dirty="0" smtClean="0"/>
              <a:t>It </a:t>
            </a:r>
            <a:r>
              <a:rPr lang="en-US" dirty="0"/>
              <a:t>is not a comparison based sorting. It running time complexity is O(n) with space proportional to the range of data.  </a:t>
            </a:r>
            <a:endParaRPr lang="en-US" dirty="0" smtClean="0"/>
          </a:p>
          <a:p>
            <a:r>
              <a:rPr lang="en-US" dirty="0" smtClean="0"/>
              <a:t>It is </a:t>
            </a:r>
            <a:r>
              <a:rPr lang="en-US" dirty="0"/>
              <a:t>often used as a sub-routine to another sorting algorithm like radix sort</a:t>
            </a:r>
            <a:r>
              <a:rPr lang="en-US" dirty="0" smtClean="0"/>
              <a:t>.</a:t>
            </a:r>
          </a:p>
          <a:p>
            <a:r>
              <a:rPr lang="en-US" dirty="0"/>
              <a:t> Counting sort uses a partial hashing to count the occurrence of the data object in O(1). </a:t>
            </a:r>
            <a:endParaRPr lang="en-US" dirty="0" smtClean="0"/>
          </a:p>
          <a:p>
            <a:r>
              <a:rPr lang="en-US" dirty="0" smtClean="0"/>
              <a:t>Counting </a:t>
            </a:r>
            <a:r>
              <a:rPr lang="en-US" dirty="0"/>
              <a:t>sort can be extended to work for negative inputs also.</a:t>
            </a:r>
          </a:p>
        </p:txBody>
      </p:sp>
    </p:spTree>
    <p:extLst>
      <p:ext uri="{BB962C8B-B14F-4D97-AF65-F5344CB8AC3E}">
        <p14:creationId xmlns:p14="http://schemas.microsoft.com/office/powerpoint/2010/main" val="542132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 </a:t>
            </a:r>
            <a:endParaRPr lang="en-US" dirty="0"/>
          </a:p>
        </p:txBody>
      </p:sp>
      <p:sp>
        <p:nvSpPr>
          <p:cNvPr id="3" name="Content Placeholder 2"/>
          <p:cNvSpPr>
            <a:spLocks noGrp="1"/>
          </p:cNvSpPr>
          <p:nvPr>
            <p:ph idx="1"/>
          </p:nvPr>
        </p:nvSpPr>
        <p:spPr/>
        <p:txBody>
          <a:bodyPr/>
          <a:lstStyle/>
          <a:p>
            <a:r>
              <a:rPr lang="en-US" b="1" dirty="0"/>
              <a:t>Linear time</a:t>
            </a:r>
            <a:r>
              <a:rPr lang="en-US" dirty="0"/>
              <a:t>. </a:t>
            </a:r>
            <a:endParaRPr lang="en-US" dirty="0" smtClean="0"/>
          </a:p>
          <a:p>
            <a:pPr marL="0" indent="0">
              <a:buNone/>
            </a:pPr>
            <a:r>
              <a:rPr lang="en-US" dirty="0"/>
              <a:t> </a:t>
            </a:r>
            <a:r>
              <a:rPr lang="en-US" dirty="0" smtClean="0"/>
              <a:t>       Counting </a:t>
            </a:r>
            <a:r>
              <a:rPr lang="en-US" dirty="0"/>
              <a:t>sort runs in O(n)</a:t>
            </a:r>
            <a:r>
              <a:rPr lang="en-US" i="1" dirty="0"/>
              <a:t>O</a:t>
            </a:r>
            <a:r>
              <a:rPr lang="en-US" dirty="0"/>
              <a:t>(</a:t>
            </a:r>
            <a:r>
              <a:rPr lang="en-US" i="1" dirty="0"/>
              <a:t>n</a:t>
            </a:r>
            <a:r>
              <a:rPr lang="en-US" dirty="0"/>
              <a:t>) time, making it asymptotically faster than comparison-based sorting algorithms like </a:t>
            </a:r>
            <a:r>
              <a:rPr lang="en-US" dirty="0">
                <a:solidFill>
                  <a:schemeClr val="tx1"/>
                </a:solidFill>
              </a:rPr>
              <a:t>quicksort or merge sort</a:t>
            </a:r>
            <a:r>
              <a:rPr lang="en-US" dirty="0" smtClean="0">
                <a:solidFill>
                  <a:schemeClr val="tx1"/>
                </a:solidFill>
              </a:rPr>
              <a:t>.</a:t>
            </a:r>
          </a:p>
          <a:p>
            <a:r>
              <a:rPr lang="en-US" b="1" dirty="0"/>
              <a:t>Restricted inputs</a:t>
            </a:r>
            <a:r>
              <a:rPr lang="en-US" dirty="0"/>
              <a:t>. Counting sort only works when the range of potential items in the input is known ahead of time.</a:t>
            </a:r>
          </a:p>
          <a:p>
            <a:r>
              <a:rPr lang="en-US" b="1" dirty="0"/>
              <a:t>Space cost</a:t>
            </a:r>
            <a:r>
              <a:rPr lang="en-US" dirty="0"/>
              <a:t>. If the range of potential values is big, then counting sort requires a lot of space (perhaps more than O(n)</a:t>
            </a:r>
            <a:r>
              <a:rPr lang="en-US" i="1" dirty="0"/>
              <a:t>O</a:t>
            </a:r>
            <a:r>
              <a:rPr lang="en-US" dirty="0"/>
              <a:t>(</a:t>
            </a:r>
            <a:r>
              <a:rPr lang="en-US" i="1" dirty="0"/>
              <a:t>n</a:t>
            </a:r>
            <a:r>
              <a:rPr lang="en-US" dirty="0"/>
              <a:t>)).</a:t>
            </a:r>
          </a:p>
          <a:p>
            <a:endParaRPr lang="en-US" dirty="0">
              <a:solidFill>
                <a:schemeClr val="tx1"/>
              </a:solidFill>
            </a:endParaRPr>
          </a:p>
          <a:p>
            <a:endParaRPr lang="en-US" dirty="0"/>
          </a:p>
        </p:txBody>
      </p:sp>
    </p:spTree>
    <p:extLst>
      <p:ext uri="{BB962C8B-B14F-4D97-AF65-F5344CB8AC3E}">
        <p14:creationId xmlns:p14="http://schemas.microsoft.com/office/powerpoint/2010/main" val="270467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What is subsequence</a:t>
            </a:r>
            <a:endParaRPr lang="en-US" dirty="0"/>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A subsequence of a string is </a:t>
            </a:r>
            <a:r>
              <a:rPr lang="en-US" b="1" dirty="0">
                <a:latin typeface="Arial" panose="020B0604020202020204" pitchFamily="34" charset="0"/>
                <a:cs typeface="Arial" panose="020B0604020202020204" pitchFamily="34" charset="0"/>
              </a:rPr>
              <a:t>a new string that is formed from the original string by deleting some (can be none) of the characters without disturbing the relative positions of the remaining characters</a:t>
            </a:r>
            <a:r>
              <a:rPr lang="en-US" dirty="0">
                <a:latin typeface="Arial" panose="020B0604020202020204" pitchFamily="34" charset="0"/>
                <a:cs typeface="Arial" panose="020B0604020202020204" pitchFamily="34" charset="0"/>
              </a:rPr>
              <a:t>. (i.e., "ace" is a subsequence of "</a:t>
            </a:r>
            <a:r>
              <a:rPr lang="en-US" dirty="0" err="1">
                <a:latin typeface="Arial" panose="020B0604020202020204" pitchFamily="34" charset="0"/>
                <a:cs typeface="Arial" panose="020B0604020202020204" pitchFamily="34" charset="0"/>
              </a:rPr>
              <a:t>abcde</a:t>
            </a:r>
            <a:r>
              <a:rPr lang="en-US" dirty="0">
                <a:latin typeface="Arial" panose="020B0604020202020204" pitchFamily="34" charset="0"/>
                <a:cs typeface="Arial" panose="020B0604020202020204" pitchFamily="34" charset="0"/>
              </a:rPr>
              <a:t>" while "</a:t>
            </a:r>
            <a:r>
              <a:rPr lang="en-US" dirty="0" err="1">
                <a:latin typeface="Arial" panose="020B0604020202020204" pitchFamily="34" charset="0"/>
                <a:cs typeface="Arial" panose="020B0604020202020204" pitchFamily="34" charset="0"/>
              </a:rPr>
              <a:t>aec</a:t>
            </a:r>
            <a:r>
              <a:rPr lang="en-US" dirty="0">
                <a:latin typeface="Arial" panose="020B0604020202020204" pitchFamily="34" charset="0"/>
                <a:cs typeface="Arial" panose="020B0604020202020204" pitchFamily="34" charset="0"/>
              </a:rPr>
              <a:t>" is not).</a:t>
            </a:r>
          </a:p>
          <a:p>
            <a:endParaRPr lang="en-US" dirty="0"/>
          </a:p>
        </p:txBody>
      </p:sp>
    </p:spTree>
    <p:extLst>
      <p:ext uri="{BB962C8B-B14F-4D97-AF65-F5344CB8AC3E}">
        <p14:creationId xmlns:p14="http://schemas.microsoft.com/office/powerpoint/2010/main" val="6387042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Radix sort?</a:t>
            </a:r>
            <a:endParaRPr lang="en-US" dirty="0"/>
          </a:p>
        </p:txBody>
      </p:sp>
      <p:sp>
        <p:nvSpPr>
          <p:cNvPr id="3" name="Content Placeholder 2"/>
          <p:cNvSpPr>
            <a:spLocks noGrp="1"/>
          </p:cNvSpPr>
          <p:nvPr>
            <p:ph idx="1"/>
          </p:nvPr>
        </p:nvSpPr>
        <p:spPr/>
        <p:txBody>
          <a:bodyPr>
            <a:normAutofit/>
          </a:bodyPr>
          <a:lstStyle/>
          <a:p>
            <a:r>
              <a:rPr lang="en-US" sz="2800" dirty="0"/>
              <a:t>Radix sort is </a:t>
            </a:r>
            <a:r>
              <a:rPr lang="en-US" sz="2800" b="1" dirty="0"/>
              <a:t>one of the sorting algorithms used to sort a list of integer numbers in order</a:t>
            </a:r>
            <a:r>
              <a:rPr lang="en-US" sz="2800" dirty="0"/>
              <a:t>. In radix sort algorithm, a list of integer numbers will be sorted based on the digits of individual numbers. Sorting is performed from least significant digit to the most significant digit.</a:t>
            </a:r>
          </a:p>
        </p:txBody>
      </p:sp>
    </p:spTree>
    <p:extLst>
      <p:ext uri="{BB962C8B-B14F-4D97-AF65-F5344CB8AC3E}">
        <p14:creationId xmlns:p14="http://schemas.microsoft.com/office/powerpoint/2010/main" val="2622828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sp>
        <p:nvSpPr>
          <p:cNvPr id="3" name="Content Placeholder 2"/>
          <p:cNvSpPr>
            <a:spLocks noGrp="1"/>
          </p:cNvSpPr>
          <p:nvPr>
            <p:ph idx="1"/>
          </p:nvPr>
        </p:nvSpPr>
        <p:spPr/>
        <p:txBody>
          <a:bodyPr/>
          <a:lstStyle/>
          <a:p>
            <a:r>
              <a:rPr lang="en-US" b="1" dirty="0"/>
              <a:t>Step 1 - </a:t>
            </a:r>
            <a:r>
              <a:rPr lang="en-US" dirty="0"/>
              <a:t>Define 10 queues each representing a bucket for each digit from 0 to 9.</a:t>
            </a:r>
          </a:p>
          <a:p>
            <a:r>
              <a:rPr lang="en-US" b="1" dirty="0"/>
              <a:t>Step 2 - </a:t>
            </a:r>
            <a:r>
              <a:rPr lang="en-US" dirty="0"/>
              <a:t>Consider the least significant digit of each number in the list which is to be sorted.</a:t>
            </a:r>
          </a:p>
          <a:p>
            <a:r>
              <a:rPr lang="en-US" b="1" dirty="0"/>
              <a:t>Step 3 - </a:t>
            </a:r>
            <a:r>
              <a:rPr lang="en-US" dirty="0"/>
              <a:t>Insert each number into their respective queue based on the least significant digit.</a:t>
            </a:r>
          </a:p>
          <a:p>
            <a:r>
              <a:rPr lang="en-US" b="1" dirty="0"/>
              <a:t>Step 4 - </a:t>
            </a:r>
            <a:r>
              <a:rPr lang="en-US" dirty="0"/>
              <a:t>Group all the numbers from queue 0 to queue 9 in the order they have inserted into their respective queues.</a:t>
            </a:r>
          </a:p>
          <a:p>
            <a:r>
              <a:rPr lang="en-US" b="1" dirty="0"/>
              <a:t>Step 5 - </a:t>
            </a:r>
            <a:r>
              <a:rPr lang="en-US" dirty="0"/>
              <a:t>Repeat from step 3 based on the next least significant digit.</a:t>
            </a:r>
          </a:p>
          <a:p>
            <a:r>
              <a:rPr lang="en-US" b="1" dirty="0"/>
              <a:t>Step 6 - </a:t>
            </a:r>
            <a:r>
              <a:rPr lang="en-US" dirty="0"/>
              <a:t>Repeat from step 2 until all the numbers are grouped based on the most significant digit.</a:t>
            </a:r>
          </a:p>
          <a:p>
            <a:endParaRPr lang="en-US" dirty="0"/>
          </a:p>
        </p:txBody>
      </p:sp>
    </p:spTree>
    <p:extLst>
      <p:ext uri="{BB962C8B-B14F-4D97-AF65-F5344CB8AC3E}">
        <p14:creationId xmlns:p14="http://schemas.microsoft.com/office/powerpoint/2010/main" val="39460538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radix sort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7138" y="1930400"/>
            <a:ext cx="4803820" cy="2971006"/>
          </a:xfrm>
        </p:spPr>
      </p:pic>
    </p:spTree>
    <p:extLst>
      <p:ext uri="{BB962C8B-B14F-4D97-AF65-F5344CB8AC3E}">
        <p14:creationId xmlns:p14="http://schemas.microsoft.com/office/powerpoint/2010/main" val="1905974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Complexity of the Radix Sort Algorithm</a:t>
            </a:r>
            <a:endParaRPr lang="en-US" dirty="0"/>
          </a:p>
        </p:txBody>
      </p:sp>
      <p:sp>
        <p:nvSpPr>
          <p:cNvPr id="3" name="Content Placeholder 2"/>
          <p:cNvSpPr>
            <a:spLocks noGrp="1"/>
          </p:cNvSpPr>
          <p:nvPr>
            <p:ph idx="1"/>
          </p:nvPr>
        </p:nvSpPr>
        <p:spPr/>
        <p:txBody>
          <a:bodyPr/>
          <a:lstStyle/>
          <a:p>
            <a:r>
              <a:rPr lang="en-US" dirty="0"/>
              <a:t>To sort an unsorted list with </a:t>
            </a:r>
            <a:r>
              <a:rPr lang="en-US" b="1" dirty="0"/>
              <a:t>'n'</a:t>
            </a:r>
            <a:r>
              <a:rPr lang="en-US" dirty="0"/>
              <a:t> number of elements, Radix sort algorithm needs the following complexities</a:t>
            </a:r>
            <a:r>
              <a:rPr lang="en-US" dirty="0" smtClean="0"/>
              <a:t>.</a:t>
            </a:r>
            <a:endParaRPr lang="en-US" dirty="0"/>
          </a:p>
          <a:p>
            <a:r>
              <a:rPr lang="en-US" b="1" dirty="0"/>
              <a:t>Worst Case : O(n)</a:t>
            </a:r>
            <a:r>
              <a:rPr lang="en-US" dirty="0"/>
              <a:t/>
            </a:r>
            <a:br>
              <a:rPr lang="en-US" dirty="0"/>
            </a:br>
            <a:r>
              <a:rPr lang="en-US" b="1" dirty="0"/>
              <a:t>Best Case : O(n)</a:t>
            </a:r>
            <a:r>
              <a:rPr lang="en-US" dirty="0"/>
              <a:t/>
            </a:r>
            <a:br>
              <a:rPr lang="en-US" dirty="0"/>
            </a:br>
            <a:r>
              <a:rPr lang="en-US" b="1" dirty="0"/>
              <a:t>Average Case : O(n)</a:t>
            </a:r>
            <a:endParaRPr lang="en-US" dirty="0"/>
          </a:p>
          <a:p>
            <a:endParaRPr lang="en-US" dirty="0"/>
          </a:p>
        </p:txBody>
      </p:sp>
    </p:spTree>
    <p:extLst>
      <p:ext uri="{BB962C8B-B14F-4D97-AF65-F5344CB8AC3E}">
        <p14:creationId xmlns:p14="http://schemas.microsoft.com/office/powerpoint/2010/main" val="3728052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a:t>Fast when the keys are short i.e. when the range of the array elements is less.</a:t>
            </a:r>
          </a:p>
          <a:p>
            <a:r>
              <a:rPr lang="en-US" dirty="0"/>
              <a:t>Used in suffix array </a:t>
            </a:r>
            <a:r>
              <a:rPr lang="en-US" dirty="0" err="1"/>
              <a:t>constuction</a:t>
            </a:r>
            <a:r>
              <a:rPr lang="en-US" dirty="0"/>
              <a:t> algorithms like </a:t>
            </a:r>
            <a:r>
              <a:rPr lang="en-US" dirty="0" err="1"/>
              <a:t>Manber's</a:t>
            </a:r>
            <a:r>
              <a:rPr lang="en-US" dirty="0"/>
              <a:t> algorithm and DC3 algorithm.</a:t>
            </a:r>
          </a:p>
          <a:p>
            <a:r>
              <a:rPr lang="en-US" b="1" dirty="0"/>
              <a:t>Radix Sort</a:t>
            </a:r>
            <a:r>
              <a:rPr lang="en-US" dirty="0"/>
              <a:t> is stable </a:t>
            </a:r>
            <a:r>
              <a:rPr lang="en-US" b="1" dirty="0"/>
              <a:t>sort</a:t>
            </a:r>
            <a:r>
              <a:rPr lang="en-US" dirty="0"/>
              <a:t> as relative order of elements with equal values is maintained.</a:t>
            </a:r>
          </a:p>
          <a:p>
            <a:endParaRPr lang="en-US" dirty="0"/>
          </a:p>
        </p:txBody>
      </p:sp>
    </p:spTree>
    <p:extLst>
      <p:ext uri="{BB962C8B-B14F-4D97-AF65-F5344CB8AC3E}">
        <p14:creationId xmlns:p14="http://schemas.microsoft.com/office/powerpoint/2010/main" val="1048892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lstStyle/>
          <a:p>
            <a:r>
              <a:rPr lang="en-US" sz="2000" dirty="0"/>
              <a:t>Since Radix Sort depends on digits or letters, Radix Sort is much less flexible than other sorts. ...</a:t>
            </a:r>
          </a:p>
          <a:p>
            <a:r>
              <a:rPr lang="en-US" sz="2000" dirty="0"/>
              <a:t>The constant for Radix sort is greater compared to other sorting algorithms.</a:t>
            </a:r>
          </a:p>
          <a:p>
            <a:r>
              <a:rPr lang="en-US" sz="2000" dirty="0"/>
              <a:t>It takes more space compared to Quicksort which is </a:t>
            </a:r>
            <a:r>
              <a:rPr lang="en-US" sz="2000" dirty="0" err="1"/>
              <a:t>inplace</a:t>
            </a:r>
            <a:r>
              <a:rPr lang="en-US" sz="2000" dirty="0"/>
              <a:t> sorting.</a:t>
            </a:r>
          </a:p>
          <a:p>
            <a:endParaRPr lang="en-US" dirty="0"/>
          </a:p>
        </p:txBody>
      </p:sp>
    </p:spTree>
    <p:extLst>
      <p:ext uri="{BB962C8B-B14F-4D97-AF65-F5344CB8AC3E}">
        <p14:creationId xmlns:p14="http://schemas.microsoft.com/office/powerpoint/2010/main" val="176506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Longest </a:t>
            </a:r>
            <a:r>
              <a:rPr lang="en-US" dirty="0"/>
              <a:t>Common Subsequence</a:t>
            </a:r>
            <a:br>
              <a:rPr lang="en-US" dirty="0"/>
            </a:br>
            <a:endParaRPr lang="en-US" dirty="0"/>
          </a:p>
        </p:txBody>
      </p:sp>
      <p:sp>
        <p:nvSpPr>
          <p:cNvPr id="3" name="Content Placeholder 2"/>
          <p:cNvSpPr>
            <a:spLocks noGrp="1"/>
          </p:cNvSpPr>
          <p:nvPr>
            <p:ph idx="1"/>
          </p:nvPr>
        </p:nvSpPr>
        <p:spPr/>
        <p:txBody>
          <a:bodyPr/>
          <a:lstStyle/>
          <a:p>
            <a:r>
              <a:rPr lang="en-US" dirty="0" smtClean="0"/>
              <a:t>  </a:t>
            </a:r>
            <a:r>
              <a:rPr lang="en-US" dirty="0"/>
              <a:t>A </a:t>
            </a:r>
            <a:r>
              <a:rPr lang="en-US" b="1" dirty="0"/>
              <a:t>subsequence</a:t>
            </a:r>
            <a:r>
              <a:rPr lang="en-US" dirty="0"/>
              <a:t> is a sequence that can be derived from another sequence by deleting some or no elements without changing the order of the remaining elements</a:t>
            </a:r>
            <a:r>
              <a:rPr lang="en-US" dirty="0" smtClean="0"/>
              <a:t>.</a:t>
            </a:r>
          </a:p>
          <a:p>
            <a:r>
              <a:rPr lang="en-US" dirty="0"/>
              <a:t>A </a:t>
            </a:r>
            <a:r>
              <a:rPr lang="en-US" b="1" dirty="0"/>
              <a:t>longest subsequence</a:t>
            </a:r>
            <a:r>
              <a:rPr lang="en-US" dirty="0"/>
              <a:t> of string s1 and s2 is the length of the longest subsequence which is common in both the strings.</a:t>
            </a:r>
          </a:p>
        </p:txBody>
      </p:sp>
    </p:spTree>
    <p:extLst>
      <p:ext uri="{BB962C8B-B14F-4D97-AF65-F5344CB8AC3E}">
        <p14:creationId xmlns:p14="http://schemas.microsoft.com/office/powerpoint/2010/main" val="3742892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LCS </a:t>
            </a:r>
            <a:r>
              <a:rPr lang="en-US" dirty="0"/>
              <a:t>Theorem</a:t>
            </a:r>
          </a:p>
        </p:txBody>
      </p:sp>
      <p:sp>
        <p:nvSpPr>
          <p:cNvPr id="3" name="Content Placeholder 2"/>
          <p:cNvSpPr>
            <a:spLocks noGrp="1"/>
          </p:cNvSpPr>
          <p:nvPr>
            <p:ph idx="1"/>
          </p:nvPr>
        </p:nvSpPr>
        <p:spPr/>
        <p:txBody>
          <a:bodyPr>
            <a:normAutofit/>
          </a:bodyPr>
          <a:lstStyle/>
          <a:p>
            <a:pPr>
              <a:lnSpc>
                <a:spcPct val="90000"/>
              </a:lnSpc>
            </a:pPr>
            <a:r>
              <a:rPr lang="en-US" sz="2600" dirty="0"/>
              <a:t>The </a:t>
            </a:r>
            <a:r>
              <a:rPr lang="en-US" sz="2600" i="1" dirty="0"/>
              <a:t>LCS </a:t>
            </a:r>
            <a:r>
              <a:rPr lang="en-US" sz="2600" dirty="0"/>
              <a:t> can be found by dynamic programming formulation. One can easily show:</a:t>
            </a:r>
            <a:endParaRPr lang="en-US" sz="2600" b="1" dirty="0"/>
          </a:p>
          <a:p>
            <a:pPr lvl="1">
              <a:lnSpc>
                <a:spcPct val="90000"/>
              </a:lnSpc>
            </a:pPr>
            <a:r>
              <a:rPr lang="en-US" sz="2200" b="1" dirty="0"/>
              <a:t>Theorem: </a:t>
            </a:r>
            <a:r>
              <a:rPr lang="en-US" sz="2200" dirty="0"/>
              <a:t>With a score of 1 for each match and a zero for each mismatch or space , the matched characters in an alignment of maximum value for a </a:t>
            </a:r>
            <a:r>
              <a:rPr lang="en-US" sz="2200" i="1" dirty="0"/>
              <a:t>LCS.</a:t>
            </a:r>
            <a:endParaRPr lang="en-US" altLang="zh-CN" sz="2200" i="1" dirty="0">
              <a:ea typeface="SimSun" panose="02010600030101010101" pitchFamily="2" charset="-122"/>
            </a:endParaRPr>
          </a:p>
          <a:p>
            <a:pPr>
              <a:lnSpc>
                <a:spcPct val="90000"/>
              </a:lnSpc>
            </a:pPr>
            <a:r>
              <a:rPr lang="en-US" sz="2600" dirty="0"/>
              <a:t>Since it is using the general dynamic programming algorithm its complexity is</a:t>
            </a:r>
            <a:r>
              <a:rPr lang="en-US" sz="2600" i="1" dirty="0"/>
              <a:t> </a:t>
            </a:r>
            <a:r>
              <a:rPr lang="en-US" sz="2600" i="1" dirty="0">
                <a:solidFill>
                  <a:schemeClr val="accent1"/>
                </a:solidFill>
              </a:rPr>
              <a:t>O(nm)</a:t>
            </a:r>
            <a:r>
              <a:rPr lang="en-US" altLang="zh-CN" sz="2600" i="1" dirty="0">
                <a:ea typeface="SimSun" panose="02010600030101010101" pitchFamily="2" charset="-122"/>
              </a:rPr>
              <a:t> </a:t>
            </a:r>
            <a:r>
              <a:rPr lang="en-US" sz="2600" i="1" dirty="0"/>
              <a:t>.</a:t>
            </a:r>
          </a:p>
          <a:p>
            <a:pPr>
              <a:lnSpc>
                <a:spcPct val="90000"/>
              </a:lnSpc>
            </a:pPr>
            <a:r>
              <a:rPr lang="en-US" sz="2600" dirty="0"/>
              <a:t>A longest substring problem, on the other hand has a</a:t>
            </a:r>
            <a:r>
              <a:rPr lang="en-US" sz="2600" i="1" dirty="0"/>
              <a:t> O(</a:t>
            </a:r>
            <a:r>
              <a:rPr lang="en-US" sz="2600" i="1" dirty="0" err="1"/>
              <a:t>n+m</a:t>
            </a:r>
            <a:r>
              <a:rPr lang="en-US" sz="2600" i="1" dirty="0"/>
              <a:t>) </a:t>
            </a:r>
            <a:r>
              <a:rPr lang="en-US" sz="2600" dirty="0"/>
              <a:t>solution. Subsequences are much more complex than substrings. </a:t>
            </a:r>
            <a:endParaRPr lang="en-US" altLang="zh-CN" sz="2600" dirty="0">
              <a:ea typeface="SimSun" panose="02010600030101010101" pitchFamily="2" charset="-122"/>
            </a:endParaRPr>
          </a:p>
        </p:txBody>
      </p:sp>
    </p:spTree>
    <p:extLst>
      <p:ext uri="{BB962C8B-B14F-4D97-AF65-F5344CB8AC3E}">
        <p14:creationId xmlns:p14="http://schemas.microsoft.com/office/powerpoint/2010/main" val="241981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r>
              <a:rPr lang="en-US" dirty="0"/>
              <a:t>Given two strings as input</a:t>
            </a:r>
            <a:r>
              <a:rPr lang="en-US" dirty="0" smtClean="0"/>
              <a:t>:</a:t>
            </a:r>
          </a:p>
          <a:p>
            <a:pPr marL="0" indent="0">
              <a:buNone/>
            </a:pPr>
            <a:r>
              <a:rPr lang="en-US" dirty="0"/>
              <a:t> </a:t>
            </a:r>
            <a:r>
              <a:rPr lang="en-US" dirty="0" smtClean="0"/>
              <a:t>         s1=“</a:t>
            </a:r>
            <a:r>
              <a:rPr lang="en-US" dirty="0" err="1" smtClean="0"/>
              <a:t>abdca</a:t>
            </a:r>
            <a:r>
              <a:rPr lang="en-US" dirty="0" smtClean="0"/>
              <a:t>”</a:t>
            </a:r>
          </a:p>
          <a:p>
            <a:pPr marL="0" indent="0">
              <a:buNone/>
            </a:pPr>
            <a:r>
              <a:rPr lang="en-US" dirty="0"/>
              <a:t> </a:t>
            </a:r>
            <a:r>
              <a:rPr lang="en-US" dirty="0" smtClean="0"/>
              <a:t>          s2=“</a:t>
            </a:r>
            <a:r>
              <a:rPr lang="en-US" dirty="0" err="1" smtClean="0"/>
              <a:t>bdca</a:t>
            </a:r>
            <a:r>
              <a:rPr lang="en-US" dirty="0" smtClean="0"/>
              <a:t>”</a:t>
            </a:r>
          </a:p>
          <a:p>
            <a:r>
              <a:rPr lang="en-US" dirty="0" smtClean="0"/>
              <a:t>Output: 3</a:t>
            </a:r>
          </a:p>
          <a:p>
            <a:r>
              <a:rPr lang="en-US" dirty="0"/>
              <a:t>This shows the longest possible subsequence of s1 which is “</a:t>
            </a:r>
            <a:r>
              <a:rPr lang="en-US" dirty="0" err="1"/>
              <a:t>bda</a:t>
            </a:r>
            <a:r>
              <a:rPr lang="en-US" dirty="0"/>
              <a:t>.” This can be derived from sequence s1 by deleting the element ‘a’ without changing the order of the remaining elements, hence, the length of string is 3. One brute force solution is to try all possible subsequences of ‘s1’ and ‘s2’ to find the longest one.</a:t>
            </a:r>
          </a:p>
        </p:txBody>
      </p:sp>
    </p:spTree>
    <p:extLst>
      <p:ext uri="{BB962C8B-B14F-4D97-AF65-F5344CB8AC3E}">
        <p14:creationId xmlns:p14="http://schemas.microsoft.com/office/powerpoint/2010/main" val="3887509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Dynamic method</a:t>
            </a:r>
            <a:endParaRPr lang="en-US" dirty="0"/>
          </a:p>
        </p:txBody>
      </p:sp>
      <p:sp>
        <p:nvSpPr>
          <p:cNvPr id="3" name="Content Placeholder 2"/>
          <p:cNvSpPr>
            <a:spLocks noGrp="1"/>
          </p:cNvSpPr>
          <p:nvPr>
            <p:ph idx="1"/>
          </p:nvPr>
        </p:nvSpPr>
        <p:spPr/>
        <p:txBody>
          <a:bodyPr/>
          <a:lstStyle/>
          <a:p>
            <a:r>
              <a:rPr lang="en-US" sz="2000" dirty="0"/>
              <a:t>If we draw the complete recursion tree, then we can see that there are many </a:t>
            </a:r>
            <a:r>
              <a:rPr lang="en-US" sz="2000" dirty="0" err="1"/>
              <a:t>subproblems</a:t>
            </a:r>
            <a:r>
              <a:rPr lang="en-US" sz="2000" dirty="0"/>
              <a:t> which are solved again and again. So this problem has Overlapping Substructure property and </a:t>
            </a:r>
            <a:r>
              <a:rPr lang="en-US" sz="2000" dirty="0" err="1"/>
              <a:t>recomputation</a:t>
            </a:r>
            <a:r>
              <a:rPr lang="en-US" sz="2000" dirty="0"/>
              <a:t> of same </a:t>
            </a:r>
            <a:r>
              <a:rPr lang="en-US" sz="2000" dirty="0" err="1"/>
              <a:t>subproblems</a:t>
            </a:r>
            <a:r>
              <a:rPr lang="en-US" sz="2000" dirty="0"/>
              <a:t> can be avoided by either using </a:t>
            </a:r>
            <a:r>
              <a:rPr lang="en-US" sz="2000" dirty="0" err="1"/>
              <a:t>Memoization</a:t>
            </a:r>
            <a:r>
              <a:rPr lang="en-US" sz="2000" dirty="0"/>
              <a:t> or Tabulation.</a:t>
            </a:r>
          </a:p>
          <a:p>
            <a:endParaRPr lang="en-US" dirty="0"/>
          </a:p>
        </p:txBody>
      </p:sp>
    </p:spTree>
    <p:extLst>
      <p:ext uri="{BB962C8B-B14F-4D97-AF65-F5344CB8AC3E}">
        <p14:creationId xmlns:p14="http://schemas.microsoft.com/office/powerpoint/2010/main" val="2627670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Dynamic method</a:t>
            </a:r>
            <a:endParaRPr lang="en-US" dirty="0"/>
          </a:p>
        </p:txBody>
      </p:sp>
      <p:sp>
        <p:nvSpPr>
          <p:cNvPr id="3" name="Content Placeholder 2"/>
          <p:cNvSpPr>
            <a:spLocks noGrp="1"/>
          </p:cNvSpPr>
          <p:nvPr>
            <p:ph idx="1"/>
          </p:nvPr>
        </p:nvSpPr>
        <p:spPr/>
        <p:txBody>
          <a:bodyPr/>
          <a:lstStyle/>
          <a:p>
            <a:pPr marL="0" lvl="0" indent="0" defTabSz="914400" eaLnBrk="0" fontAlgn="base" hangingPunct="0">
              <a:spcBef>
                <a:spcPct val="0"/>
              </a:spcBef>
              <a:spcAft>
                <a:spcPct val="0"/>
              </a:spcAft>
              <a:buClrTx/>
              <a:buSzTx/>
              <a:buNone/>
            </a:pPr>
            <a:r>
              <a:rPr lang="en-US" altLang="en-US" dirty="0">
                <a:solidFill>
                  <a:schemeClr val="tx1"/>
                </a:solidFill>
                <a:latin typeface="Arial" panose="020B0604020202020204" pitchFamily="34" charset="0"/>
              </a:rPr>
              <a:t>The following steps are followed for finding the longest common subsequence.</a:t>
            </a:r>
          </a:p>
          <a:p>
            <a:pPr marL="0" lvl="0" indent="0" defTabSz="914400" eaLnBrk="0" fontAlgn="base" hangingPunct="0">
              <a:spcBef>
                <a:spcPct val="0"/>
              </a:spcBef>
              <a:spcAft>
                <a:spcPct val="0"/>
              </a:spcAft>
              <a:buClrTx/>
              <a:buSzTx/>
              <a:buNone/>
            </a:pPr>
            <a:endParaRPr lang="en-US"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AutoNum type="arabicPeriod"/>
            </a:pPr>
            <a:r>
              <a:rPr lang="en-US" altLang="en-US" dirty="0">
                <a:solidFill>
                  <a:schemeClr val="tx1"/>
                </a:solidFill>
                <a:latin typeface="Arial" panose="020B0604020202020204" pitchFamily="34" charset="0"/>
              </a:rPr>
              <a:t>Create a table of dimension </a:t>
            </a:r>
            <a:r>
              <a:rPr lang="en-US" altLang="en-US" sz="1000" dirty="0">
                <a:solidFill>
                  <a:schemeClr val="tx1"/>
                </a:solidFill>
                <a:latin typeface="Arial Unicode MS"/>
              </a:rPr>
              <a:t>n+1*m+1</a:t>
            </a:r>
            <a:r>
              <a:rPr lang="en-US" altLang="en-US" sz="800" dirty="0">
                <a:solidFill>
                  <a:schemeClr val="tx1"/>
                </a:solidFill>
              </a:rPr>
              <a:t> where n and m are the lengths of </a:t>
            </a:r>
            <a:r>
              <a:rPr lang="en-US" altLang="en-US" i="1" dirty="0">
                <a:solidFill>
                  <a:schemeClr val="tx1"/>
                </a:solidFill>
                <a:latin typeface="Arial" panose="020B0604020202020204" pitchFamily="34" charset="0"/>
              </a:rPr>
              <a:t>X</a:t>
            </a:r>
            <a:r>
              <a:rPr lang="en-US" altLang="en-US" dirty="0">
                <a:solidFill>
                  <a:schemeClr val="tx1"/>
                </a:solidFill>
                <a:latin typeface="Arial" panose="020B0604020202020204" pitchFamily="34" charset="0"/>
              </a:rPr>
              <a:t> and </a:t>
            </a:r>
            <a:r>
              <a:rPr lang="en-US" altLang="en-US" i="1" dirty="0">
                <a:solidFill>
                  <a:schemeClr val="tx1"/>
                </a:solidFill>
                <a:latin typeface="Arial" panose="020B0604020202020204" pitchFamily="34" charset="0"/>
              </a:rPr>
              <a:t>Y</a:t>
            </a:r>
            <a:r>
              <a:rPr lang="en-US" altLang="en-US" dirty="0">
                <a:solidFill>
                  <a:schemeClr val="tx1"/>
                </a:solidFill>
                <a:latin typeface="Arial" panose="020B0604020202020204" pitchFamily="34" charset="0"/>
              </a:rPr>
              <a:t> respectively. </a:t>
            </a:r>
          </a:p>
          <a:p>
            <a:pPr marL="0" lvl="0" indent="0" defTabSz="914400" eaLnBrk="0" fontAlgn="base" hangingPunct="0">
              <a:spcBef>
                <a:spcPct val="0"/>
              </a:spcBef>
              <a:spcAft>
                <a:spcPct val="0"/>
              </a:spcAft>
              <a:buClrTx/>
              <a:buSzTx/>
              <a:buFontTx/>
              <a:buAutoNum type="arabicPeriod"/>
            </a:pPr>
            <a:r>
              <a:rPr lang="en-US" altLang="en-US" dirty="0">
                <a:solidFill>
                  <a:schemeClr val="tx1"/>
                </a:solidFill>
                <a:latin typeface="Arial" panose="020B0604020202020204" pitchFamily="34" charset="0"/>
              </a:rPr>
              <a:t>The first row and the first column are filled with zeros.</a:t>
            </a:r>
          </a:p>
          <a:p>
            <a:endParaRPr lang="en-US" dirty="0"/>
          </a:p>
        </p:txBody>
      </p:sp>
      <p:pic>
        <p:nvPicPr>
          <p:cNvPr id="4" name="Picture 3">
            <a:extLst>
              <a:ext uri="{FF2B5EF4-FFF2-40B4-BE49-F238E27FC236}">
                <a16:creationId xmlns:a16="http://schemas.microsoft.com/office/drawing/2014/main" xmlns="" id="{C59D7F5A-3EAE-46E0-9B1C-71F22EEFDCA8}"/>
              </a:ext>
            </a:extLst>
          </p:cNvPr>
          <p:cNvPicPr>
            <a:picLocks noChangeAspect="1"/>
          </p:cNvPicPr>
          <p:nvPr/>
        </p:nvPicPr>
        <p:blipFill>
          <a:blip r:embed="rId2"/>
          <a:stretch>
            <a:fillRect/>
          </a:stretch>
        </p:blipFill>
        <p:spPr>
          <a:xfrm>
            <a:off x="3663123" y="3429000"/>
            <a:ext cx="3977985" cy="2933954"/>
          </a:xfrm>
          <a:prstGeom prst="rect">
            <a:avLst/>
          </a:prstGeom>
        </p:spPr>
      </p:pic>
    </p:spTree>
    <p:extLst>
      <p:ext uri="{BB962C8B-B14F-4D97-AF65-F5344CB8AC3E}">
        <p14:creationId xmlns:p14="http://schemas.microsoft.com/office/powerpoint/2010/main" val="15506915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569</TotalTime>
  <Words>1195</Words>
  <Application>Microsoft Office PowerPoint</Application>
  <PresentationFormat>Widescreen</PresentationFormat>
  <Paragraphs>158</Paragraphs>
  <Slides>45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 Unicode MS</vt:lpstr>
      <vt:lpstr>SimSun</vt:lpstr>
      <vt:lpstr>Algerian</vt:lpstr>
      <vt:lpstr>Arial</vt:lpstr>
      <vt:lpstr>KaTeX_Main</vt:lpstr>
      <vt:lpstr>KaTeX_Math</vt:lpstr>
      <vt:lpstr>Trebuchet MS</vt:lpstr>
      <vt:lpstr>Wingdings</vt:lpstr>
      <vt:lpstr>Wingdings 3</vt:lpstr>
      <vt:lpstr>Facet</vt:lpstr>
      <vt:lpstr>Algorithms Design and Analysis        </vt:lpstr>
      <vt:lpstr>Outlines </vt:lpstr>
      <vt:lpstr>PowerPoint Presentation</vt:lpstr>
      <vt:lpstr>What is subsequence</vt:lpstr>
      <vt:lpstr>Longest Common Subsequence </vt:lpstr>
      <vt:lpstr>LCS Theorem</vt:lpstr>
      <vt:lpstr>Example </vt:lpstr>
      <vt:lpstr>Dynamic method</vt:lpstr>
      <vt:lpstr>Dynamic method</vt:lpstr>
      <vt:lpstr>Dynamic method</vt:lpstr>
      <vt:lpstr>Quick sort</vt:lpstr>
      <vt:lpstr>Introduction </vt:lpstr>
      <vt:lpstr>Quick sort</vt:lpstr>
      <vt:lpstr>Algorithm </vt:lpstr>
      <vt:lpstr>Example of quick sort</vt:lpstr>
      <vt:lpstr>Quick sort time complexity</vt:lpstr>
      <vt:lpstr>Advantages </vt:lpstr>
      <vt:lpstr>Disadvantages</vt:lpstr>
      <vt:lpstr>Heap sort</vt:lpstr>
      <vt:lpstr>Introduction </vt:lpstr>
      <vt:lpstr>What is heap sort?</vt:lpstr>
      <vt:lpstr>Types of Heap</vt:lpstr>
      <vt:lpstr>Algorithm </vt:lpstr>
      <vt:lpstr>Time Analysis</vt:lpstr>
      <vt:lpstr>Merge sort</vt:lpstr>
      <vt:lpstr>introduction</vt:lpstr>
      <vt:lpstr>Definition</vt:lpstr>
      <vt:lpstr>Steps involved:</vt:lpstr>
      <vt:lpstr>Algorithm:</vt:lpstr>
      <vt:lpstr>Time Analysis </vt:lpstr>
      <vt:lpstr>Why Merge Sort??</vt:lpstr>
      <vt:lpstr>Applications</vt:lpstr>
      <vt:lpstr>Counting and Radix sort</vt:lpstr>
      <vt:lpstr>Introduction </vt:lpstr>
      <vt:lpstr>What is counting sort?</vt:lpstr>
      <vt:lpstr>Example of counting sort</vt:lpstr>
      <vt:lpstr>Counting sort properties </vt:lpstr>
      <vt:lpstr>Points to be noted: </vt:lpstr>
      <vt:lpstr>Advantages and Disadvantages </vt:lpstr>
      <vt:lpstr>What is Radix sort?</vt:lpstr>
      <vt:lpstr>Algorithm </vt:lpstr>
      <vt:lpstr>Example of radix sort</vt:lpstr>
      <vt:lpstr>Complexity of the Radix Sort Algorithm</vt:lpstr>
      <vt:lpstr>Advantages</vt:lpstr>
      <vt:lpstr>Disadvantages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Design and Analysis</dc:title>
  <dc:creator>Lenovo</dc:creator>
  <cp:lastModifiedBy>Lenovo</cp:lastModifiedBy>
  <cp:revision>26</cp:revision>
  <dcterms:created xsi:type="dcterms:W3CDTF">2021-07-29T13:27:32Z</dcterms:created>
  <dcterms:modified xsi:type="dcterms:W3CDTF">2021-08-01T02:15:44Z</dcterms:modified>
</cp:coreProperties>
</file>