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48" y="3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17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5E493-4A76-457F-AEA6-C7988A318F40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BE80-2B44-424C-9230-01957D55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89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50CF-1B04-4896-8B8B-EAE3D5112E9C}" type="datetimeFigureOut">
              <a:rPr lang="en-US" smtClean="0"/>
              <a:pPr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51F6-DC53-4CB2-A5A2-BAE39154B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00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C60-86EF-4534-A948-F27A9F17A21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5A2B-C1B3-4EA8-B73B-E88F37388DE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69C1-59AF-4B69-A4DF-28CD4C63293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F90-E63B-4572-8A4B-60BA45DB065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58A-A105-4F93-BD8D-C83C0DABCC2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BD2E-EDB2-4183-AA1B-82F9C2E04DD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69A-9AD4-49A3-943C-DCDAE38E5B1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78D0-80E4-4E78-B718-7CB26E1C3DE5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C91C-734B-4178-93FB-2D529D94F5B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F830-CC04-48B1-97B1-C6AED4B7E7D8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432-2462-4FBC-8B7A-4D14DC3B40A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0E37-6EB9-48E9-80E0-2DDAF0FC139B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Lecture 01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."/>
              </a:rPr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ext Box 3"/>
              <p:cNvSpPr txBox="1">
                <a:spLocks noChangeArrowheads="1"/>
              </p:cNvSpPr>
              <p:nvPr/>
            </p:nvSpPr>
            <p:spPr bwMode="auto">
              <a:xfrm>
                <a:off x="381000" y="4114800"/>
                <a:ext cx="54078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227013" indent="-227013" algn="l">
                  <a:buClr>
                    <a:schemeClr val="accent2"/>
                  </a:buClr>
                  <a:buFontTx/>
                  <a:buChar char="•"/>
                </a:pPr>
                <a:r>
                  <a:rPr lang="en-US" sz="2000" dirty="0"/>
                  <a:t>Drop low-order terms; ignore leading constants.</a:t>
                </a:r>
              </a:p>
              <a:p>
                <a:pPr marL="227013" indent="-227013" algn="l">
                  <a:buClr>
                    <a:schemeClr val="accent2"/>
                  </a:buClr>
                  <a:buFontTx/>
                  <a:buChar char="•"/>
                </a:pPr>
                <a:r>
                  <a:rPr lang="en-US" sz="2000" dirty="0"/>
                  <a:t>Example: </a:t>
                </a:r>
                <a:r>
                  <a:rPr lang="en-US" sz="2000" dirty="0">
                    <a:solidFill>
                      <a:srgbClr val="008080"/>
                    </a:solidFill>
                  </a:rPr>
                  <a:t>3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baseline="30000" dirty="0">
                    <a:solidFill>
                      <a:srgbClr val="008080"/>
                    </a:solidFill>
                  </a:rPr>
                  <a:t>3 </a:t>
                </a:r>
                <a:r>
                  <a:rPr lang="en-US" sz="2000" dirty="0">
                    <a:solidFill>
                      <a:srgbClr val="008080"/>
                    </a:solidFill>
                  </a:rPr>
                  <a:t>+ </a:t>
                </a:r>
                <a:r>
                  <a:rPr lang="en-US" sz="2000" dirty="0" smtClean="0">
                    <a:solidFill>
                      <a:srgbClr val="008080"/>
                    </a:solidFill>
                  </a:rPr>
                  <a:t>10</a:t>
                </a:r>
                <a:r>
                  <a:rPr lang="en-US" sz="2000" i="1" dirty="0" smtClean="0">
                    <a:solidFill>
                      <a:srgbClr val="008080"/>
                    </a:solidFill>
                  </a:rPr>
                  <a:t>n</a:t>
                </a:r>
                <a:r>
                  <a:rPr lang="en-US" sz="2000" i="1" baseline="30000" dirty="0" smtClean="0">
                    <a:solidFill>
                      <a:srgbClr val="008080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08080"/>
                    </a:solidFill>
                  </a:rPr>
                  <a:t> </a:t>
                </a:r>
                <a:r>
                  <a:rPr lang="en-US" sz="2000" dirty="0">
                    <a:solidFill>
                      <a:srgbClr val="008080"/>
                    </a:solidFill>
                  </a:rPr>
                  <a:t>– 5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dirty="0">
                    <a:solidFill>
                      <a:srgbClr val="008080"/>
                    </a:solidFill>
                  </a:rPr>
                  <a:t> + 1</a:t>
                </a:r>
                <a:r>
                  <a:rPr lang="en-US" sz="2000" dirty="0" smtClean="0">
                    <a:solidFill>
                      <a:srgbClr val="008080"/>
                    </a:solidFill>
                  </a:rPr>
                  <a:t> </a:t>
                </a:r>
                <a:r>
                  <a:rPr lang="en-US" sz="2000" dirty="0">
                    <a:solidFill>
                      <a:srgbClr val="00808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solidFill>
                      <a:srgbClr val="00808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baseline="30000" dirty="0">
                    <a:solidFill>
                      <a:srgbClr val="008080"/>
                    </a:solidFill>
                  </a:rPr>
                  <a:t>3</a:t>
                </a:r>
                <a:r>
                  <a:rPr lang="en-US" sz="2000" dirty="0">
                    <a:solidFill>
                      <a:srgbClr val="00808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45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14800"/>
                <a:ext cx="5407891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240" t="-6034" r="-225" b="-1465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l-GR" sz="2800" dirty="0" smtClean="0">
                <a:solidFill>
                  <a:srgbClr val="008080"/>
                </a:solidFill>
                <a:latin typeface="Constantia"/>
              </a:rPr>
              <a:t>Ω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 </a:t>
            </a:r>
            <a:r>
              <a:rPr lang="en-US" dirty="0">
                <a:solidFill>
                  <a:srgbClr val="008080"/>
                </a:solidFill>
              </a:rPr>
              <a:t>{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 smtClean="0">
                <a:solidFill>
                  <a:srgbClr val="008080"/>
                </a:solidFill>
              </a:rPr>
              <a:t>c </a:t>
            </a:r>
            <a:r>
              <a:rPr lang="en-US" sz="2800" dirty="0" smtClean="0"/>
              <a:t>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c</a:t>
            </a:r>
            <a:r>
              <a:rPr lang="en-US" sz="2800" baseline="-25000" dirty="0" smtClean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 smtClean="0"/>
              <a:t> </a:t>
            </a:r>
            <a:r>
              <a:rPr lang="en-US" sz="2800" dirty="0"/>
              <a:t>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84945" y="6493692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3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54078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Drop low-order terms; ignore leading constants.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008080"/>
                </a:solidFill>
              </a:rPr>
              <a:t>3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 </a:t>
            </a:r>
            <a:r>
              <a:rPr lang="en-US" sz="2000" dirty="0">
                <a:solidFill>
                  <a:srgbClr val="008080"/>
                </a:solidFill>
              </a:rPr>
              <a:t>+ </a:t>
            </a:r>
            <a:r>
              <a:rPr lang="en-US" sz="2000" dirty="0" smtClean="0">
                <a:solidFill>
                  <a:srgbClr val="008080"/>
                </a:solidFill>
              </a:rPr>
              <a:t>10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i="1" baseline="30000" dirty="0" smtClean="0">
                <a:solidFill>
                  <a:srgbClr val="008080"/>
                </a:solidFill>
              </a:rPr>
              <a:t>2</a:t>
            </a:r>
            <a:r>
              <a:rPr lang="en-US" sz="2000" i="1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– 5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dirty="0">
                <a:solidFill>
                  <a:srgbClr val="008080"/>
                </a:solidFill>
              </a:rPr>
              <a:t> + 1</a:t>
            </a:r>
            <a:r>
              <a:rPr lang="en-US" sz="2000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= </a:t>
            </a:r>
            <a:r>
              <a:rPr lang="en-US" sz="20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sz="2000" dirty="0">
                <a:solidFill>
                  <a:srgbClr val="008080"/>
                </a:solidFill>
              </a:rPr>
              <a:t>(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</a:t>
            </a:r>
            <a:r>
              <a:rPr lang="en-US" sz="2000" dirty="0">
                <a:solidFill>
                  <a:srgbClr val="008080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 </a:t>
            </a:r>
            <a:r>
              <a:rPr lang="en-US" dirty="0">
                <a:solidFill>
                  <a:srgbClr val="008080"/>
                </a:solidFill>
              </a:rPr>
              <a:t>{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2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1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2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err="1" smtClean="0"/>
              <a:t>Faruk</a:t>
            </a:r>
            <a:r>
              <a:rPr lang="en-US" dirty="0" smtClean="0"/>
              <a:t> </a:t>
            </a:r>
            <a:r>
              <a:rPr lang="en-US" dirty="0" err="1" smtClean="0"/>
              <a:t>Hossen</a:t>
            </a:r>
            <a:r>
              <a:rPr lang="en-US" dirty="0" smtClean="0"/>
              <a:t>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3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90" y="-7507"/>
            <a:ext cx="8229600" cy="944562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00803"/>
              </p:ext>
            </p:extLst>
          </p:nvPr>
        </p:nvGraphicFramePr>
        <p:xfrm>
          <a:off x="456282" y="1143000"/>
          <a:ext cx="86868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034"/>
                <a:gridCol w="6128711"/>
                <a:gridCol w="734291"/>
                <a:gridCol w="1260764"/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US" sz="2400" dirty="0"/>
                    </a:p>
                  </a:txBody>
                  <a:tcPr/>
                </a:tc>
              </a:tr>
              <a:tr h="27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c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</a:t>
                      </a:r>
                      <a:r>
                        <a:rPr lang="en-US" sz="2200" b="0" dirty="0" smtClean="0"/>
                        <a:t>//Inset A[j]</a:t>
                      </a:r>
                      <a:r>
                        <a:rPr lang="en-US" sz="2200" b="0" baseline="0" dirty="0" smtClean="0"/>
                        <a:t> into the sorted sequence A[1 … j-1]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i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8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94332"/>
              </p:ext>
            </p:extLst>
          </p:nvPr>
        </p:nvGraphicFramePr>
        <p:xfrm>
          <a:off x="8217130" y="1676400"/>
          <a:ext cx="343053" cy="27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130" y="1676400"/>
                        <a:ext cx="343053" cy="279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94703"/>
              </p:ext>
            </p:extLst>
          </p:nvPr>
        </p:nvGraphicFramePr>
        <p:xfrm>
          <a:off x="8154318" y="2140562"/>
          <a:ext cx="488415" cy="3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6" imgW="304560" imgH="177480" progId="Equation.3">
                  <p:embed/>
                </p:oleObj>
              </mc:Choice>
              <mc:Fallback>
                <p:oleObj name="Equation" r:id="rId6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318" y="2140562"/>
                        <a:ext cx="488415" cy="354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842457"/>
              </p:ext>
            </p:extLst>
          </p:nvPr>
        </p:nvGraphicFramePr>
        <p:xfrm>
          <a:off x="8164417" y="2673426"/>
          <a:ext cx="598060" cy="34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8" imgW="304560" imgH="177480" progId="Equation.3">
                  <p:embed/>
                </p:oleObj>
              </mc:Choice>
              <mc:Fallback>
                <p:oleObj name="Equation" r:id="rId8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417" y="2673426"/>
                        <a:ext cx="598060" cy="3488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80212"/>
              </p:ext>
            </p:extLst>
          </p:nvPr>
        </p:nvGraphicFramePr>
        <p:xfrm>
          <a:off x="8167171" y="3208433"/>
          <a:ext cx="627963" cy="36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10" imgW="304560" imgH="177480" progId="Equation.3">
                  <p:embed/>
                </p:oleObj>
              </mc:Choice>
              <mc:Fallback>
                <p:oleObj name="Equation" r:id="rId10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71" y="3208433"/>
                        <a:ext cx="627963" cy="366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214"/>
              </p:ext>
            </p:extLst>
          </p:nvPr>
        </p:nvGraphicFramePr>
        <p:xfrm>
          <a:off x="8043290" y="3683306"/>
          <a:ext cx="937581" cy="5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12" imgW="482400" imgH="304560" progId="Equation.3">
                  <p:embed/>
                </p:oleObj>
              </mc:Choice>
              <mc:Fallback>
                <p:oleObj name="Equation" r:id="rId12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290" y="3683306"/>
                        <a:ext cx="937581" cy="55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53296"/>
              </p:ext>
            </p:extLst>
          </p:nvPr>
        </p:nvGraphicFramePr>
        <p:xfrm>
          <a:off x="8059758" y="4215978"/>
          <a:ext cx="1116375" cy="55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14" imgW="672840" imgH="304560" progId="Equation.3">
                  <p:embed/>
                </p:oleObj>
              </mc:Choice>
              <mc:Fallback>
                <p:oleObj name="Equation" r:id="rId14" imgW="672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58" y="4215978"/>
                        <a:ext cx="1116375" cy="550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41719"/>
              </p:ext>
            </p:extLst>
          </p:nvPr>
        </p:nvGraphicFramePr>
        <p:xfrm>
          <a:off x="8053330" y="4750106"/>
          <a:ext cx="1046603" cy="5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16" imgW="672840" imgH="304560" progId="Equation.3">
                  <p:embed/>
                </p:oleObj>
              </mc:Choice>
              <mc:Fallback>
                <p:oleObj name="Equation" r:id="rId16" imgW="672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30" y="4750106"/>
                        <a:ext cx="1046603" cy="55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1051"/>
              </p:ext>
            </p:extLst>
          </p:nvPr>
        </p:nvGraphicFramePr>
        <p:xfrm>
          <a:off x="8097398" y="5421982"/>
          <a:ext cx="697735" cy="4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8" imgW="304560" imgH="177480" progId="Equation.3">
                  <p:embed/>
                </p:oleObj>
              </mc:Choice>
              <mc:Fallback>
                <p:oleObj name="Equation" r:id="rId18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398" y="5421982"/>
                        <a:ext cx="697735" cy="407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83229"/>
              </p:ext>
            </p:extLst>
          </p:nvPr>
        </p:nvGraphicFramePr>
        <p:xfrm>
          <a:off x="119829" y="5867400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20" imgW="4724280" imgH="444240" progId="Equation.3">
                  <p:embed/>
                </p:oleObj>
              </mc:Choice>
              <mc:Fallback>
                <p:oleObj name="Equation" r:id="rId20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29" y="5867400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3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8308"/>
            <a:ext cx="8229600" cy="4191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A[i] ≤ key </a:t>
            </a:r>
            <a:r>
              <a:rPr lang="en-US" dirty="0"/>
              <a:t>upon the first time the </a:t>
            </a:r>
            <a:r>
              <a:rPr lang="en-US" b="1" dirty="0"/>
              <a:t>while </a:t>
            </a:r>
            <a:r>
              <a:rPr lang="en-US" dirty="0"/>
              <a:t>loop test is run (when </a:t>
            </a:r>
            <a:r>
              <a:rPr lang="en-US" i="1" dirty="0"/>
              <a:t>i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>
                <a:latin typeface="Comic Sans MS" panose="030F0702030302020204" pitchFamily="66" charset="0"/>
              </a:rPr>
              <a:t>j</a:t>
            </a:r>
            <a:r>
              <a:rPr lang="en-US" i="1" dirty="0"/>
              <a:t> </a:t>
            </a:r>
            <a:r>
              <a:rPr lang="en-US" dirty="0"/>
              <a:t>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T(n) = c</a:t>
            </a:r>
            <a:r>
              <a:rPr lang="en-US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n + 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(n-1) = (c</a:t>
            </a:r>
            <a:r>
              <a:rPr lang="en-US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)n + (c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mic Sans MS" panose="030F0702030302020204" pitchFamily="66" charset="0"/>
              </a:rPr>
              <a:t>= an + b =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Comic Sans MS" panose="030F0702030302020204" pitchFamily="66" charset="0"/>
              </a:rPr>
              <a:t>(n)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72857"/>
              </p:ext>
            </p:extLst>
          </p:nvPr>
        </p:nvGraphicFramePr>
        <p:xfrm>
          <a:off x="294481" y="5410200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4724280" imgH="444240" progId="Equation.3">
                  <p:embed/>
                </p:oleObj>
              </mc:Choice>
              <mc:Fallback>
                <p:oleObj name="Equation" r:id="rId3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" y="5410200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8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anose="030F0702030302020204" pitchFamily="66" charset="0"/>
              </a:rPr>
              <a:t>A[i]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anose="030F0702030302020204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anose="030F0702030302020204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anose="030F0702030302020204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sz="2000" dirty="0">
                <a:latin typeface="Comic Sans MS" panose="030F0702030302020204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3898800" imgH="444240" progId="Equation.DSMT4">
                  <p:embed/>
                </p:oleObj>
              </mc:Choice>
              <mc:Fallback>
                <p:oleObj name="Equation" r:id="rId3" imgW="389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5232240" imgH="431640" progId="Equation.3">
                  <p:embed/>
                </p:oleObj>
              </mc:Choice>
              <mc:Fallback>
                <p:oleObj name="Equation" r:id="rId5" imgW="5232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28675" y="3150395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01582" y="4730690"/>
            <a:ext cx="3027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2000" dirty="0"/>
              <a:t>quadratic function of n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702594" y="546908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T(n) =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r>
              <a:rPr lang="en-US" sz="20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r>
              <a:rPr lang="en-US" sz="2000" dirty="0" smtClean="0"/>
              <a:t>    order </a:t>
            </a:r>
            <a:r>
              <a:rPr lang="en-US" sz="2000" dirty="0"/>
              <a:t>of growth in </a:t>
            </a:r>
            <a:r>
              <a:rPr lang="en-US" sz="2000" dirty="0">
                <a:latin typeface="Comic Sans MS" panose="030F0702030302020204" pitchFamily="66" charset="0"/>
              </a:rPr>
              <a:t>n</a:t>
            </a:r>
            <a:r>
              <a:rPr lang="en-US" sz="2000" baseline="30000" dirty="0">
                <a:latin typeface="Comic Sans MS" panose="030F0702030302020204" pitchFamily="66" charset="0"/>
              </a:rPr>
              <a:t>2</a:t>
            </a:r>
            <a:endParaRPr lang="en-US" sz="2000" dirty="0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27529"/>
              </p:ext>
            </p:extLst>
          </p:nvPr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1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Good running time for “almost sorted” arrays </a:t>
            </a:r>
            <a:r>
              <a:rPr lang="en-US" dirty="0">
                <a:sym typeface="Symbol" panose="05050102010706020507" pitchFamily="18" charset="2"/>
              </a:rPr>
              <a:t>(n)</a:t>
            </a:r>
          </a:p>
          <a:p>
            <a:r>
              <a:rPr lang="en-US" dirty="0">
                <a:sym typeface="Symbol" panose="05050102010706020507" pitchFamily="18" charset="2"/>
              </a:rPr>
              <a:t>Disadvantages</a:t>
            </a:r>
          </a:p>
          <a:p>
            <a:pPr lvl="1"/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running time in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worst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average</a:t>
            </a:r>
            <a:r>
              <a:rPr lang="en-US" dirty="0">
                <a:sym typeface="Symbol" panose="05050102010706020507" pitchFamily="18" charset="2"/>
              </a:rPr>
              <a:t> case</a:t>
            </a:r>
          </a:p>
          <a:p>
            <a:pPr lvl="1"/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baseline="30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comparisons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exchanges</a:t>
            </a:r>
            <a:endParaRPr lang="en-US" baseline="30000" dirty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2060"/>
                </a:solidFill>
              </a:rPr>
              <a:t>THANKS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Algorithm is any well-defined computational procedure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takes some value, or set of values as input and produces some values or set of values as output.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a tool for solving computation problem.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Example: Sorting algorithm for sorting problem.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Insertion sort is a sorting algorithm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Input: a sequence of n numbers- 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Output: Reordering of input sequences                                    	                         such that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248400" y="2819400"/>
          <a:ext cx="19854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19854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4419600"/>
          <a:ext cx="2438400" cy="6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438400" cy="62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562600" y="4495800"/>
          <a:ext cx="2743201" cy="59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1117440" imgH="241200" progId="Equation.3">
                  <p:embed/>
                </p:oleObj>
              </mc:Choice>
              <mc:Fallback>
                <p:oleObj name="Equation" r:id="rId7" imgW="1117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2743201" cy="592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83844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59"/>
          <a:ext cx="83820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278"/>
                <a:gridCol w="7838722"/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//Inset A[j]</a:t>
                      </a:r>
                      <a:r>
                        <a:rPr lang="en-US" sz="2400" baseline="0" dirty="0" smtClean="0"/>
                        <a:t> into the sorted sequence A[1 … j-1]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i - 1</a:t>
                      </a:r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" y="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63181"/>
              </p:ext>
            </p:extLst>
          </p:nvPr>
        </p:nvGraphicFramePr>
        <p:xfrm>
          <a:off x="609600" y="99060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31159"/>
              </p:ext>
            </p:extLst>
          </p:nvPr>
        </p:nvGraphicFramePr>
        <p:xfrm>
          <a:off x="609600" y="181356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476280"/>
              </p:ext>
            </p:extLst>
          </p:nvPr>
        </p:nvGraphicFramePr>
        <p:xfrm>
          <a:off x="609600" y="272796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/>
                <a:gridCol w="901700"/>
                <a:gridCol w="901700"/>
                <a:gridCol w="901700"/>
                <a:gridCol w="901700"/>
                <a:gridCol w="9017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948720"/>
              </p:ext>
            </p:extLst>
          </p:nvPr>
        </p:nvGraphicFramePr>
        <p:xfrm>
          <a:off x="609600" y="364236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030739"/>
              </p:ext>
            </p:extLst>
          </p:nvPr>
        </p:nvGraphicFramePr>
        <p:xfrm>
          <a:off x="609600" y="4556760"/>
          <a:ext cx="54864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58"/>
                <a:gridCol w="898358"/>
                <a:gridCol w="898358"/>
                <a:gridCol w="898358"/>
                <a:gridCol w="898358"/>
                <a:gridCol w="994611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74979"/>
              </p:ext>
            </p:extLst>
          </p:nvPr>
        </p:nvGraphicFramePr>
        <p:xfrm>
          <a:off x="609600" y="5394960"/>
          <a:ext cx="54864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58"/>
                <a:gridCol w="898358"/>
                <a:gridCol w="898358"/>
                <a:gridCol w="898358"/>
                <a:gridCol w="898358"/>
                <a:gridCol w="994611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481558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Sort (Running Time)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6868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034"/>
                <a:gridCol w="6128711"/>
                <a:gridCol w="734291"/>
                <a:gridCol w="1260764"/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US" sz="2400" dirty="0"/>
                    </a:p>
                  </a:txBody>
                  <a:tcPr/>
                </a:tc>
              </a:tr>
              <a:tr h="27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c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</a:t>
                      </a:r>
                      <a:r>
                        <a:rPr lang="en-US" sz="2200" b="0" dirty="0" smtClean="0"/>
                        <a:t>//Inset A[j]</a:t>
                      </a:r>
                      <a:r>
                        <a:rPr lang="en-US" sz="2200" b="0" baseline="0" dirty="0" smtClean="0"/>
                        <a:t> into the sorted sequence A[1 … j-1]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i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8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53400" y="2133600"/>
          <a:ext cx="374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5" imgW="139680" imgH="152280" progId="Equation.3">
                  <p:embed/>
                </p:oleObj>
              </mc:Choice>
              <mc:Fallback>
                <p:oleObj name="Equation" r:id="rId5" imgW="13968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133600"/>
                        <a:ext cx="374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077200" y="2590800"/>
          <a:ext cx="533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7" imgW="304560" imgH="177480" progId="Equation.3">
                  <p:embed/>
                </p:oleObj>
              </mc:Choice>
              <mc:Fallback>
                <p:oleObj name="Equation" r:id="rId7" imgW="30456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533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077200" y="3124200"/>
          <a:ext cx="653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124200"/>
                        <a:ext cx="65314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077199" y="3657600"/>
          <a:ext cx="68580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11" imgW="304560" imgH="177480" progId="Equation.3">
                  <p:embed/>
                </p:oleObj>
              </mc:Choice>
              <mc:Fallback>
                <p:oleObj name="Equation" r:id="rId11" imgW="30456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199" y="3657600"/>
                        <a:ext cx="685801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924800" y="4114800"/>
          <a:ext cx="1023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13" imgW="482400" imgH="304560" progId="Equation.3">
                  <p:embed/>
                </p:oleObj>
              </mc:Choice>
              <mc:Fallback>
                <p:oleObj name="Equation" r:id="rId13" imgW="482400" imgH="304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114800"/>
                        <a:ext cx="10239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924800" y="4648200"/>
          <a:ext cx="1219200" cy="60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15" imgW="672840" imgH="304560" progId="Equation.3">
                  <p:embed/>
                </p:oleObj>
              </mc:Choice>
              <mc:Fallback>
                <p:oleObj name="Equation" r:id="rId15" imgW="672840" imgH="304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648200"/>
                        <a:ext cx="1219200" cy="600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924800" y="51816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17" imgW="672840" imgH="304560" progId="Equation.3">
                  <p:embed/>
                </p:oleObj>
              </mc:Choice>
              <mc:Fallback>
                <p:oleObj name="Equation" r:id="rId17" imgW="672840" imgH="3045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81600"/>
                        <a:ext cx="1143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001000" y="58674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9" imgW="304560" imgH="177480" progId="Equation.3">
                  <p:embed/>
                </p:oleObj>
              </mc:Choice>
              <mc:Fallback>
                <p:oleObj name="Equation" r:id="rId19" imgW="30456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867400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0700" y="6493692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Running Time &amp; 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Computer is fast but It is not infinitely fast.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If computer  were infinitely fast any correct algorithm would do.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 computer is not infinitely fast, so algorithm should be designed to finish within expected time.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Memory of computer is not unlimited and not free rather computer memory is fast, limited and costly.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Algorithm should be designed that should use expected extra memory.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23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Runtime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Worst-case: </a:t>
            </a:r>
            <a:r>
              <a:rPr lang="en-US" sz="2500" dirty="0" smtClean="0"/>
              <a:t>(usually)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Font typeface="Courier New" pitchFamily="49" charset="0"/>
              <a:buChar char="o"/>
            </a:pPr>
            <a:r>
              <a:rPr lang="en-US" sz="2500" i="1" dirty="0" smtClean="0"/>
              <a:t>T</a:t>
            </a:r>
            <a:r>
              <a:rPr lang="en-US" sz="2500" dirty="0" smtClean="0"/>
              <a:t>(</a:t>
            </a:r>
            <a:r>
              <a:rPr lang="en-US" sz="2500" i="1" dirty="0" smtClean="0"/>
              <a:t>n</a:t>
            </a:r>
            <a:r>
              <a:rPr lang="en-US" sz="2500" dirty="0" smtClean="0"/>
              <a:t>) = maximum time of algorithm on any input of size </a:t>
            </a:r>
            <a:r>
              <a:rPr lang="en-US" sz="2500" i="1" dirty="0" smtClean="0"/>
              <a:t>n</a:t>
            </a:r>
            <a:r>
              <a:rPr lang="en-US" sz="2500" dirty="0" smtClean="0"/>
              <a:t>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</a:pPr>
            <a:endParaRPr lang="en-US" sz="2500" dirty="0" smtClean="0"/>
          </a:p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Average-case: </a:t>
            </a:r>
            <a:r>
              <a:rPr lang="en-US" sz="2500" dirty="0" smtClean="0"/>
              <a:t>(sometimes)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500" i="1" dirty="0" smtClean="0"/>
              <a:t>T</a:t>
            </a:r>
            <a:r>
              <a:rPr lang="en-US" sz="2500" dirty="0" smtClean="0"/>
              <a:t>(</a:t>
            </a:r>
            <a:r>
              <a:rPr lang="en-US" sz="2500" i="1" dirty="0" smtClean="0"/>
              <a:t>n</a:t>
            </a:r>
            <a:r>
              <a:rPr lang="en-US" sz="2500" dirty="0" smtClean="0"/>
              <a:t>) = expected time of algorithm over all inputs of size </a:t>
            </a:r>
            <a:r>
              <a:rPr lang="en-US" sz="2500" i="1" dirty="0" smtClean="0"/>
              <a:t>n</a:t>
            </a:r>
            <a:r>
              <a:rPr lang="en-US" sz="2500" dirty="0" smtClean="0"/>
              <a:t>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endParaRPr lang="en-US" sz="2500" dirty="0" smtClean="0"/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500" dirty="0" smtClean="0"/>
              <a:t>Need assumption of statistical distribution of inputs.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sz="2500" dirty="0" smtClean="0"/>
          </a:p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Best-case: </a:t>
            </a:r>
            <a:endParaRPr lang="en-US" sz="2500" dirty="0" smtClean="0"/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Font typeface="Courier New" pitchFamily="49" charset="0"/>
              <a:buChar char="o"/>
            </a:pPr>
            <a:r>
              <a:rPr lang="en-US" sz="2500" dirty="0" smtClean="0"/>
              <a:t>Cheat with a slow algorithm that works fast on </a:t>
            </a:r>
            <a:r>
              <a:rPr lang="en-US" sz="2500" i="1" dirty="0" smtClean="0"/>
              <a:t>some</a:t>
            </a:r>
            <a:r>
              <a:rPr lang="en-US" sz="2500" dirty="0" smtClean="0"/>
              <a:t> input.</a:t>
            </a:r>
            <a:endParaRPr lang="en-US" sz="25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595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556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Symbol" pitchFamily="18" charset="2"/>
              </a:rPr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54078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Drop low-order terms; ignore leading constants.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008080"/>
                </a:solidFill>
              </a:rPr>
              <a:t>3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 </a:t>
            </a:r>
            <a:r>
              <a:rPr lang="en-US" sz="2000" dirty="0">
                <a:solidFill>
                  <a:srgbClr val="008080"/>
                </a:solidFill>
              </a:rPr>
              <a:t>+ </a:t>
            </a:r>
            <a:r>
              <a:rPr lang="en-US" sz="2000" dirty="0" smtClean="0">
                <a:solidFill>
                  <a:srgbClr val="008080"/>
                </a:solidFill>
              </a:rPr>
              <a:t>10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i="1" baseline="30000" dirty="0" smtClean="0">
                <a:solidFill>
                  <a:srgbClr val="008080"/>
                </a:solidFill>
              </a:rPr>
              <a:t>2</a:t>
            </a:r>
            <a:r>
              <a:rPr lang="en-US" sz="2000" i="1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– 5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dirty="0">
                <a:solidFill>
                  <a:srgbClr val="008080"/>
                </a:solidFill>
              </a:rPr>
              <a:t> + 1</a:t>
            </a:r>
            <a:r>
              <a:rPr lang="en-US" sz="2000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=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o</a:t>
            </a:r>
            <a:r>
              <a:rPr lang="en-US" sz="2000" dirty="0" smtClean="0">
                <a:solidFill>
                  <a:srgbClr val="008080"/>
                </a:solidFill>
              </a:rPr>
              <a:t>(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baseline="30000" dirty="0" smtClean="0">
                <a:solidFill>
                  <a:srgbClr val="008080"/>
                </a:solidFill>
              </a:rPr>
              <a:t>3</a:t>
            </a:r>
            <a:r>
              <a:rPr lang="en-US" sz="2000" dirty="0">
                <a:solidFill>
                  <a:srgbClr val="008080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n-US" sz="2800" dirty="0" smtClean="0">
                <a:solidFill>
                  <a:srgbClr val="008080"/>
                </a:solidFill>
                <a:latin typeface="Symbol" pitchFamily="18" charset="2"/>
              </a:rPr>
              <a:t>O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</a:t>
            </a:r>
            <a:r>
              <a:rPr lang="en-US" sz="3200" dirty="0">
                <a:solidFill>
                  <a:srgbClr val="008080"/>
                </a:solidFill>
              </a:rPr>
              <a:t> </a:t>
            </a:r>
            <a:r>
              <a:rPr lang="en-US" sz="2400" dirty="0">
                <a:solidFill>
                  <a:srgbClr val="008080"/>
                </a:solidFill>
              </a:rPr>
              <a:t>{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 smtClean="0">
                <a:solidFill>
                  <a:srgbClr val="008080"/>
                </a:solidFill>
              </a:rPr>
              <a:t>c </a:t>
            </a:r>
            <a:r>
              <a:rPr lang="en-US" sz="2800" dirty="0" smtClean="0"/>
              <a:t>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 smtClean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 smtClean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c</a:t>
            </a:r>
            <a:r>
              <a:rPr lang="en-US" sz="2800" dirty="0" smtClean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sz="2400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58162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2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957</Words>
  <Application>Microsoft Office PowerPoint</Application>
  <PresentationFormat>On-screen Show (4:3)</PresentationFormat>
  <Paragraphs>232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.</vt:lpstr>
      <vt:lpstr>Arial</vt:lpstr>
      <vt:lpstr>Calibri</vt:lpstr>
      <vt:lpstr>Cambria Math</vt:lpstr>
      <vt:lpstr>Comic Sans MS</vt:lpstr>
      <vt:lpstr>Constantia</vt:lpstr>
      <vt:lpstr>Courier New</vt:lpstr>
      <vt:lpstr>Symbol</vt:lpstr>
      <vt:lpstr>Wingdings</vt:lpstr>
      <vt:lpstr>Office Theme</vt:lpstr>
      <vt:lpstr>Equation</vt:lpstr>
      <vt:lpstr>Microsoft Equation 3.0</vt:lpstr>
      <vt:lpstr>MathType 5.0 Equation</vt:lpstr>
      <vt:lpstr>Introduction to Algorithm</vt:lpstr>
      <vt:lpstr>Definition</vt:lpstr>
      <vt:lpstr>Insertion Sort</vt:lpstr>
      <vt:lpstr>Insertion Sort</vt:lpstr>
      <vt:lpstr>Insertion Sort</vt:lpstr>
      <vt:lpstr>Insertion Sort (Running Time)</vt:lpstr>
      <vt:lpstr>Running Time &amp; Space Complexity</vt:lpstr>
      <vt:lpstr>Kinds of Runtime Analysis</vt:lpstr>
      <vt:lpstr>Asymptotic Notation - O-notation</vt:lpstr>
      <vt:lpstr>Asymptotic Notation - Ω-notation</vt:lpstr>
      <vt:lpstr>Asymptotic Notation - Q-notation</vt:lpstr>
      <vt:lpstr>Asymptotic Notation(Example)</vt:lpstr>
      <vt:lpstr>Analysis of Insertion Sort</vt:lpstr>
      <vt:lpstr>Best Case Analysis</vt:lpstr>
      <vt:lpstr>Worst Case Analysis</vt:lpstr>
      <vt:lpstr>Insertion Sort -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</dc:title>
  <dc:creator>User</dc:creator>
  <cp:lastModifiedBy>ASUS</cp:lastModifiedBy>
  <cp:revision>66</cp:revision>
  <dcterms:created xsi:type="dcterms:W3CDTF">2019-08-31T01:58:31Z</dcterms:created>
  <dcterms:modified xsi:type="dcterms:W3CDTF">2021-03-15T05:56:05Z</dcterms:modified>
</cp:coreProperties>
</file>