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7E5BD-9B4C-4C27-91A9-9BEEE1EF1C98}" type="datetimeFigureOut">
              <a:rPr lang="en-US" smtClean="0"/>
              <a:pPr/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5092E-2E9B-4D32-A341-99CCD3FE24C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Design </a:t>
            </a:r>
            <a:r>
              <a:rPr lang="en-US" smtClean="0"/>
              <a:t>and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02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Divide and Conquer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charset="0"/>
              </a:rPr>
              <a:t>Divide-and conquer is a general algorithm design paradigm: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charset="0"/>
              </a:rPr>
              <a:t>Divide: divide the input data </a:t>
            </a:r>
            <a:r>
              <a:rPr lang="en-US" sz="2400" b="1" i="1" dirty="0" smtClean="0">
                <a:latin typeface="Times New Roman" charset="0"/>
              </a:rPr>
              <a:t>S</a:t>
            </a:r>
            <a:r>
              <a:rPr lang="en-US" sz="2400" dirty="0" smtClean="0">
                <a:latin typeface="Times New Roman" charset="0"/>
              </a:rPr>
              <a:t> in two or more disjoint subsets </a:t>
            </a:r>
            <a:r>
              <a:rPr lang="en-US" sz="2400" b="1" i="1" dirty="0" smtClean="0">
                <a:latin typeface="Times New Roman" charset="0"/>
              </a:rPr>
              <a:t>S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b="1" i="1" dirty="0" smtClean="0">
                <a:latin typeface="Times New Roman" charset="0"/>
              </a:rPr>
              <a:t>, S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, …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charset="0"/>
              </a:rPr>
              <a:t>Recur: solve the sub problems recursively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sz="2400" dirty="0" smtClean="0">
                <a:latin typeface="Times New Roman" charset="0"/>
              </a:rPr>
              <a:t>Conquer: combine the solutions for </a:t>
            </a:r>
            <a:r>
              <a:rPr lang="en-US" sz="2400" b="1" i="1" dirty="0" smtClean="0">
                <a:latin typeface="Times New Roman" charset="0"/>
              </a:rPr>
              <a:t>S</a:t>
            </a:r>
            <a:r>
              <a:rPr lang="en-US" sz="2400" baseline="-25000" dirty="0" smtClean="0">
                <a:latin typeface="Times New Roman" charset="0"/>
              </a:rPr>
              <a:t>1</a:t>
            </a:r>
            <a:r>
              <a:rPr lang="en-US" sz="2400" b="1" i="1" dirty="0" smtClean="0">
                <a:latin typeface="Times New Roman" charset="0"/>
              </a:rPr>
              <a:t>,</a:t>
            </a:r>
            <a:r>
              <a:rPr lang="en-US" sz="2400" dirty="0" smtClean="0">
                <a:latin typeface="Times New Roman" charset="0"/>
              </a:rPr>
              <a:t> </a:t>
            </a:r>
            <a:r>
              <a:rPr lang="en-US" sz="2400" b="1" i="1" dirty="0" smtClean="0">
                <a:latin typeface="Times New Roman" charset="0"/>
              </a:rPr>
              <a:t>S</a:t>
            </a:r>
            <a:r>
              <a:rPr lang="en-US" sz="2400" baseline="-25000" dirty="0" smtClean="0">
                <a:latin typeface="Times New Roman" charset="0"/>
              </a:rPr>
              <a:t>2</a:t>
            </a:r>
            <a:r>
              <a:rPr lang="en-US" sz="2400" dirty="0" smtClean="0">
                <a:latin typeface="Times New Roman" charset="0"/>
              </a:rPr>
              <a:t>, …, into a solution for </a:t>
            </a:r>
            <a:r>
              <a:rPr lang="en-US" sz="2400" b="1" i="1" dirty="0" smtClean="0">
                <a:latin typeface="Times New Roman" charset="0"/>
              </a:rPr>
              <a:t>S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charset="0"/>
              </a:rPr>
              <a:t>The base case for the recursion are sub problems of constant size</a:t>
            </a:r>
          </a:p>
          <a:p>
            <a:pPr>
              <a:lnSpc>
                <a:spcPct val="9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charset="0"/>
              </a:rPr>
              <a:t>Analysis can be done using </a:t>
            </a:r>
            <a:r>
              <a:rPr lang="en-US" sz="2800" b="1" dirty="0" smtClean="0">
                <a:latin typeface="Times New Roman" charset="0"/>
              </a:rPr>
              <a:t>recurrence equations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305800" cy="2362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848600"/>
              </a:tblGrid>
              <a:tr h="472440">
                <a:tc gridSpan="2"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QUICKSORT(A, p, r)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if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p &lt; r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   q = PARTITION(A, p, r)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QUICKSORT(A, p, q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– 1)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Times New Roman" pitchFamily="18" charset="0"/>
                          <a:cs typeface="Times New Roman" pitchFamily="18" charset="0"/>
                        </a:rPr>
                        <a:t>    QUICKSORT(A,</a:t>
                      </a:r>
                      <a:r>
                        <a:rPr lang="en-US" sz="2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q + 1, r)</a:t>
                      </a:r>
                      <a:endParaRPr lang="en-US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Quick Sort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3"/>
          <a:ext cx="8305800" cy="5410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7848600"/>
              </a:tblGrid>
              <a:tr h="601133">
                <a:tc gridSpan="2">
                  <a:txBody>
                    <a:bodyPr/>
                    <a:lstStyle/>
                    <a:p>
                      <a:r>
                        <a:rPr lang="en-US" sz="2800" dirty="0" smtClean="0"/>
                        <a:t>PARTITION(A, p, r)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x</a:t>
                      </a:r>
                      <a:r>
                        <a:rPr lang="en-US" sz="2800" baseline="0" dirty="0" smtClean="0"/>
                        <a:t> = A[r]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 smtClean="0"/>
                        <a:t>i</a:t>
                      </a:r>
                      <a:r>
                        <a:rPr lang="en-US" sz="2800" baseline="0" dirty="0" smtClean="0"/>
                        <a:t> = p – 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3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for</a:t>
                      </a:r>
                      <a:r>
                        <a:rPr lang="en-US" sz="2800" baseline="0" dirty="0" smtClean="0"/>
                        <a:t> j = p to r - 1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4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    if</a:t>
                      </a:r>
                      <a:r>
                        <a:rPr lang="en-US" sz="2800" baseline="0" dirty="0" smtClean="0"/>
                        <a:t> A[j] &lt;= x</a:t>
                      </a: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5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     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= 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+ 1</a:t>
                      </a: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6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        exchange A[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] with A[j]</a:t>
                      </a: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smtClean="0"/>
                        <a:t>7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exchange A[I + 1] with A[r]</a:t>
                      </a:r>
                    </a:p>
                  </a:txBody>
                  <a:tcPr/>
                </a:tc>
              </a:tr>
              <a:tr h="60113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8</a:t>
                      </a:r>
                      <a:endParaRPr lang="en-US" sz="28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return </a:t>
                      </a:r>
                      <a:r>
                        <a:rPr lang="en-US" sz="2800" baseline="0" dirty="0" err="1" smtClean="0"/>
                        <a:t>i</a:t>
                      </a:r>
                      <a:r>
                        <a:rPr lang="en-US" sz="2800" baseline="0" dirty="0" smtClean="0"/>
                        <a:t> + 1;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(Example)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8600" y="1524000"/>
          <a:ext cx="4495802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0122"/>
                <a:gridCol w="572240"/>
                <a:gridCol w="572240"/>
                <a:gridCol w="572240"/>
                <a:gridCol w="572240"/>
                <a:gridCol w="572240"/>
                <a:gridCol w="572240"/>
                <a:gridCol w="57224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2590800"/>
          <a:ext cx="44958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28600" y="3611880"/>
          <a:ext cx="44958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28600" y="4648200"/>
          <a:ext cx="44958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8600" y="5745480"/>
          <a:ext cx="44958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  <a:gridCol w="561975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76800" y="4648200"/>
          <a:ext cx="4267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876800" y="1524000"/>
          <a:ext cx="4267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876800" y="2590800"/>
          <a:ext cx="4267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876800" y="3581400"/>
          <a:ext cx="4267200" cy="57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5080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3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7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5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6</a:t>
                      </a:r>
                      <a:endParaRPr lang="en-US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0" y="2133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381000" y="21336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3124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4400" y="31242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10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47800" y="41910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381000" y="5257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2133600" y="52578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914400" y="63246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2667000" y="63246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0" y="20574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0" y="20574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6096000" y="31242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6096000" y="41910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8229600" y="3124200"/>
            <a:ext cx="258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</a:t>
            </a:r>
            <a:endParaRPr lang="en-US" sz="2400" dirty="0"/>
          </a:p>
        </p:txBody>
      </p:sp>
      <p:cxnSp>
        <p:nvCxnSpPr>
          <p:cNvPr id="33" name="Straight Arrow Connector 32"/>
          <p:cNvCxnSpPr/>
          <p:nvPr/>
        </p:nvCxnSpPr>
        <p:spPr>
          <a:xfrm rot="16200000" flipV="1">
            <a:off x="6781800" y="5410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086600" y="6019800"/>
            <a:ext cx="814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Pivot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Sort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[See in class]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287</Words>
  <Application>Microsoft Office PowerPoint</Application>
  <PresentationFormat>On-screen Show (4:3)</PresentationFormat>
  <Paragraphs>128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Office Theme</vt:lpstr>
      <vt:lpstr>Algorithm Design and Analysis</vt:lpstr>
      <vt:lpstr>Divide and Conquer</vt:lpstr>
      <vt:lpstr>Quick Sort</vt:lpstr>
      <vt:lpstr>Quick Sort</vt:lpstr>
      <vt:lpstr>Quick Sort (Example)</vt:lpstr>
      <vt:lpstr>Quick Sort Analysis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ASUS</cp:lastModifiedBy>
  <cp:revision>18</cp:revision>
  <dcterms:created xsi:type="dcterms:W3CDTF">2019-09-02T13:41:58Z</dcterms:created>
  <dcterms:modified xsi:type="dcterms:W3CDTF">2021-03-18T09:08:44Z</dcterms:modified>
</cp:coreProperties>
</file>