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bril Fatface" panose="02000503000000020003" pitchFamily="2" charset="77"/>
      <p:regular r:id="rId3"/>
    </p:embeddedFont>
    <p:embeddedFont>
      <p:font typeface="Arimo Bold" panose="020B0704020202020204" pitchFamily="34" charset="0"/>
      <p:regular r:id="rId4"/>
      <p:bold r:id="rId5"/>
    </p:embeddedFont>
    <p:embeddedFont>
      <p:font typeface="DejaVu Serif Bold" panose="02060803050605020204" pitchFamily="18" charset="0"/>
      <p:regular r:id="rId6"/>
      <p:bold r:id="rId7"/>
    </p:embeddedFont>
    <p:embeddedFont>
      <p:font typeface="HK Modular" pitchFamily="2" charset="77"/>
      <p:regular r:id="rId8"/>
      <p:bold r:id="rId9"/>
    </p:embeddedFont>
    <p:embeddedFont>
      <p:font typeface="Raleway" pitchFamily="2" charset="77"/>
      <p:regular r:id="rId10"/>
    </p:embeddedFont>
    <p:embeddedFont>
      <p:font typeface="Raleway Bold" pitchFamily="2" charset="7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58" autoAdjust="0"/>
  </p:normalViewPr>
  <p:slideViewPr>
    <p:cSldViewPr>
      <p:cViewPr varScale="1">
        <p:scale>
          <a:sx n="80" d="100"/>
          <a:sy n="80" d="100"/>
        </p:scale>
        <p:origin x="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3754" y="1954132"/>
            <a:ext cx="4715709" cy="3189368"/>
          </a:xfrm>
          <a:custGeom>
            <a:avLst/>
            <a:gdLst/>
            <a:ahLst/>
            <a:cxnLst/>
            <a:rect l="l" t="t" r="r" b="b"/>
            <a:pathLst>
              <a:path w="4715709" h="3189368">
                <a:moveTo>
                  <a:pt x="0" y="0"/>
                </a:moveTo>
                <a:lnTo>
                  <a:pt x="4715709" y="0"/>
                </a:lnTo>
                <a:lnTo>
                  <a:pt x="4715709" y="3189368"/>
                </a:lnTo>
                <a:lnTo>
                  <a:pt x="0" y="3189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  <p:txBody>
          <a:bodyPr/>
          <a:lstStyle/>
          <a:p>
            <a:endParaRPr lang="en-TR"/>
          </a:p>
        </p:txBody>
      </p:sp>
      <p:sp>
        <p:nvSpPr>
          <p:cNvPr id="3" name="Freeform 3"/>
          <p:cNvSpPr/>
          <p:nvPr/>
        </p:nvSpPr>
        <p:spPr>
          <a:xfrm>
            <a:off x="13176943" y="1954132"/>
            <a:ext cx="4715709" cy="3189368"/>
          </a:xfrm>
          <a:custGeom>
            <a:avLst/>
            <a:gdLst/>
            <a:ahLst/>
            <a:cxnLst/>
            <a:rect l="l" t="t" r="r" b="b"/>
            <a:pathLst>
              <a:path w="4715709" h="3189368">
                <a:moveTo>
                  <a:pt x="0" y="0"/>
                </a:moveTo>
                <a:lnTo>
                  <a:pt x="4715709" y="0"/>
                </a:lnTo>
                <a:lnTo>
                  <a:pt x="4715709" y="3189368"/>
                </a:lnTo>
                <a:lnTo>
                  <a:pt x="0" y="3189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  <p:txBody>
          <a:bodyPr/>
          <a:lstStyle/>
          <a:p>
            <a:endParaRPr lang="en-TR"/>
          </a:p>
        </p:txBody>
      </p:sp>
      <p:sp>
        <p:nvSpPr>
          <p:cNvPr id="4" name="Freeform 4"/>
          <p:cNvSpPr/>
          <p:nvPr/>
        </p:nvSpPr>
        <p:spPr>
          <a:xfrm>
            <a:off x="16923929" y="8613882"/>
            <a:ext cx="1364071" cy="1673118"/>
          </a:xfrm>
          <a:custGeom>
            <a:avLst/>
            <a:gdLst/>
            <a:ahLst/>
            <a:cxnLst/>
            <a:rect l="l" t="t" r="r" b="b"/>
            <a:pathLst>
              <a:path w="1364071" h="1673118">
                <a:moveTo>
                  <a:pt x="0" y="0"/>
                </a:moveTo>
                <a:lnTo>
                  <a:pt x="1364071" y="0"/>
                </a:lnTo>
                <a:lnTo>
                  <a:pt x="1364071" y="1673118"/>
                </a:lnTo>
                <a:lnTo>
                  <a:pt x="0" y="1673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5" name="Freeform 5"/>
          <p:cNvSpPr/>
          <p:nvPr/>
        </p:nvSpPr>
        <p:spPr>
          <a:xfrm>
            <a:off x="12423696" y="8908259"/>
            <a:ext cx="1285574" cy="1247443"/>
          </a:xfrm>
          <a:custGeom>
            <a:avLst/>
            <a:gdLst/>
            <a:ahLst/>
            <a:cxnLst/>
            <a:rect l="l" t="t" r="r" b="b"/>
            <a:pathLst>
              <a:path w="1285574" h="1247443">
                <a:moveTo>
                  <a:pt x="0" y="0"/>
                </a:moveTo>
                <a:lnTo>
                  <a:pt x="1285574" y="0"/>
                </a:lnTo>
                <a:lnTo>
                  <a:pt x="1285574" y="1247443"/>
                </a:lnTo>
                <a:lnTo>
                  <a:pt x="0" y="1247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6" name="Freeform 6"/>
          <p:cNvSpPr/>
          <p:nvPr/>
        </p:nvSpPr>
        <p:spPr>
          <a:xfrm>
            <a:off x="14117254" y="8908259"/>
            <a:ext cx="1254780" cy="1247443"/>
          </a:xfrm>
          <a:custGeom>
            <a:avLst/>
            <a:gdLst/>
            <a:ahLst/>
            <a:cxnLst/>
            <a:rect l="l" t="t" r="r" b="b"/>
            <a:pathLst>
              <a:path w="1254780" h="1247443">
                <a:moveTo>
                  <a:pt x="0" y="0"/>
                </a:moveTo>
                <a:lnTo>
                  <a:pt x="1254781" y="0"/>
                </a:lnTo>
                <a:lnTo>
                  <a:pt x="1254781" y="1247443"/>
                </a:lnTo>
                <a:lnTo>
                  <a:pt x="0" y="12474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7" name="TextBox 7"/>
          <p:cNvSpPr txBox="1"/>
          <p:nvPr/>
        </p:nvSpPr>
        <p:spPr>
          <a:xfrm>
            <a:off x="7405287" y="7224710"/>
            <a:ext cx="3024261" cy="26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8"/>
              </a:lnSpc>
              <a:spcBef>
                <a:spcPct val="0"/>
              </a:spcBef>
            </a:pPr>
            <a:r>
              <a:rPr lang="en-US" sz="1933" b="1">
                <a:solidFill>
                  <a:srgbClr val="FFBD59"/>
                </a:solidFill>
                <a:latin typeface="Raleway Bold"/>
                <a:ea typeface="Raleway Bold"/>
                <a:cs typeface="Raleway Bold"/>
                <a:sym typeface="Raleway Bold"/>
              </a:rPr>
              <a:t>Result and Discussion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3792" y="7780496"/>
            <a:ext cx="4627251" cy="139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2034" lvl="1" indent="-136017" algn="ctr">
              <a:lnSpc>
                <a:spcPts val="1360"/>
              </a:lnSpc>
              <a:buFont typeface="Arial"/>
              <a:buChar char="•"/>
            </a:pPr>
            <a:r>
              <a:rPr lang="en-US" sz="12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project successfully demonstrates the use of LoRa for low-power, long-range communication in environmental monitoring</a:t>
            </a:r>
          </a:p>
          <a:p>
            <a:pPr marL="272034" lvl="1" indent="-136017" algn="ctr">
              <a:lnSpc>
                <a:spcPts val="1360"/>
              </a:lnSpc>
              <a:spcBef>
                <a:spcPct val="0"/>
              </a:spcBef>
              <a:buFont typeface="Arial"/>
              <a:buChar char="•"/>
            </a:pPr>
            <a:r>
              <a:rPr lang="en-US" sz="12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improve its real-world applicability, the system could benefit from enhanced range and robustness, further energy optimization, remote access capabilities, additional sensor integration, and scalability to monitor larger areas or multiple devices.</a:t>
            </a:r>
          </a:p>
        </p:txBody>
      </p:sp>
      <p:sp>
        <p:nvSpPr>
          <p:cNvPr id="9" name="Freeform 9"/>
          <p:cNvSpPr/>
          <p:nvPr/>
        </p:nvSpPr>
        <p:spPr>
          <a:xfrm>
            <a:off x="6474085" y="6823402"/>
            <a:ext cx="4886664" cy="3304990"/>
          </a:xfrm>
          <a:custGeom>
            <a:avLst/>
            <a:gdLst/>
            <a:ahLst/>
            <a:cxnLst/>
            <a:rect l="l" t="t" r="r" b="b"/>
            <a:pathLst>
              <a:path w="4886664" h="3304990">
                <a:moveTo>
                  <a:pt x="0" y="0"/>
                </a:moveTo>
                <a:lnTo>
                  <a:pt x="4886665" y="0"/>
                </a:lnTo>
                <a:lnTo>
                  <a:pt x="4886665" y="3304990"/>
                </a:lnTo>
                <a:lnTo>
                  <a:pt x="0" y="3304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  <p:txBody>
          <a:bodyPr/>
          <a:lstStyle/>
          <a:p>
            <a:endParaRPr lang="en-TR"/>
          </a:p>
        </p:txBody>
      </p:sp>
      <p:sp>
        <p:nvSpPr>
          <p:cNvPr id="10" name="Freeform 10"/>
          <p:cNvSpPr/>
          <p:nvPr/>
        </p:nvSpPr>
        <p:spPr>
          <a:xfrm>
            <a:off x="4325696" y="5703051"/>
            <a:ext cx="9183443" cy="944895"/>
          </a:xfrm>
          <a:custGeom>
            <a:avLst/>
            <a:gdLst/>
            <a:ahLst/>
            <a:cxnLst/>
            <a:rect l="l" t="t" r="r" b="b"/>
            <a:pathLst>
              <a:path w="9183443" h="944895">
                <a:moveTo>
                  <a:pt x="0" y="0"/>
                </a:moveTo>
                <a:lnTo>
                  <a:pt x="9183443" y="0"/>
                </a:lnTo>
                <a:lnTo>
                  <a:pt x="9183443" y="944895"/>
                </a:lnTo>
                <a:lnTo>
                  <a:pt x="0" y="9448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1" name="Freeform 11"/>
          <p:cNvSpPr/>
          <p:nvPr/>
        </p:nvSpPr>
        <p:spPr>
          <a:xfrm>
            <a:off x="326510" y="5639584"/>
            <a:ext cx="2325099" cy="2325099"/>
          </a:xfrm>
          <a:custGeom>
            <a:avLst/>
            <a:gdLst/>
            <a:ahLst/>
            <a:cxnLst/>
            <a:rect l="l" t="t" r="r" b="b"/>
            <a:pathLst>
              <a:path w="2325099" h="2325099">
                <a:moveTo>
                  <a:pt x="0" y="0"/>
                </a:moveTo>
                <a:lnTo>
                  <a:pt x="2325099" y="0"/>
                </a:lnTo>
                <a:lnTo>
                  <a:pt x="2325099" y="2325099"/>
                </a:lnTo>
                <a:lnTo>
                  <a:pt x="0" y="23250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2" name="Freeform 12"/>
          <p:cNvSpPr/>
          <p:nvPr/>
        </p:nvSpPr>
        <p:spPr>
          <a:xfrm>
            <a:off x="14658827" y="5196870"/>
            <a:ext cx="2903333" cy="3015912"/>
          </a:xfrm>
          <a:custGeom>
            <a:avLst/>
            <a:gdLst/>
            <a:ahLst/>
            <a:cxnLst/>
            <a:rect l="l" t="t" r="r" b="b"/>
            <a:pathLst>
              <a:path w="2903333" h="3015912">
                <a:moveTo>
                  <a:pt x="0" y="0"/>
                </a:moveTo>
                <a:lnTo>
                  <a:pt x="2903333" y="0"/>
                </a:lnTo>
                <a:lnTo>
                  <a:pt x="2903333" y="3015911"/>
                </a:lnTo>
                <a:lnTo>
                  <a:pt x="0" y="30159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3" name="Freeform 13"/>
          <p:cNvSpPr/>
          <p:nvPr/>
        </p:nvSpPr>
        <p:spPr>
          <a:xfrm>
            <a:off x="3340913" y="7181346"/>
            <a:ext cx="1942547" cy="1859989"/>
          </a:xfrm>
          <a:custGeom>
            <a:avLst/>
            <a:gdLst/>
            <a:ahLst/>
            <a:cxnLst/>
            <a:rect l="l" t="t" r="r" b="b"/>
            <a:pathLst>
              <a:path w="1942547" h="1859989">
                <a:moveTo>
                  <a:pt x="0" y="0"/>
                </a:moveTo>
                <a:lnTo>
                  <a:pt x="1942547" y="0"/>
                </a:lnTo>
                <a:lnTo>
                  <a:pt x="1942547" y="1859989"/>
                </a:lnTo>
                <a:lnTo>
                  <a:pt x="0" y="18599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4" name="Freeform 14"/>
          <p:cNvSpPr/>
          <p:nvPr/>
        </p:nvSpPr>
        <p:spPr>
          <a:xfrm>
            <a:off x="12423696" y="7205660"/>
            <a:ext cx="1636409" cy="1431858"/>
          </a:xfrm>
          <a:custGeom>
            <a:avLst/>
            <a:gdLst/>
            <a:ahLst/>
            <a:cxnLst/>
            <a:rect l="l" t="t" r="r" b="b"/>
            <a:pathLst>
              <a:path w="1636409" h="1431858">
                <a:moveTo>
                  <a:pt x="0" y="0"/>
                </a:moveTo>
                <a:lnTo>
                  <a:pt x="1636409" y="0"/>
                </a:lnTo>
                <a:lnTo>
                  <a:pt x="1636409" y="1431858"/>
                </a:lnTo>
                <a:lnTo>
                  <a:pt x="0" y="14318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5" name="Freeform 15"/>
          <p:cNvSpPr/>
          <p:nvPr/>
        </p:nvSpPr>
        <p:spPr>
          <a:xfrm>
            <a:off x="6988708" y="1416801"/>
            <a:ext cx="4706617" cy="4114800"/>
          </a:xfrm>
          <a:custGeom>
            <a:avLst/>
            <a:gdLst/>
            <a:ahLst/>
            <a:cxnLst/>
            <a:rect l="l" t="t" r="r" b="b"/>
            <a:pathLst>
              <a:path w="4706617" h="4114800">
                <a:moveTo>
                  <a:pt x="0" y="0"/>
                </a:moveTo>
                <a:lnTo>
                  <a:pt x="4706616" y="0"/>
                </a:lnTo>
                <a:lnTo>
                  <a:pt x="4706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R"/>
          </a:p>
        </p:txBody>
      </p:sp>
      <p:sp>
        <p:nvSpPr>
          <p:cNvPr id="16" name="TextBox 16"/>
          <p:cNvSpPr txBox="1"/>
          <p:nvPr/>
        </p:nvSpPr>
        <p:spPr>
          <a:xfrm>
            <a:off x="1959054" y="187027"/>
            <a:ext cx="14676509" cy="204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2"/>
              </a:lnSpc>
            </a:pPr>
            <a:r>
              <a:rPr lang="en-US" sz="3168">
                <a:solidFill>
                  <a:srgbClr val="FFBD59"/>
                </a:solidFill>
                <a:latin typeface="HK Modular"/>
                <a:ea typeface="HK Modular"/>
                <a:cs typeface="HK Modular"/>
                <a:sym typeface="HK Modular"/>
              </a:rPr>
              <a:t>TEMPERATURE AND HUMIDITY DATA TRANSFER WITH LORA PROTOCOL</a:t>
            </a:r>
          </a:p>
          <a:p>
            <a:pPr algn="ctr">
              <a:lnSpc>
                <a:spcPts val="1853"/>
              </a:lnSpc>
            </a:pPr>
            <a:r>
              <a:rPr lang="en-US" sz="1471">
                <a:solidFill>
                  <a:srgbClr val="FFBD59"/>
                </a:solidFill>
                <a:latin typeface="HK Modular"/>
                <a:ea typeface="HK Modular"/>
                <a:cs typeface="HK Modular"/>
                <a:sym typeface="HK Modular"/>
              </a:rPr>
              <a:t>COMP 413 - INTERNET OF THINGS | INSTRUCTOR: DR. ABDULKADIR KÖSE</a:t>
            </a:r>
          </a:p>
          <a:p>
            <a:pPr algn="ctr">
              <a:lnSpc>
                <a:spcPts val="6486"/>
              </a:lnSpc>
            </a:pPr>
            <a:endParaRPr lang="en-US" sz="1471">
              <a:solidFill>
                <a:srgbClr val="FFBD59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3754" y="8850541"/>
            <a:ext cx="2728142" cy="130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1"/>
              </a:lnSpc>
            </a:pPr>
            <a:r>
              <a:rPr lang="en-US" sz="18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 19</a:t>
            </a:r>
          </a:p>
          <a:p>
            <a:pPr algn="ctr">
              <a:lnSpc>
                <a:spcPts val="2041"/>
              </a:lnSpc>
            </a:pPr>
            <a:r>
              <a:rPr lang="en-US" sz="18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İsmail Said Dönmez</a:t>
            </a:r>
          </a:p>
          <a:p>
            <a:pPr algn="ctr">
              <a:lnSpc>
                <a:spcPts val="2041"/>
              </a:lnSpc>
            </a:pPr>
            <a:r>
              <a:rPr lang="en-US" sz="18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Ömer Faruk Kılıçkaya</a:t>
            </a:r>
          </a:p>
          <a:p>
            <a:pPr algn="ctr">
              <a:lnSpc>
                <a:spcPts val="2041"/>
              </a:lnSpc>
            </a:pPr>
            <a:r>
              <a:rPr lang="en-US" sz="18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Emin Şahin</a:t>
            </a:r>
          </a:p>
          <a:p>
            <a:pPr algn="ctr">
              <a:lnSpc>
                <a:spcPts val="2041"/>
              </a:lnSpc>
              <a:spcBef>
                <a:spcPct val="0"/>
              </a:spcBef>
            </a:pPr>
            <a:endParaRPr lang="en-US" sz="189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39478" y="2460710"/>
            <a:ext cx="3024261" cy="26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8"/>
              </a:lnSpc>
              <a:spcBef>
                <a:spcPct val="0"/>
              </a:spcBef>
            </a:pPr>
            <a:r>
              <a:rPr lang="en-US" sz="1933" b="1">
                <a:solidFill>
                  <a:srgbClr val="FFBD59"/>
                </a:solidFill>
                <a:latin typeface="Raleway Bold"/>
                <a:ea typeface="Raleway Bold"/>
                <a:cs typeface="Raleway Bold"/>
                <a:sym typeface="Raleway Bold"/>
              </a:rPr>
              <a:t>Problem Statement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2212" y="3110590"/>
            <a:ext cx="4627251" cy="87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"/>
              </a:lnSpc>
              <a:spcBef>
                <a:spcPct val="0"/>
              </a:spcBef>
            </a:pPr>
            <a:r>
              <a:rPr lang="en-US" sz="12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project provides an efficient, low-power solution for monitoring and controlling temperature and humidity in remote areas. Traditional communication methods struggle with long-range, low-power needs, but using the LoRa protocol enables real-time data transfer over long distances.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022667" y="2460710"/>
            <a:ext cx="3024261" cy="26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8"/>
              </a:lnSpc>
              <a:spcBef>
                <a:spcPct val="0"/>
              </a:spcBef>
            </a:pPr>
            <a:r>
              <a:rPr lang="en-US" sz="1933" b="1">
                <a:solidFill>
                  <a:srgbClr val="FFBD59"/>
                </a:solidFill>
                <a:latin typeface="Raleway Bold"/>
                <a:ea typeface="Raleway Bold"/>
                <a:cs typeface="Raleway Bold"/>
                <a:sym typeface="Raleway Bold"/>
              </a:rPr>
              <a:t>Objective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65401" y="2853415"/>
            <a:ext cx="4627251" cy="139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"/>
              </a:lnSpc>
            </a:pPr>
            <a:r>
              <a:rPr lang="en-US" sz="126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project aims to create a low-power system for monitoring and controlling temperature and humidity. Using LoRa for long-range data transmission, it collects sensor data, processes it on the server, and triggers actions like activating a fan. The system is scalable, customizable, and energy-efficient, making it ideal for long-term deployment and future improvements.</a:t>
            </a:r>
          </a:p>
          <a:p>
            <a:pPr algn="ctr">
              <a:lnSpc>
                <a:spcPts val="1360"/>
              </a:lnSpc>
              <a:spcBef>
                <a:spcPct val="0"/>
              </a:spcBef>
            </a:pPr>
            <a:endParaRPr lang="en-US" sz="126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569175" y="6008335"/>
            <a:ext cx="1310935" cy="28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9"/>
              </a:lnSpc>
            </a:pPr>
            <a:r>
              <a:rPr lang="en-US" sz="1585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DFT Sensor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47097" y="6008335"/>
            <a:ext cx="1492508" cy="28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9"/>
              </a:lnSpc>
            </a:pPr>
            <a:r>
              <a:rPr lang="en-US" sz="1585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LoRa Module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53846" y="5880343"/>
            <a:ext cx="1527143" cy="80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sz="1438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Temperature and </a:t>
            </a:r>
          </a:p>
          <a:p>
            <a:pPr algn="ctr">
              <a:lnSpc>
                <a:spcPts val="2014"/>
              </a:lnSpc>
            </a:pPr>
            <a:r>
              <a:rPr lang="en-US" sz="1438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Humidity</a:t>
            </a:r>
          </a:p>
          <a:p>
            <a:pPr algn="ctr">
              <a:lnSpc>
                <a:spcPts val="2419"/>
              </a:lnSpc>
            </a:pPr>
            <a:endParaRPr lang="en-US" sz="1438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128751" y="6008335"/>
            <a:ext cx="730635" cy="28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9"/>
              </a:lnSpc>
            </a:pPr>
            <a:r>
              <a:rPr lang="en-US" sz="1585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Server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06784" y="6008335"/>
            <a:ext cx="829066" cy="28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9"/>
              </a:lnSpc>
            </a:pPr>
            <a:r>
              <a:rPr lang="en-US" sz="1585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Display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05287" y="1793579"/>
            <a:ext cx="1738713" cy="30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5"/>
              </a:lnSpc>
            </a:pPr>
            <a:r>
              <a:rPr lang="en-US" sz="1654" b="1">
                <a:solidFill>
                  <a:srgbClr val="FFBD59"/>
                </a:solidFill>
                <a:latin typeface="Arimo Bold"/>
                <a:ea typeface="Arimo Bold"/>
                <a:cs typeface="Arimo Bold"/>
                <a:sym typeface="Arimo Bold"/>
              </a:rPr>
              <a:t>Transmitter Code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680989" y="1762679"/>
            <a:ext cx="158781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b="1">
                <a:solidFill>
                  <a:srgbClr val="FFBD59"/>
                </a:solidFill>
                <a:latin typeface="Arimo Bold"/>
                <a:ea typeface="Arimo Bold"/>
                <a:cs typeface="Arimo Bold"/>
                <a:sym typeface="Arimo Bold"/>
              </a:rPr>
              <a:t>Receiver Code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281468" y="3795589"/>
            <a:ext cx="2031683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b="1">
                <a:solidFill>
                  <a:srgbClr val="FFBD59"/>
                </a:solidFill>
                <a:latin typeface="Arimo Bold"/>
                <a:ea typeface="Arimo Bold"/>
                <a:cs typeface="Arimo Bold"/>
                <a:sym typeface="Arimo Bold"/>
              </a:rPr>
              <a:t>Firebase and Wi-Fi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988708" y="2354745"/>
            <a:ext cx="2155292" cy="138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3424" lvl="1" indent="-111712" algn="ctr">
              <a:lnSpc>
                <a:spcPts val="1448"/>
              </a:lnSpc>
              <a:buFont typeface="Arial"/>
              <a:buChar char="•"/>
            </a:pPr>
            <a:r>
              <a:rPr lang="en-US" sz="1034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Transmitter Software</a:t>
            </a:r>
          </a:p>
          <a:p>
            <a:pPr marL="223424" lvl="1" indent="-111712" algn="ctr">
              <a:lnSpc>
                <a:spcPts val="1448"/>
              </a:lnSpc>
              <a:buFont typeface="Arial"/>
              <a:buChar char="•"/>
            </a:pPr>
            <a:r>
              <a:rPr lang="en-US" sz="1034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LoRa Module Communication</a:t>
            </a:r>
          </a:p>
          <a:p>
            <a:pPr marL="223424" lvl="1" indent="-111712" algn="ctr">
              <a:lnSpc>
                <a:spcPts val="1448"/>
              </a:lnSpc>
              <a:buFont typeface="Arial"/>
              <a:buChar char="•"/>
            </a:pPr>
            <a:r>
              <a:rPr lang="en-US" sz="1034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LCD Display</a:t>
            </a:r>
          </a:p>
          <a:p>
            <a:pPr algn="ctr">
              <a:lnSpc>
                <a:spcPts val="5381"/>
              </a:lnSpc>
            </a:pPr>
            <a:endParaRPr lang="en-US" sz="1034" b="1">
              <a:solidFill>
                <a:srgbClr val="FFFFFF"/>
              </a:solidFill>
              <a:latin typeface="DejaVu Serif Bold"/>
              <a:ea typeface="DejaVu Serif Bold"/>
              <a:cs typeface="DejaVu Serif Bold"/>
              <a:sym typeface="DejaVu Serif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297309" y="2313913"/>
            <a:ext cx="2395951" cy="1427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5069" lvl="1" indent="-117535" algn="ctr">
              <a:lnSpc>
                <a:spcPts val="1524"/>
              </a:lnSpc>
              <a:buFont typeface="Arial"/>
              <a:buChar char="•"/>
            </a:pPr>
            <a:r>
              <a:rPr lang="en-US" sz="1088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Receiving Data via LoRa Module:</a:t>
            </a:r>
          </a:p>
          <a:p>
            <a:pPr marL="235069" lvl="1" indent="-117535" algn="ctr">
              <a:lnSpc>
                <a:spcPts val="1524"/>
              </a:lnSpc>
              <a:buFont typeface="Arial"/>
              <a:buChar char="•"/>
            </a:pPr>
            <a:r>
              <a:rPr lang="en-US" sz="1088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Data Processing</a:t>
            </a:r>
          </a:p>
          <a:p>
            <a:pPr marL="235069" lvl="1" indent="-117535" algn="ctr">
              <a:lnSpc>
                <a:spcPts val="1524"/>
              </a:lnSpc>
              <a:buFont typeface="Arial"/>
              <a:buChar char="•"/>
            </a:pPr>
            <a:r>
              <a:rPr lang="en-US" sz="1088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Firebase Integration</a:t>
            </a:r>
          </a:p>
          <a:p>
            <a:pPr algn="ctr">
              <a:lnSpc>
                <a:spcPts val="1168"/>
              </a:lnSpc>
            </a:pPr>
            <a:endParaRPr lang="en-US" sz="1088" b="1">
              <a:solidFill>
                <a:srgbClr val="FFFFFF"/>
              </a:solidFill>
              <a:latin typeface="DejaVu Serif Bold"/>
              <a:ea typeface="DejaVu Serif Bold"/>
              <a:cs typeface="DejaVu Serif Bold"/>
              <a:sym typeface="DejaVu Serif Bold"/>
            </a:endParaRPr>
          </a:p>
          <a:p>
            <a:pPr algn="ctr">
              <a:lnSpc>
                <a:spcPts val="4341"/>
              </a:lnSpc>
            </a:pPr>
            <a:endParaRPr lang="en-US" sz="1088" b="1">
              <a:solidFill>
                <a:srgbClr val="FFFFFF"/>
              </a:solidFill>
              <a:latin typeface="DejaVu Serif Bold"/>
              <a:ea typeface="DejaVu Serif Bold"/>
              <a:cs typeface="DejaVu Serif Bold"/>
              <a:sym typeface="DejaVu Serif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030177" y="4301313"/>
            <a:ext cx="2376607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indent="-129540" algn="ctr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WiFi Connection</a:t>
            </a:r>
          </a:p>
          <a:p>
            <a:pPr marL="259080" lvl="1" indent="-129540" algn="ctr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Firebase API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Raleway</vt:lpstr>
      <vt:lpstr>Calibri</vt:lpstr>
      <vt:lpstr>Arimo Bold</vt:lpstr>
      <vt:lpstr>Raleway Bold</vt:lpstr>
      <vt:lpstr>Arial</vt:lpstr>
      <vt:lpstr>Abril Fatface</vt:lpstr>
      <vt:lpstr>HK Modular</vt:lpstr>
      <vt:lpstr>DejaVu Serif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cp:lastModifiedBy>Emin Şahin</cp:lastModifiedBy>
  <cp:revision>1</cp:revision>
  <dcterms:created xsi:type="dcterms:W3CDTF">2006-08-16T00:00:00Z</dcterms:created>
  <dcterms:modified xsi:type="dcterms:W3CDTF">2025-01-09T19:21:17Z</dcterms:modified>
  <dc:identifier>DAGbhEu-VDU</dc:identifier>
</cp:coreProperties>
</file>