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1" r:id="rId7"/>
    <p:sldId id="265"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7620B33-3E1E-4A09-ACA8-78F754C657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C8C5CD-4D39-41D9-BEF0-1FAAE9D04CA2}">
      <dgm:prSet/>
      <dgm:spPr/>
      <dgm:t>
        <a:bodyPr/>
        <a:lstStyle/>
        <a:p>
          <a:pPr>
            <a:lnSpc>
              <a:spcPct val="100000"/>
            </a:lnSpc>
          </a:pPr>
          <a:r>
            <a:rPr lang="tr-TR" b="0" i="0"/>
            <a:t>Phishing saldırısı, web kullanıcıları için ciddi bir risk oluşturuyor. Bu tehdit en çokta elektronik ticareti aktif olarak kullanılan kimseler için kötü sonuçlar doğuruyor. </a:t>
          </a:r>
          <a:endParaRPr lang="en-US"/>
        </a:p>
      </dgm:t>
    </dgm:pt>
    <dgm:pt modelId="{5D47E789-8E2D-4DE2-A299-77A9A9BCC416}" type="parTrans" cxnId="{1952E968-14DE-4896-94BA-655FC8AEDCF3}">
      <dgm:prSet/>
      <dgm:spPr/>
      <dgm:t>
        <a:bodyPr/>
        <a:lstStyle/>
        <a:p>
          <a:endParaRPr lang="en-US"/>
        </a:p>
      </dgm:t>
    </dgm:pt>
    <dgm:pt modelId="{011FA4BE-AD7C-48BC-AA3A-3AEE2FD693A2}" type="sibTrans" cxnId="{1952E968-14DE-4896-94BA-655FC8AEDCF3}">
      <dgm:prSet/>
      <dgm:spPr/>
      <dgm:t>
        <a:bodyPr/>
        <a:lstStyle/>
        <a:p>
          <a:endParaRPr lang="en-US"/>
        </a:p>
      </dgm:t>
    </dgm:pt>
    <dgm:pt modelId="{B5280752-CDFE-4429-BE45-2B8B14C95F73}">
      <dgm:prSet/>
      <dgm:spPr/>
      <dgm:t>
        <a:bodyPr/>
        <a:lstStyle/>
        <a:p>
          <a:pPr>
            <a:lnSpc>
              <a:spcPct val="100000"/>
            </a:lnSpc>
          </a:pPr>
          <a:r>
            <a:rPr lang="tr-TR" b="0" i="0"/>
            <a:t>FBI raporuna göre, kimlik avı şu anda yükselişe geçmiş durumdadır. Bu durum 2020 yılında ABD'deki 114.000'den fazla kullanıcının 57 milyon dolarına mal olmuştur.</a:t>
          </a:r>
          <a:endParaRPr lang="en-US"/>
        </a:p>
      </dgm:t>
    </dgm:pt>
    <dgm:pt modelId="{54890EFF-8371-431F-8FE3-B84A004FDB34}" type="parTrans" cxnId="{5C376F1B-E43E-488C-895C-30CA1AD4E624}">
      <dgm:prSet/>
      <dgm:spPr/>
      <dgm:t>
        <a:bodyPr/>
        <a:lstStyle/>
        <a:p>
          <a:endParaRPr lang="en-US"/>
        </a:p>
      </dgm:t>
    </dgm:pt>
    <dgm:pt modelId="{CF708AB5-16B2-4E4C-9476-833F6EE32024}" type="sibTrans" cxnId="{5C376F1B-E43E-488C-895C-30CA1AD4E624}">
      <dgm:prSet/>
      <dgm:spPr/>
      <dgm:t>
        <a:bodyPr/>
        <a:lstStyle/>
        <a:p>
          <a:endParaRPr lang="en-US"/>
        </a:p>
      </dgm:t>
    </dgm:pt>
    <dgm:pt modelId="{E52A1D06-D39C-4A9F-AD66-F0B5DE8C19CE}">
      <dgm:prSet/>
      <dgm:spPr/>
      <dgm:t>
        <a:bodyPr/>
        <a:lstStyle/>
        <a:p>
          <a:pPr>
            <a:lnSpc>
              <a:spcPct val="100000"/>
            </a:lnSpc>
          </a:pPr>
          <a:r>
            <a:rPr lang="tr-TR" b="0" i="0" dirty="0"/>
            <a:t>Bu çalışma, 87 tane öznitelik(</a:t>
          </a:r>
          <a:r>
            <a:rPr lang="tr-TR" b="0" i="0" dirty="0" err="1"/>
            <a:t>feature</a:t>
          </a:r>
          <a:r>
            <a:rPr lang="tr-TR" b="0" i="0" dirty="0"/>
            <a:t>) üzerinden linklerin </a:t>
          </a:r>
          <a:r>
            <a:rPr lang="tr-TR" b="0" i="0" dirty="0" err="1"/>
            <a:t>phising</a:t>
          </a:r>
          <a:r>
            <a:rPr lang="tr-TR" b="0" i="0" dirty="0"/>
            <a:t> olup olmadığıyla ilgili bir ikili sınıflandırmadır.</a:t>
          </a:r>
          <a:endParaRPr lang="en-US" dirty="0"/>
        </a:p>
      </dgm:t>
    </dgm:pt>
    <dgm:pt modelId="{7CD6193C-09F0-43DC-B5C8-1904E66527C2}" type="parTrans" cxnId="{95D9C809-7A67-4732-A242-2A295992785E}">
      <dgm:prSet/>
      <dgm:spPr/>
      <dgm:t>
        <a:bodyPr/>
        <a:lstStyle/>
        <a:p>
          <a:endParaRPr lang="en-US"/>
        </a:p>
      </dgm:t>
    </dgm:pt>
    <dgm:pt modelId="{BB419ABB-AE4C-4D8C-A6DC-9D7BC3B1D3C8}" type="sibTrans" cxnId="{95D9C809-7A67-4732-A242-2A295992785E}">
      <dgm:prSet/>
      <dgm:spPr/>
      <dgm:t>
        <a:bodyPr/>
        <a:lstStyle/>
        <a:p>
          <a:endParaRPr lang="en-US"/>
        </a:p>
      </dgm:t>
    </dgm:pt>
    <dgm:pt modelId="{09170A38-A375-48FB-950D-2E90A2173DC0}" type="pres">
      <dgm:prSet presAssocID="{A7620B33-3E1E-4A09-ACA8-78F754C65784}" presName="root" presStyleCnt="0">
        <dgm:presLayoutVars>
          <dgm:dir/>
          <dgm:resizeHandles val="exact"/>
        </dgm:presLayoutVars>
      </dgm:prSet>
      <dgm:spPr/>
    </dgm:pt>
    <dgm:pt modelId="{0C813AE0-6244-41C2-8C31-223464A05160}" type="pres">
      <dgm:prSet presAssocID="{2CC8C5CD-4D39-41D9-BEF0-1FAAE9D04CA2}" presName="compNode" presStyleCnt="0"/>
      <dgm:spPr/>
    </dgm:pt>
    <dgm:pt modelId="{EC1C32C4-2787-4475-B6FF-AF12E4D3D79F}" type="pres">
      <dgm:prSet presAssocID="{2CC8C5CD-4D39-41D9-BEF0-1FAAE9D04CA2}" presName="bgRect" presStyleLbl="bgShp" presStyleIdx="0" presStyleCnt="3"/>
      <dgm:spPr/>
    </dgm:pt>
    <dgm:pt modelId="{7BF70716-33C7-47F0-8E74-5592061D88BB}" type="pres">
      <dgm:prSet presAssocID="{2CC8C5CD-4D39-41D9-BEF0-1FAAE9D04C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yarı"/>
        </a:ext>
      </dgm:extLst>
    </dgm:pt>
    <dgm:pt modelId="{34543A1C-92AD-4D73-87CF-50A1E5F58434}" type="pres">
      <dgm:prSet presAssocID="{2CC8C5CD-4D39-41D9-BEF0-1FAAE9D04CA2}" presName="spaceRect" presStyleCnt="0"/>
      <dgm:spPr/>
    </dgm:pt>
    <dgm:pt modelId="{A5334892-112B-483A-8BF0-CCE63C3E8A15}" type="pres">
      <dgm:prSet presAssocID="{2CC8C5CD-4D39-41D9-BEF0-1FAAE9D04CA2}" presName="parTx" presStyleLbl="revTx" presStyleIdx="0" presStyleCnt="3">
        <dgm:presLayoutVars>
          <dgm:chMax val="0"/>
          <dgm:chPref val="0"/>
        </dgm:presLayoutVars>
      </dgm:prSet>
      <dgm:spPr/>
    </dgm:pt>
    <dgm:pt modelId="{B92DA621-204F-4F37-800B-6FF3F66585F7}" type="pres">
      <dgm:prSet presAssocID="{011FA4BE-AD7C-48BC-AA3A-3AEE2FD693A2}" presName="sibTrans" presStyleCnt="0"/>
      <dgm:spPr/>
    </dgm:pt>
    <dgm:pt modelId="{536C65AA-561F-49EA-BC05-19491D73FEF4}" type="pres">
      <dgm:prSet presAssocID="{B5280752-CDFE-4429-BE45-2B8B14C95F73}" presName="compNode" presStyleCnt="0"/>
      <dgm:spPr/>
    </dgm:pt>
    <dgm:pt modelId="{FEF94EC8-A15E-42D3-BBAE-1D3857742F00}" type="pres">
      <dgm:prSet presAssocID="{B5280752-CDFE-4429-BE45-2B8B14C95F73}" presName="bgRect" presStyleLbl="bgShp" presStyleIdx="1" presStyleCnt="3"/>
      <dgm:spPr/>
    </dgm:pt>
    <dgm:pt modelId="{DC878686-0711-490F-B3A2-39E1A2FE01BE}" type="pres">
      <dgm:prSet presAssocID="{B5280752-CDFE-4429-BE45-2B8B14C95F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dektif"/>
        </a:ext>
      </dgm:extLst>
    </dgm:pt>
    <dgm:pt modelId="{D2CB0905-8DEA-41AF-B400-C8107A1B7054}" type="pres">
      <dgm:prSet presAssocID="{B5280752-CDFE-4429-BE45-2B8B14C95F73}" presName="spaceRect" presStyleCnt="0"/>
      <dgm:spPr/>
    </dgm:pt>
    <dgm:pt modelId="{46557453-B565-49D2-B491-F1E9EE2672CC}" type="pres">
      <dgm:prSet presAssocID="{B5280752-CDFE-4429-BE45-2B8B14C95F73}" presName="parTx" presStyleLbl="revTx" presStyleIdx="1" presStyleCnt="3">
        <dgm:presLayoutVars>
          <dgm:chMax val="0"/>
          <dgm:chPref val="0"/>
        </dgm:presLayoutVars>
      </dgm:prSet>
      <dgm:spPr/>
    </dgm:pt>
    <dgm:pt modelId="{382D55BE-1841-4936-B47D-31B954AAB000}" type="pres">
      <dgm:prSet presAssocID="{CF708AB5-16B2-4E4C-9476-833F6EE32024}" presName="sibTrans" presStyleCnt="0"/>
      <dgm:spPr/>
    </dgm:pt>
    <dgm:pt modelId="{BEF88957-1A02-4C13-BED6-3BE3E1E589EA}" type="pres">
      <dgm:prSet presAssocID="{E52A1D06-D39C-4A9F-AD66-F0B5DE8C19CE}" presName="compNode" presStyleCnt="0"/>
      <dgm:spPr/>
    </dgm:pt>
    <dgm:pt modelId="{4E7E7979-52F7-4650-B2F5-BDE372573C6C}" type="pres">
      <dgm:prSet presAssocID="{E52A1D06-D39C-4A9F-AD66-F0B5DE8C19CE}" presName="bgRect" presStyleLbl="bgShp" presStyleIdx="2" presStyleCnt="3"/>
      <dgm:spPr/>
    </dgm:pt>
    <dgm:pt modelId="{FEA125FC-FC92-4271-BBB4-321FFF41DAC4}" type="pres">
      <dgm:prSet presAssocID="{E52A1D06-D39C-4A9F-AD66-F0B5DE8C19C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Çekiç ana hat"/>
        </a:ext>
      </dgm:extLst>
    </dgm:pt>
    <dgm:pt modelId="{43B7CC93-1A30-430A-9C04-959EEE750D98}" type="pres">
      <dgm:prSet presAssocID="{E52A1D06-D39C-4A9F-AD66-F0B5DE8C19CE}" presName="spaceRect" presStyleCnt="0"/>
      <dgm:spPr/>
    </dgm:pt>
    <dgm:pt modelId="{9A0E1E02-FBB7-4772-8E94-81AFA60D8E69}" type="pres">
      <dgm:prSet presAssocID="{E52A1D06-D39C-4A9F-AD66-F0B5DE8C19CE}" presName="parTx" presStyleLbl="revTx" presStyleIdx="2" presStyleCnt="3">
        <dgm:presLayoutVars>
          <dgm:chMax val="0"/>
          <dgm:chPref val="0"/>
        </dgm:presLayoutVars>
      </dgm:prSet>
      <dgm:spPr/>
    </dgm:pt>
  </dgm:ptLst>
  <dgm:cxnLst>
    <dgm:cxn modelId="{95D9C809-7A67-4732-A242-2A295992785E}" srcId="{A7620B33-3E1E-4A09-ACA8-78F754C65784}" destId="{E52A1D06-D39C-4A9F-AD66-F0B5DE8C19CE}" srcOrd="2" destOrd="0" parTransId="{7CD6193C-09F0-43DC-B5C8-1904E66527C2}" sibTransId="{BB419ABB-AE4C-4D8C-A6DC-9D7BC3B1D3C8}"/>
    <dgm:cxn modelId="{5C376F1B-E43E-488C-895C-30CA1AD4E624}" srcId="{A7620B33-3E1E-4A09-ACA8-78F754C65784}" destId="{B5280752-CDFE-4429-BE45-2B8B14C95F73}" srcOrd="1" destOrd="0" parTransId="{54890EFF-8371-431F-8FE3-B84A004FDB34}" sibTransId="{CF708AB5-16B2-4E4C-9476-833F6EE32024}"/>
    <dgm:cxn modelId="{1952E968-14DE-4896-94BA-655FC8AEDCF3}" srcId="{A7620B33-3E1E-4A09-ACA8-78F754C65784}" destId="{2CC8C5CD-4D39-41D9-BEF0-1FAAE9D04CA2}" srcOrd="0" destOrd="0" parTransId="{5D47E789-8E2D-4DE2-A299-77A9A9BCC416}" sibTransId="{011FA4BE-AD7C-48BC-AA3A-3AEE2FD693A2}"/>
    <dgm:cxn modelId="{E42F0071-E492-4DB6-BAC4-59D6A504E2D6}" type="presOf" srcId="{2CC8C5CD-4D39-41D9-BEF0-1FAAE9D04CA2}" destId="{A5334892-112B-483A-8BF0-CCE63C3E8A15}" srcOrd="0" destOrd="0" presId="urn:microsoft.com/office/officeart/2018/2/layout/IconVerticalSolidList"/>
    <dgm:cxn modelId="{D4E79B77-4811-4D26-9C1D-F8FDA7D24949}" type="presOf" srcId="{A7620B33-3E1E-4A09-ACA8-78F754C65784}" destId="{09170A38-A375-48FB-950D-2E90A2173DC0}" srcOrd="0" destOrd="0" presId="urn:microsoft.com/office/officeart/2018/2/layout/IconVerticalSolidList"/>
    <dgm:cxn modelId="{329C0EDF-13B9-4222-A32E-0D927E3589D0}" type="presOf" srcId="{B5280752-CDFE-4429-BE45-2B8B14C95F73}" destId="{46557453-B565-49D2-B491-F1E9EE2672CC}" srcOrd="0" destOrd="0" presId="urn:microsoft.com/office/officeart/2018/2/layout/IconVerticalSolidList"/>
    <dgm:cxn modelId="{C13965FF-3323-456B-83C7-8AA4064FDA81}" type="presOf" srcId="{E52A1D06-D39C-4A9F-AD66-F0B5DE8C19CE}" destId="{9A0E1E02-FBB7-4772-8E94-81AFA60D8E69}" srcOrd="0" destOrd="0" presId="urn:microsoft.com/office/officeart/2018/2/layout/IconVerticalSolidList"/>
    <dgm:cxn modelId="{8269FDBF-1202-4890-94E6-9AA5B1DC06DF}" type="presParOf" srcId="{09170A38-A375-48FB-950D-2E90A2173DC0}" destId="{0C813AE0-6244-41C2-8C31-223464A05160}" srcOrd="0" destOrd="0" presId="urn:microsoft.com/office/officeart/2018/2/layout/IconVerticalSolidList"/>
    <dgm:cxn modelId="{86490DD8-22D8-4A78-8881-38F38D3EC361}" type="presParOf" srcId="{0C813AE0-6244-41C2-8C31-223464A05160}" destId="{EC1C32C4-2787-4475-B6FF-AF12E4D3D79F}" srcOrd="0" destOrd="0" presId="urn:microsoft.com/office/officeart/2018/2/layout/IconVerticalSolidList"/>
    <dgm:cxn modelId="{2B652C09-E55D-4CDE-8043-82643DF10AB8}" type="presParOf" srcId="{0C813AE0-6244-41C2-8C31-223464A05160}" destId="{7BF70716-33C7-47F0-8E74-5592061D88BB}" srcOrd="1" destOrd="0" presId="urn:microsoft.com/office/officeart/2018/2/layout/IconVerticalSolidList"/>
    <dgm:cxn modelId="{830420E8-B8FB-4196-8C9D-8DC02874D782}" type="presParOf" srcId="{0C813AE0-6244-41C2-8C31-223464A05160}" destId="{34543A1C-92AD-4D73-87CF-50A1E5F58434}" srcOrd="2" destOrd="0" presId="urn:microsoft.com/office/officeart/2018/2/layout/IconVerticalSolidList"/>
    <dgm:cxn modelId="{C9017AD2-BDFF-420F-830B-D84EE2D5BA1D}" type="presParOf" srcId="{0C813AE0-6244-41C2-8C31-223464A05160}" destId="{A5334892-112B-483A-8BF0-CCE63C3E8A15}" srcOrd="3" destOrd="0" presId="urn:microsoft.com/office/officeart/2018/2/layout/IconVerticalSolidList"/>
    <dgm:cxn modelId="{D08983F6-6904-4A61-86A5-7514EB201254}" type="presParOf" srcId="{09170A38-A375-48FB-950D-2E90A2173DC0}" destId="{B92DA621-204F-4F37-800B-6FF3F66585F7}" srcOrd="1" destOrd="0" presId="urn:microsoft.com/office/officeart/2018/2/layout/IconVerticalSolidList"/>
    <dgm:cxn modelId="{F499AE13-97D5-4716-A9CD-BBABCD6F79E2}" type="presParOf" srcId="{09170A38-A375-48FB-950D-2E90A2173DC0}" destId="{536C65AA-561F-49EA-BC05-19491D73FEF4}" srcOrd="2" destOrd="0" presId="urn:microsoft.com/office/officeart/2018/2/layout/IconVerticalSolidList"/>
    <dgm:cxn modelId="{AD416165-0B59-406A-AF85-4EAE09CCC74E}" type="presParOf" srcId="{536C65AA-561F-49EA-BC05-19491D73FEF4}" destId="{FEF94EC8-A15E-42D3-BBAE-1D3857742F00}" srcOrd="0" destOrd="0" presId="urn:microsoft.com/office/officeart/2018/2/layout/IconVerticalSolidList"/>
    <dgm:cxn modelId="{A5698156-147F-4CCF-A0BD-D487F30781B1}" type="presParOf" srcId="{536C65AA-561F-49EA-BC05-19491D73FEF4}" destId="{DC878686-0711-490F-B3A2-39E1A2FE01BE}" srcOrd="1" destOrd="0" presId="urn:microsoft.com/office/officeart/2018/2/layout/IconVerticalSolidList"/>
    <dgm:cxn modelId="{C4B6A8F0-5DFC-4D07-84E9-DED6272E065B}" type="presParOf" srcId="{536C65AA-561F-49EA-BC05-19491D73FEF4}" destId="{D2CB0905-8DEA-41AF-B400-C8107A1B7054}" srcOrd="2" destOrd="0" presId="urn:microsoft.com/office/officeart/2018/2/layout/IconVerticalSolidList"/>
    <dgm:cxn modelId="{2B370D8D-6200-44ED-B8C9-B10E2F8877DD}" type="presParOf" srcId="{536C65AA-561F-49EA-BC05-19491D73FEF4}" destId="{46557453-B565-49D2-B491-F1E9EE2672CC}" srcOrd="3" destOrd="0" presId="urn:microsoft.com/office/officeart/2018/2/layout/IconVerticalSolidList"/>
    <dgm:cxn modelId="{51BB7E8E-3869-4D25-979C-BB4246CE3D2E}" type="presParOf" srcId="{09170A38-A375-48FB-950D-2E90A2173DC0}" destId="{382D55BE-1841-4936-B47D-31B954AAB000}" srcOrd="3" destOrd="0" presId="urn:microsoft.com/office/officeart/2018/2/layout/IconVerticalSolidList"/>
    <dgm:cxn modelId="{BFB85CE5-F211-46A1-A668-CEB211CC87A2}" type="presParOf" srcId="{09170A38-A375-48FB-950D-2E90A2173DC0}" destId="{BEF88957-1A02-4C13-BED6-3BE3E1E589EA}" srcOrd="4" destOrd="0" presId="urn:microsoft.com/office/officeart/2018/2/layout/IconVerticalSolidList"/>
    <dgm:cxn modelId="{0EC6D6D7-9905-4F10-AA62-280B0B485F92}" type="presParOf" srcId="{BEF88957-1A02-4C13-BED6-3BE3E1E589EA}" destId="{4E7E7979-52F7-4650-B2F5-BDE372573C6C}" srcOrd="0" destOrd="0" presId="urn:microsoft.com/office/officeart/2018/2/layout/IconVerticalSolidList"/>
    <dgm:cxn modelId="{6F103E31-5CCC-486A-A45D-F8AE35AE80C4}" type="presParOf" srcId="{BEF88957-1A02-4C13-BED6-3BE3E1E589EA}" destId="{FEA125FC-FC92-4271-BBB4-321FFF41DAC4}" srcOrd="1" destOrd="0" presId="urn:microsoft.com/office/officeart/2018/2/layout/IconVerticalSolidList"/>
    <dgm:cxn modelId="{05E710FC-4690-42A1-AF67-AD950E02F83B}" type="presParOf" srcId="{BEF88957-1A02-4C13-BED6-3BE3E1E589EA}" destId="{43B7CC93-1A30-430A-9C04-959EEE750D98}" srcOrd="2" destOrd="0" presId="urn:microsoft.com/office/officeart/2018/2/layout/IconVerticalSolidList"/>
    <dgm:cxn modelId="{49685685-2E93-4D3F-96A8-706E548B55EB}" type="presParOf" srcId="{BEF88957-1A02-4C13-BED6-3BE3E1E589EA}" destId="{9A0E1E02-FBB7-4772-8E94-81AFA60D8E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C32C4-2787-4475-B6FF-AF12E4D3D79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70716-33C7-47F0-8E74-5592061D88B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334892-112B-483A-8BF0-CCE63C3E8A1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tr-TR" sz="2100" b="0" i="0" kern="1200"/>
            <a:t>Phishing saldırısı, web kullanıcıları için ciddi bir risk oluşturuyor. Bu tehdit en çokta elektronik ticareti aktif olarak kullanılan kimseler için kötü sonuçlar doğuruyor. </a:t>
          </a:r>
          <a:endParaRPr lang="en-US" sz="2100" kern="1200"/>
        </a:p>
      </dsp:txBody>
      <dsp:txXfrm>
        <a:off x="1437631" y="531"/>
        <a:ext cx="9077968" cy="1244702"/>
      </dsp:txXfrm>
    </dsp:sp>
    <dsp:sp modelId="{FEF94EC8-A15E-42D3-BBAE-1D3857742F0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78686-0711-490F-B3A2-39E1A2FE01B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557453-B565-49D2-B491-F1E9EE2672C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tr-TR" sz="2100" b="0" i="0" kern="1200"/>
            <a:t>FBI raporuna göre, kimlik avı şu anda yükselişe geçmiş durumdadır. Bu durum 2020 yılında ABD'deki 114.000'den fazla kullanıcının 57 milyon dolarına mal olmuştur.</a:t>
          </a:r>
          <a:endParaRPr lang="en-US" sz="2100" kern="1200"/>
        </a:p>
      </dsp:txBody>
      <dsp:txXfrm>
        <a:off x="1437631" y="1556410"/>
        <a:ext cx="9077968" cy="1244702"/>
      </dsp:txXfrm>
    </dsp:sp>
    <dsp:sp modelId="{4E7E7979-52F7-4650-B2F5-BDE372573C6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125FC-FC92-4271-BBB4-321FFF41DAC4}">
      <dsp:nvSpPr>
        <dsp:cNvPr id="0" name=""/>
        <dsp:cNvSpPr/>
      </dsp:nvSpPr>
      <dsp:spPr>
        <a:xfrm>
          <a:off x="376522" y="3392347"/>
          <a:ext cx="684586" cy="68458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E1E02-FBB7-4772-8E94-81AFA60D8E6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tr-TR" sz="2100" b="0" i="0" kern="1200" dirty="0"/>
            <a:t>Bu çalışma, 87 tane öznitelik(</a:t>
          </a:r>
          <a:r>
            <a:rPr lang="tr-TR" sz="2100" b="0" i="0" kern="1200" dirty="0" err="1"/>
            <a:t>feature</a:t>
          </a:r>
          <a:r>
            <a:rPr lang="tr-TR" sz="2100" b="0" i="0" kern="1200" dirty="0"/>
            <a:t>) üzerinden linklerin </a:t>
          </a:r>
          <a:r>
            <a:rPr lang="tr-TR" sz="2100" b="0" i="0" kern="1200" dirty="0" err="1"/>
            <a:t>phising</a:t>
          </a:r>
          <a:r>
            <a:rPr lang="tr-TR" sz="2100" b="0" i="0" kern="1200" dirty="0"/>
            <a:t> olup olmadığıyla ilgili bir ikili sınıflandırmadır.</a:t>
          </a:r>
          <a:endParaRPr lang="en-US" sz="2100" kern="1200" dirty="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B3952-D48A-5CCE-99A7-C57146CE994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BD1EE9B-2D2A-9814-744F-CF1399267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B3F4174-1B96-D10D-1A03-897F92FE5A14}"/>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556C1004-BE94-8B9E-329A-6D8E9A82C3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B61338-AA50-C248-3E08-94F0EC4107B9}"/>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425374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EDA18E-7068-9DDD-83BA-25372BCB1D8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0997A00-5EA3-C3B5-E9F0-D8ADEF5E571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9FC430-67DC-50E0-A1B9-F6D44D5A996A}"/>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DFF29124-D55D-4CD1-3A0E-588CB308F59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B0E26E8-B13F-95AE-808F-495962BE4762}"/>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271774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5A978BD-765A-62C2-7FFB-227CD43CA7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15B4413-62D8-8BBC-F413-9E6BFFDE358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A4E9849-43F8-EB2B-2A48-7CE0888FD0B8}"/>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647345EF-1712-3E59-7454-182B806F08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C5D2A4-F709-CC9B-A067-6B5DFE90EA9F}"/>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13854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D7437D-4955-B507-EF04-D97B45D64B2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98A241D-5BA9-97A1-18EE-D2B9C7987EF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AEF201-E29C-9B1A-DAF1-21A6B844905E}"/>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08FF5277-90CB-6088-9FE5-66ACD93351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25828F-F49A-99A2-B887-106AF6D98185}"/>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831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D1736D-CE3D-01D5-4630-1E218E1983F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891590C-1467-9665-33FF-F21F22580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08B0CC0-6107-CEA6-396E-09ECF70A6C15}"/>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E7E28A91-6A72-1EC9-E731-88A1852CBA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B309BF-B59B-15C4-E4FD-4302760B754E}"/>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2888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E3455E-C946-EFF4-02CA-D996A035AA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29D3CD-5921-8E30-F391-5BCE8BAE0CF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BFD58D3-8188-E88B-F70B-39E163567E2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7DE899E-6FBA-8E06-8397-473EF6C302B4}"/>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6" name="Alt Bilgi Yer Tutucusu 5">
            <a:extLst>
              <a:ext uri="{FF2B5EF4-FFF2-40B4-BE49-F238E27FC236}">
                <a16:creationId xmlns:a16="http://schemas.microsoft.com/office/drawing/2014/main" id="{604D2443-BF43-919A-0D2C-30E698E45E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8449710-BBA8-BB36-DEB1-CFDAE13C45B9}"/>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44040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406C19-45C7-434F-0E77-0CC4F915D15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BD7BEF6-4DD8-78A7-5BB6-906A19FF1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9C58099-082D-7E0F-0468-CA820D42775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51C590F-B594-B31D-19B5-4781AE4F9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CE423D4-17F4-EB23-5475-D5CB1200E45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A5560F5-589C-2435-BFA1-E9564E40D3C7}"/>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8" name="Alt Bilgi Yer Tutucusu 7">
            <a:extLst>
              <a:ext uri="{FF2B5EF4-FFF2-40B4-BE49-F238E27FC236}">
                <a16:creationId xmlns:a16="http://schemas.microsoft.com/office/drawing/2014/main" id="{43EEC655-E798-8DE2-118F-47955A6CB3F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0A0A5CE-73B7-DBB3-E0A0-4976DC292647}"/>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11778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D1870-E099-8406-953C-451178D8388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2D37A4E-1ED3-EC43-F6B2-E6D0A563203D}"/>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4" name="Alt Bilgi Yer Tutucusu 3">
            <a:extLst>
              <a:ext uri="{FF2B5EF4-FFF2-40B4-BE49-F238E27FC236}">
                <a16:creationId xmlns:a16="http://schemas.microsoft.com/office/drawing/2014/main" id="{3BC726CF-EA67-3739-A497-1DE4ACA40A5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EDCACF5-B68C-C3A4-6257-6FDAE0C7A2F7}"/>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190291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F4250ED-5C09-4BA6-F9FB-AA379B909F48}"/>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3" name="Alt Bilgi Yer Tutucusu 2">
            <a:extLst>
              <a:ext uri="{FF2B5EF4-FFF2-40B4-BE49-F238E27FC236}">
                <a16:creationId xmlns:a16="http://schemas.microsoft.com/office/drawing/2014/main" id="{719BBAF5-59F5-38AD-B7D0-783DC687807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1CAB8E0-AEBF-F348-5F25-462DFF0EB90F}"/>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296740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720987-4CD9-91D6-6D0C-1EF866AE2F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8306D2D-176E-513D-8AC5-CE80308B8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EEA5F52-3381-67BE-38C7-946A57421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435E762-DA5A-71FF-93B7-E6CC5A042AD4}"/>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6" name="Alt Bilgi Yer Tutucusu 5">
            <a:extLst>
              <a:ext uri="{FF2B5EF4-FFF2-40B4-BE49-F238E27FC236}">
                <a16:creationId xmlns:a16="http://schemas.microsoft.com/office/drawing/2014/main" id="{A15B0157-67F3-2464-42C4-4C5E2216F0D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C76174C-AA58-605B-4971-78D66964E586}"/>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328204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FBC7D-E614-9B15-C8EF-168153FA7FB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43A2364-1BC6-9C69-05A7-B15341678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ED2C3E4-A145-9735-8AE1-4C0C325EF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9A260FD-EAA9-7ADB-0A67-5687ACA7AAE9}"/>
              </a:ext>
            </a:extLst>
          </p:cNvPr>
          <p:cNvSpPr>
            <a:spLocks noGrp="1"/>
          </p:cNvSpPr>
          <p:nvPr>
            <p:ph type="dt" sz="half" idx="10"/>
          </p:nvPr>
        </p:nvSpPr>
        <p:spPr/>
        <p:txBody>
          <a:bodyPr/>
          <a:lstStyle/>
          <a:p>
            <a:fld id="{BADB5376-694B-44A3-AB0D-D97A80DA0FCC}" type="datetimeFigureOut">
              <a:rPr lang="tr-TR" smtClean="0"/>
              <a:t>25.08.2022</a:t>
            </a:fld>
            <a:endParaRPr lang="tr-TR"/>
          </a:p>
        </p:txBody>
      </p:sp>
      <p:sp>
        <p:nvSpPr>
          <p:cNvPr id="6" name="Alt Bilgi Yer Tutucusu 5">
            <a:extLst>
              <a:ext uri="{FF2B5EF4-FFF2-40B4-BE49-F238E27FC236}">
                <a16:creationId xmlns:a16="http://schemas.microsoft.com/office/drawing/2014/main" id="{8BD81AE9-B43D-81A2-77F7-5A17AEE350C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2BC25A4-F662-C625-8707-2AA4787331F9}"/>
              </a:ext>
            </a:extLst>
          </p:cNvPr>
          <p:cNvSpPr>
            <a:spLocks noGrp="1"/>
          </p:cNvSpPr>
          <p:nvPr>
            <p:ph type="sldNum" sz="quarter" idx="12"/>
          </p:nvPr>
        </p:nvSpPr>
        <p:spPr/>
        <p:txBody>
          <a:bodyPr/>
          <a:lstStyle/>
          <a:p>
            <a:fld id="{0C3E7936-6411-49EE-9EEE-2DC6069864F1}" type="slidenum">
              <a:rPr lang="tr-TR" smtClean="0"/>
              <a:t>‹#›</a:t>
            </a:fld>
            <a:endParaRPr lang="tr-TR"/>
          </a:p>
        </p:txBody>
      </p:sp>
    </p:spTree>
    <p:extLst>
      <p:ext uri="{BB962C8B-B14F-4D97-AF65-F5344CB8AC3E}">
        <p14:creationId xmlns:p14="http://schemas.microsoft.com/office/powerpoint/2010/main" val="188518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C5784C-31E3-78A6-7165-C2443C067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D98A3D6-2F86-2CAB-D1CC-B6801B271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9E99286-29AC-8041-C2A7-37C7B03E5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B5376-694B-44A3-AB0D-D97A80DA0FCC}" type="datetimeFigureOut">
              <a:rPr lang="tr-TR" smtClean="0"/>
              <a:t>25.08.2022</a:t>
            </a:fld>
            <a:endParaRPr lang="tr-TR"/>
          </a:p>
        </p:txBody>
      </p:sp>
      <p:sp>
        <p:nvSpPr>
          <p:cNvPr id="5" name="Alt Bilgi Yer Tutucusu 4">
            <a:extLst>
              <a:ext uri="{FF2B5EF4-FFF2-40B4-BE49-F238E27FC236}">
                <a16:creationId xmlns:a16="http://schemas.microsoft.com/office/drawing/2014/main" id="{5E3F11A8-7F86-03C7-469E-339236CFA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341E672-1C68-01F3-9E8F-2F22E36D6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E7936-6411-49EE-9EEE-2DC6069864F1}" type="slidenum">
              <a:rPr lang="tr-TR" smtClean="0"/>
              <a:t>‹#›</a:t>
            </a:fld>
            <a:endParaRPr lang="tr-TR"/>
          </a:p>
        </p:txBody>
      </p:sp>
    </p:spTree>
    <p:extLst>
      <p:ext uri="{BB962C8B-B14F-4D97-AF65-F5344CB8AC3E}">
        <p14:creationId xmlns:p14="http://schemas.microsoft.com/office/powerpoint/2010/main" val="242784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mendeley.com/datasets/c2gw7fy2j4/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41F406-3C34-C109-133C-F363748816D6}"/>
              </a:ext>
            </a:extLst>
          </p:cNvPr>
          <p:cNvSpPr>
            <a:spLocks noGrp="1"/>
          </p:cNvSpPr>
          <p:nvPr>
            <p:ph type="ctrTitle"/>
          </p:nvPr>
        </p:nvSpPr>
        <p:spPr/>
        <p:txBody>
          <a:bodyPr/>
          <a:lstStyle/>
          <a:p>
            <a:endParaRPr lang="tr-TR" dirty="0"/>
          </a:p>
        </p:txBody>
      </p:sp>
      <p:sp>
        <p:nvSpPr>
          <p:cNvPr id="3" name="Alt Başlık 2">
            <a:extLst>
              <a:ext uri="{FF2B5EF4-FFF2-40B4-BE49-F238E27FC236}">
                <a16:creationId xmlns:a16="http://schemas.microsoft.com/office/drawing/2014/main" id="{7071B425-5C68-D2D0-4FED-01157ED506AD}"/>
              </a:ext>
            </a:extLst>
          </p:cNvPr>
          <p:cNvSpPr>
            <a:spLocks noGrp="1"/>
          </p:cNvSpPr>
          <p:nvPr>
            <p:ph type="subTitle" idx="1"/>
          </p:nvPr>
        </p:nvSpPr>
        <p:spPr/>
        <p:txBody>
          <a:bodyPr/>
          <a:lstStyle/>
          <a:p>
            <a:endParaRPr lang="tr-TR" dirty="0"/>
          </a:p>
        </p:txBody>
      </p:sp>
      <p:sp useBgFill="1">
        <p:nvSpPr>
          <p:cNvPr id="16" name="Rectangle 9">
            <a:extLst>
              <a:ext uri="{FF2B5EF4-FFF2-40B4-BE49-F238E27FC236}">
                <a16:creationId xmlns:a16="http://schemas.microsoft.com/office/drawing/2014/main" id="{64572975-59A2-29D9-10FE-9D69EFE1A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aşlık 1">
            <a:extLst>
              <a:ext uri="{FF2B5EF4-FFF2-40B4-BE49-F238E27FC236}">
                <a16:creationId xmlns:a16="http://schemas.microsoft.com/office/drawing/2014/main" id="{1529F165-BF10-1733-D1D5-447FE5362ECA}"/>
              </a:ext>
            </a:extLst>
          </p:cNvPr>
          <p:cNvSpPr txBox="1">
            <a:spLocks/>
          </p:cNvSpPr>
          <p:nvPr/>
        </p:nvSpPr>
        <p:spPr>
          <a:xfrm>
            <a:off x="1588367" y="526245"/>
            <a:ext cx="4049456" cy="10209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dirty="0"/>
              <a:t>Ağ Güvenliği</a:t>
            </a:r>
          </a:p>
        </p:txBody>
      </p:sp>
      <p:sp>
        <p:nvSpPr>
          <p:cNvPr id="18" name="Alt Başlık 2">
            <a:extLst>
              <a:ext uri="{FF2B5EF4-FFF2-40B4-BE49-F238E27FC236}">
                <a16:creationId xmlns:a16="http://schemas.microsoft.com/office/drawing/2014/main" id="{466CD6A1-6678-C996-F4E7-731DB4370F50}"/>
              </a:ext>
            </a:extLst>
          </p:cNvPr>
          <p:cNvSpPr txBox="1">
            <a:spLocks/>
          </p:cNvSpPr>
          <p:nvPr/>
        </p:nvSpPr>
        <p:spPr>
          <a:xfrm>
            <a:off x="135624" y="1719267"/>
            <a:ext cx="7704870" cy="31056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dirty="0"/>
              <a:t>Derin Öğrenme Tabanlı </a:t>
            </a:r>
            <a:r>
              <a:rPr lang="tr-TR"/>
              <a:t>Phishing</a:t>
            </a:r>
            <a:r>
              <a:rPr lang="tr-TR" dirty="0"/>
              <a:t> URL Tespiti Projesi</a:t>
            </a:r>
          </a:p>
          <a:p>
            <a:endParaRPr lang="tr-TR" dirty="0"/>
          </a:p>
          <a:p>
            <a:r>
              <a:rPr lang="tr-TR" dirty="0"/>
              <a:t>	Şahin Emre ASLAN – S210110115</a:t>
            </a:r>
          </a:p>
          <a:p>
            <a:r>
              <a:rPr lang="tr-TR" dirty="0"/>
              <a:t>	İshak Berke YAMAN - G181210104</a:t>
            </a:r>
          </a:p>
        </p:txBody>
      </p:sp>
      <p:sp>
        <p:nvSpPr>
          <p:cNvPr id="19" name="Rectangle 11">
            <a:extLst>
              <a:ext uri="{FF2B5EF4-FFF2-40B4-BE49-F238E27FC236}">
                <a16:creationId xmlns:a16="http://schemas.microsoft.com/office/drawing/2014/main" id="{43BF2E0F-D8CA-66CF-7E75-0F008E7DD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3">
            <a:extLst>
              <a:ext uri="{FF2B5EF4-FFF2-40B4-BE49-F238E27FC236}">
                <a16:creationId xmlns:a16="http://schemas.microsoft.com/office/drawing/2014/main" id="{26919BEF-A975-1BFD-FB62-960B8B2E8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1755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Resim 20">
            <a:extLst>
              <a:ext uri="{FF2B5EF4-FFF2-40B4-BE49-F238E27FC236}">
                <a16:creationId xmlns:a16="http://schemas.microsoft.com/office/drawing/2014/main" id="{56A55D77-9908-EF79-DE54-86EA10DE8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190" y="0"/>
            <a:ext cx="4965700" cy="6858000"/>
          </a:xfrm>
          <a:prstGeom prst="rect">
            <a:avLst/>
          </a:prstGeom>
        </p:spPr>
      </p:pic>
    </p:spTree>
    <p:extLst>
      <p:ext uri="{BB962C8B-B14F-4D97-AF65-F5344CB8AC3E}">
        <p14:creationId xmlns:p14="http://schemas.microsoft.com/office/powerpoint/2010/main" val="51499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7F958DC-3A8F-3DC5-FD1D-C43AC2FB47CB}"/>
              </a:ext>
            </a:extLst>
          </p:cNvPr>
          <p:cNvSpPr>
            <a:spLocks noGrp="1"/>
          </p:cNvSpPr>
          <p:nvPr>
            <p:ph type="title"/>
          </p:nvPr>
        </p:nvSpPr>
        <p:spPr>
          <a:xfrm>
            <a:off x="841248" y="256032"/>
            <a:ext cx="10506456" cy="1014984"/>
          </a:xfrm>
        </p:spPr>
        <p:txBody>
          <a:bodyPr anchor="b">
            <a:normAutofit/>
          </a:bodyPr>
          <a:lstStyle/>
          <a:p>
            <a:r>
              <a:rPr lang="tr-TR" dirty="0"/>
              <a:t>Yaklaşım ve Amaç</a:t>
            </a:r>
            <a:endParaRPr lang="tr-T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CBEBA698-78F4-9956-198C-7EED6738D8B2}"/>
              </a:ext>
            </a:extLst>
          </p:cNvPr>
          <p:cNvGraphicFramePr>
            <a:graphicFrameLocks noGrp="1"/>
          </p:cNvGraphicFramePr>
          <p:nvPr>
            <p:ph idx="1"/>
            <p:extLst>
              <p:ext uri="{D42A27DB-BD31-4B8C-83A1-F6EECF244321}">
                <p14:modId xmlns:p14="http://schemas.microsoft.com/office/powerpoint/2010/main" val="205325003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59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F02CFD-5FC2-9E1E-3892-D957FAF997C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tr-TR" sz="5400" kern="1200" dirty="0">
                <a:solidFill>
                  <a:schemeClr val="tx1"/>
                </a:solidFill>
                <a:latin typeface="+mj-lt"/>
                <a:ea typeface="+mj-ea"/>
                <a:cs typeface="+mj-cs"/>
              </a:rPr>
              <a:t>Kullanılan </a:t>
            </a:r>
            <a:r>
              <a:rPr lang="tr-TR" sz="5400" kern="1200" dirty="0" err="1">
                <a:solidFill>
                  <a:schemeClr val="tx1"/>
                </a:solidFill>
                <a:latin typeface="+mj-lt"/>
                <a:ea typeface="+mj-ea"/>
                <a:cs typeface="+mj-cs"/>
              </a:rPr>
              <a:t>Ortamlar&amp;Kütüphaneler</a:t>
            </a:r>
            <a:endParaRPr lang="en-US" sz="5400"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E1D0108B-E3CF-6F0E-1F0D-031F474269CA}"/>
              </a:ext>
            </a:extLst>
          </p:cNvPr>
          <p:cNvPicPr>
            <a:picLocks noChangeAspect="1"/>
          </p:cNvPicPr>
          <p:nvPr/>
        </p:nvPicPr>
        <p:blipFill>
          <a:blip r:embed="rId2"/>
          <a:stretch>
            <a:fillRect/>
          </a:stretch>
        </p:blipFill>
        <p:spPr>
          <a:xfrm>
            <a:off x="2425962" y="1863801"/>
            <a:ext cx="7340074" cy="4440746"/>
          </a:xfrm>
          <a:prstGeom prst="rect">
            <a:avLst/>
          </a:prstGeom>
        </p:spPr>
      </p:pic>
    </p:spTree>
    <p:extLst>
      <p:ext uri="{BB962C8B-B14F-4D97-AF65-F5344CB8AC3E}">
        <p14:creationId xmlns:p14="http://schemas.microsoft.com/office/powerpoint/2010/main" val="410566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8CFE8-5D7C-B51B-2E77-C6218F5C9564}"/>
              </a:ext>
            </a:extLst>
          </p:cNvPr>
          <p:cNvSpPr>
            <a:spLocks noGrp="1"/>
          </p:cNvSpPr>
          <p:nvPr>
            <p:ph type="title"/>
          </p:nvPr>
        </p:nvSpPr>
        <p:spPr/>
        <p:txBody>
          <a:bodyPr/>
          <a:lstStyle/>
          <a:p>
            <a:r>
              <a:rPr lang="tr-TR" dirty="0"/>
              <a:t>Kullanılan Veri Seti ve Ele Alınan Öznitelikler</a:t>
            </a:r>
          </a:p>
        </p:txBody>
      </p:sp>
      <p:sp>
        <p:nvSpPr>
          <p:cNvPr id="3" name="İçerik Yer Tutucusu 2">
            <a:extLst>
              <a:ext uri="{FF2B5EF4-FFF2-40B4-BE49-F238E27FC236}">
                <a16:creationId xmlns:a16="http://schemas.microsoft.com/office/drawing/2014/main" id="{387F8A8B-35BB-9470-A373-2BF06D94AD8D}"/>
              </a:ext>
            </a:extLst>
          </p:cNvPr>
          <p:cNvSpPr>
            <a:spLocks noGrp="1"/>
          </p:cNvSpPr>
          <p:nvPr>
            <p:ph idx="1"/>
          </p:nvPr>
        </p:nvSpPr>
        <p:spPr/>
        <p:txBody>
          <a:bodyPr>
            <a:normAutofit/>
          </a:bodyPr>
          <a:lstStyle/>
          <a:p>
            <a:r>
              <a:rPr lang="tr-TR" sz="1400" dirty="0" err="1"/>
              <a:t>Mendeley</a:t>
            </a:r>
            <a:r>
              <a:rPr lang="tr-TR" sz="1400" dirty="0"/>
              <a:t> üniversitesi tarafından yayınlanan(</a:t>
            </a:r>
            <a:r>
              <a:rPr lang="tr-TR" sz="1400" dirty="0">
                <a:hlinkClick r:id="rId2"/>
              </a:rPr>
              <a:t>https://data.mendeley.com/datasets/c2gw7fy2j4/3</a:t>
            </a:r>
            <a:r>
              <a:rPr lang="tr-TR" sz="1400" dirty="0"/>
              <a:t>) 87 özelliğe göre kimlik hırsızlığı/legal olmasına göre sınıflandırılmış veri seti kullanılmıştır. Bu </a:t>
            </a:r>
            <a:r>
              <a:rPr lang="tr-TR" sz="1400" dirty="0" err="1"/>
              <a:t>verisetinde</a:t>
            </a:r>
            <a:r>
              <a:rPr lang="tr-TR" sz="1400" dirty="0"/>
              <a:t> 11.429 URL bulunmaktadır. Bu URL’ler iki sınıfa yaklaşık olarak aynı sayıda dağılmıştır.</a:t>
            </a:r>
          </a:p>
          <a:p>
            <a:r>
              <a:rPr lang="tr-TR" sz="1400" dirty="0"/>
              <a:t>Aşağıya ele alanın özniteliklerden bazılarına yer verilmiştir:</a:t>
            </a:r>
          </a:p>
          <a:p>
            <a:pPr lvl="1"/>
            <a:r>
              <a:rPr lang="tr-TR" sz="1400" dirty="0"/>
              <a:t>İnternet sitelerinin bağlantı şekillerinin şifrelenmesi ve güvenlik altına alınmasıdır. Açmak istediğiniz web sitesini arama çubuğuna yazdığınızda, öncelikle bu web sitesine bir istek gider. Bu isteğe karşılık aldığınız sonuç ile birlikte web sitesine giriş yapmış olursunuz. Bu süreci sağlayan, HTTP ve HTTPS protokolleridir. HTTPS protokolünde </a:t>
            </a:r>
            <a:r>
              <a:rPr lang="tr-TR" sz="1400" dirty="0" err="1"/>
              <a:t>HTTP'den</a:t>
            </a:r>
            <a:r>
              <a:rPr lang="tr-TR" sz="1400" dirty="0"/>
              <a:t> farklı olarak sitenin güvenliğinin sertifikalandığı SSL sertifikaları bulunur.</a:t>
            </a:r>
          </a:p>
          <a:p>
            <a:pPr lvl="1"/>
            <a:r>
              <a:rPr lang="tr-TR" sz="1400" dirty="0" err="1"/>
              <a:t>PageRank</a:t>
            </a:r>
            <a:r>
              <a:rPr lang="tr-TR" sz="1400" dirty="0"/>
              <a:t> en çok bilinen arama motoru olan Google'ın web sitelerinin sıralamasında kullandığı algoritmadan aldığı sonuçla internet siteniz için belirlediği değeri gösteren 0'dan başlayarak 10'a kadar ölçeklendirdiği değerlendirme puanıdır. Google'ın belirlemiş olduğu bu değerlendirme puanı web sitesinde barınan özgün içeriklere, sayfadan verilmiş ve sayfaya verilmiş </a:t>
            </a:r>
            <a:r>
              <a:rPr lang="tr-TR" sz="1400" dirty="0" err="1"/>
              <a:t>backlink'lere</a:t>
            </a:r>
            <a:r>
              <a:rPr lang="tr-TR" sz="1400" dirty="0"/>
              <a:t>, </a:t>
            </a:r>
            <a:r>
              <a:rPr lang="tr-TR" sz="1400" dirty="0" err="1"/>
              <a:t>backlink</a:t>
            </a:r>
            <a:r>
              <a:rPr lang="tr-TR" sz="1400" dirty="0"/>
              <a:t> veren web sayfalarının kalitesine ilişkili olarak değişiklik gösterir.</a:t>
            </a:r>
          </a:p>
          <a:p>
            <a:pPr lvl="1"/>
            <a:r>
              <a:rPr lang="tr-TR" sz="1400" dirty="0"/>
              <a:t>WHOIS alan adı </a:t>
            </a:r>
            <a:r>
              <a:rPr lang="tr-TR" sz="1400" dirty="0" err="1"/>
              <a:t>veritabanı</a:t>
            </a:r>
            <a:r>
              <a:rPr lang="tr-TR" sz="1400" dirty="0"/>
              <a:t>, tüm kayıtlı alan adlarının bir listesidir ve çeşitli yasal amaçlarla düzenli olarak kullanılır. Ağ yöneticileri, sorunları belirleme ve gidermede WHOIS aramasından yararlanır. Örneğin, WHOIS bilgileri kullanılarak alan adlarının kullanılabilirlik durumu sorgulanabilir, ticari marka ihlali belirlenebilir ve alan adı sahipleri sorumlu tutulabilir. </a:t>
            </a:r>
          </a:p>
          <a:p>
            <a:pPr lvl="1"/>
            <a:r>
              <a:rPr lang="tr-TR" sz="1400" dirty="0"/>
              <a:t>Ad uzunluğu: Genellikle 6 ila 14 karakter arasında olan kısa alan adları önerilir. Kısa alan adlarının hatırlanması ve yazılması daha kolaydır, bu da kullanıcıların doğrudan sitenize gitmesine yardımcı olur.</a:t>
            </a:r>
          </a:p>
        </p:txBody>
      </p:sp>
    </p:spTree>
    <p:extLst>
      <p:ext uri="{BB962C8B-B14F-4D97-AF65-F5344CB8AC3E}">
        <p14:creationId xmlns:p14="http://schemas.microsoft.com/office/powerpoint/2010/main" val="203448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86794-A208-B49B-4F21-0F345A9E9627}"/>
              </a:ext>
            </a:extLst>
          </p:cNvPr>
          <p:cNvSpPr>
            <a:spLocks noGrp="1"/>
          </p:cNvSpPr>
          <p:nvPr>
            <p:ph type="title"/>
          </p:nvPr>
        </p:nvSpPr>
        <p:spPr/>
        <p:txBody>
          <a:bodyPr/>
          <a:lstStyle/>
          <a:p>
            <a:pPr algn="ctr"/>
            <a:r>
              <a:rPr lang="tr-TR" dirty="0"/>
              <a:t>Oluşturulan Model</a:t>
            </a:r>
          </a:p>
        </p:txBody>
      </p:sp>
      <p:pic>
        <p:nvPicPr>
          <p:cNvPr id="5" name="Resim 4">
            <a:extLst>
              <a:ext uri="{FF2B5EF4-FFF2-40B4-BE49-F238E27FC236}">
                <a16:creationId xmlns:a16="http://schemas.microsoft.com/office/drawing/2014/main" id="{CA3C021F-EA89-D239-035E-D533C12D8D81}"/>
              </a:ext>
            </a:extLst>
          </p:cNvPr>
          <p:cNvPicPr>
            <a:picLocks noChangeAspect="1"/>
          </p:cNvPicPr>
          <p:nvPr/>
        </p:nvPicPr>
        <p:blipFill>
          <a:blip r:embed="rId2"/>
          <a:stretch>
            <a:fillRect/>
          </a:stretch>
        </p:blipFill>
        <p:spPr>
          <a:xfrm>
            <a:off x="515195" y="2935866"/>
            <a:ext cx="10838605" cy="2260218"/>
          </a:xfrm>
          <a:prstGeom prst="rect">
            <a:avLst/>
          </a:prstGeom>
        </p:spPr>
      </p:pic>
      <p:sp>
        <p:nvSpPr>
          <p:cNvPr id="6" name="Metin kutusu 5">
            <a:extLst>
              <a:ext uri="{FF2B5EF4-FFF2-40B4-BE49-F238E27FC236}">
                <a16:creationId xmlns:a16="http://schemas.microsoft.com/office/drawing/2014/main" id="{C5429933-1D18-FDCD-454B-14F821E4E71D}"/>
              </a:ext>
            </a:extLst>
          </p:cNvPr>
          <p:cNvSpPr txBox="1"/>
          <p:nvPr/>
        </p:nvSpPr>
        <p:spPr>
          <a:xfrm>
            <a:off x="629920" y="1391920"/>
            <a:ext cx="10891520" cy="1200329"/>
          </a:xfrm>
          <a:prstGeom prst="rect">
            <a:avLst/>
          </a:prstGeom>
          <a:noFill/>
        </p:spPr>
        <p:txBody>
          <a:bodyPr wrap="square" rtlCol="0">
            <a:spAutoFit/>
          </a:bodyPr>
          <a:lstStyle/>
          <a:p>
            <a:r>
              <a:rPr lang="tr-TR" dirty="0"/>
              <a:t>Yapay sinir ağı oluşturulurken bir çok durum göz önünde </a:t>
            </a:r>
            <a:r>
              <a:rPr lang="tr-TR" dirty="0" err="1"/>
              <a:t>bulunudurulmalıdır</a:t>
            </a:r>
            <a:r>
              <a:rPr lang="tr-TR" dirty="0"/>
              <a:t>. Probleme göre gizli katmanın ve düğümlerin sayısı arttırılmalıdır. Bu çalışmada model oluşturulurken deneysel bir yol izlenmiştir. Aynı zamanda var olan verinin miktarı da ağın derinliği için önemlidir. Bu durumlar gözetilmezse aşırı öğrenme veya aşırı uydurma problemleriyle karşılaşılabilir.</a:t>
            </a:r>
          </a:p>
        </p:txBody>
      </p:sp>
    </p:spTree>
    <p:extLst>
      <p:ext uri="{BB962C8B-B14F-4D97-AF65-F5344CB8AC3E}">
        <p14:creationId xmlns:p14="http://schemas.microsoft.com/office/powerpoint/2010/main" val="8241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FD018F-7444-32A9-111F-B8199AEDA773}"/>
              </a:ext>
            </a:extLst>
          </p:cNvPr>
          <p:cNvSpPr>
            <a:spLocks noGrp="1"/>
          </p:cNvSpPr>
          <p:nvPr>
            <p:ph type="title"/>
          </p:nvPr>
        </p:nvSpPr>
        <p:spPr/>
        <p:txBody>
          <a:bodyPr/>
          <a:lstStyle/>
          <a:p>
            <a:pPr algn="ctr"/>
            <a:r>
              <a:rPr lang="tr-TR" dirty="0"/>
              <a:t>Seçilen </a:t>
            </a:r>
            <a:r>
              <a:rPr lang="tr-TR" dirty="0" err="1"/>
              <a:t>HiperParametreler</a:t>
            </a:r>
            <a:endParaRPr lang="tr-TR" dirty="0"/>
          </a:p>
        </p:txBody>
      </p:sp>
      <p:sp>
        <p:nvSpPr>
          <p:cNvPr id="3" name="İçerik Yer Tutucusu 2">
            <a:extLst>
              <a:ext uri="{FF2B5EF4-FFF2-40B4-BE49-F238E27FC236}">
                <a16:creationId xmlns:a16="http://schemas.microsoft.com/office/drawing/2014/main" id="{71E300BA-7FF6-74AA-95AE-DEBB3D12AFD3}"/>
              </a:ext>
            </a:extLst>
          </p:cNvPr>
          <p:cNvSpPr>
            <a:spLocks noGrp="1"/>
          </p:cNvSpPr>
          <p:nvPr>
            <p:ph idx="1"/>
          </p:nvPr>
        </p:nvSpPr>
        <p:spPr/>
        <p:txBody>
          <a:bodyPr/>
          <a:lstStyle/>
          <a:p>
            <a:r>
              <a:rPr lang="en-US" dirty="0"/>
              <a:t>EPOCHS = 50 </a:t>
            </a:r>
            <a:r>
              <a:rPr lang="tr-TR" dirty="0"/>
              <a:t>    //   </a:t>
            </a:r>
            <a:r>
              <a:rPr lang="en-US" dirty="0"/>
              <a:t>BATCH_SIZE = 256 </a:t>
            </a:r>
            <a:r>
              <a:rPr lang="tr-TR" dirty="0"/>
              <a:t>    //   </a:t>
            </a:r>
            <a:r>
              <a:rPr lang="en-US" dirty="0"/>
              <a:t>LEARNING_RATE = 0.001</a:t>
            </a:r>
            <a:endParaRPr lang="tr-TR" dirty="0"/>
          </a:p>
          <a:p>
            <a:endParaRPr lang="tr-TR" dirty="0"/>
          </a:p>
          <a:p>
            <a:pPr marL="0" indent="0">
              <a:buNone/>
            </a:pPr>
            <a:r>
              <a:rPr lang="tr-TR" dirty="0" err="1"/>
              <a:t>Hiperparametre</a:t>
            </a:r>
            <a:r>
              <a:rPr lang="tr-TR" dirty="0"/>
              <a:t> seçimi ağın veriyi genelleyebilmesi veya bir başka deyişle öğrenmeyi gerçekleştirmesi için çok önemlidir. </a:t>
            </a:r>
            <a:r>
              <a:rPr lang="tr-TR" dirty="0" err="1"/>
              <a:t>Hiperparametre</a:t>
            </a:r>
            <a:r>
              <a:rPr lang="tr-TR" dirty="0"/>
              <a:t> seçimi yapılırken sezgisel bir yol izlenmiştir. Öğrenme katsayısından başlayarak </a:t>
            </a:r>
            <a:r>
              <a:rPr lang="tr-TR" dirty="0" err="1"/>
              <a:t>hiperparametre</a:t>
            </a:r>
            <a:r>
              <a:rPr lang="tr-TR" dirty="0"/>
              <a:t> seçimi yapılmıştır.</a:t>
            </a:r>
          </a:p>
        </p:txBody>
      </p:sp>
    </p:spTree>
    <p:extLst>
      <p:ext uri="{BB962C8B-B14F-4D97-AF65-F5344CB8AC3E}">
        <p14:creationId xmlns:p14="http://schemas.microsoft.com/office/powerpoint/2010/main" val="293950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E7AD303-21C7-320E-4079-C2E683CEFE2D}"/>
              </a:ext>
            </a:extLst>
          </p:cNvPr>
          <p:cNvSpPr>
            <a:spLocks noGrp="1"/>
          </p:cNvSpPr>
          <p:nvPr>
            <p:ph type="title"/>
          </p:nvPr>
        </p:nvSpPr>
        <p:spPr/>
        <p:txBody>
          <a:bodyPr/>
          <a:lstStyle/>
          <a:p>
            <a:pPr algn="ctr"/>
            <a:r>
              <a:rPr lang="tr-TR" dirty="0"/>
              <a:t>Model Değerlendirme Metrikleri</a:t>
            </a:r>
          </a:p>
        </p:txBody>
      </p:sp>
      <p:pic>
        <p:nvPicPr>
          <p:cNvPr id="6" name="Resim 5">
            <a:extLst>
              <a:ext uri="{FF2B5EF4-FFF2-40B4-BE49-F238E27FC236}">
                <a16:creationId xmlns:a16="http://schemas.microsoft.com/office/drawing/2014/main" id="{3DDDBAB8-59CF-B2F0-8006-16656CFA6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581150"/>
            <a:ext cx="8096250" cy="3695700"/>
          </a:xfrm>
          <a:prstGeom prst="rect">
            <a:avLst/>
          </a:prstGeom>
        </p:spPr>
      </p:pic>
    </p:spTree>
    <p:extLst>
      <p:ext uri="{BB962C8B-B14F-4D97-AF65-F5344CB8AC3E}">
        <p14:creationId xmlns:p14="http://schemas.microsoft.com/office/powerpoint/2010/main" val="356590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6E0515-1DA6-5003-4DDE-F7D910A29ACB}"/>
              </a:ext>
            </a:extLst>
          </p:cNvPr>
          <p:cNvSpPr>
            <a:spLocks noGrp="1"/>
          </p:cNvSpPr>
          <p:nvPr>
            <p:ph type="title"/>
          </p:nvPr>
        </p:nvSpPr>
        <p:spPr/>
        <p:txBody>
          <a:bodyPr/>
          <a:lstStyle/>
          <a:p>
            <a:pPr algn="ctr"/>
            <a:r>
              <a:rPr lang="tr-TR" dirty="0"/>
              <a:t>Modelin Performans Değerlendirmesi</a:t>
            </a:r>
          </a:p>
        </p:txBody>
      </p:sp>
      <p:pic>
        <p:nvPicPr>
          <p:cNvPr id="5" name="Resim 4">
            <a:extLst>
              <a:ext uri="{FF2B5EF4-FFF2-40B4-BE49-F238E27FC236}">
                <a16:creationId xmlns:a16="http://schemas.microsoft.com/office/drawing/2014/main" id="{D4E0151B-4019-22A8-3BED-A719DF890BED}"/>
              </a:ext>
            </a:extLst>
          </p:cNvPr>
          <p:cNvPicPr>
            <a:picLocks noChangeAspect="1"/>
          </p:cNvPicPr>
          <p:nvPr/>
        </p:nvPicPr>
        <p:blipFill>
          <a:blip r:embed="rId2"/>
          <a:stretch>
            <a:fillRect/>
          </a:stretch>
        </p:blipFill>
        <p:spPr>
          <a:xfrm>
            <a:off x="289560" y="1690688"/>
            <a:ext cx="5029200" cy="1847850"/>
          </a:xfrm>
          <a:prstGeom prst="rect">
            <a:avLst/>
          </a:prstGeom>
        </p:spPr>
      </p:pic>
      <p:pic>
        <p:nvPicPr>
          <p:cNvPr id="7" name="Resim 6">
            <a:extLst>
              <a:ext uri="{FF2B5EF4-FFF2-40B4-BE49-F238E27FC236}">
                <a16:creationId xmlns:a16="http://schemas.microsoft.com/office/drawing/2014/main" id="{2B765048-B83D-310D-8A39-A96927DA791F}"/>
              </a:ext>
            </a:extLst>
          </p:cNvPr>
          <p:cNvPicPr>
            <a:picLocks noChangeAspect="1"/>
          </p:cNvPicPr>
          <p:nvPr/>
        </p:nvPicPr>
        <p:blipFill>
          <a:blip r:embed="rId3"/>
          <a:stretch>
            <a:fillRect/>
          </a:stretch>
        </p:blipFill>
        <p:spPr>
          <a:xfrm>
            <a:off x="556260" y="4412363"/>
            <a:ext cx="4495800" cy="1847850"/>
          </a:xfrm>
          <a:prstGeom prst="rect">
            <a:avLst/>
          </a:prstGeom>
        </p:spPr>
      </p:pic>
      <p:sp>
        <p:nvSpPr>
          <p:cNvPr id="8" name="Metin kutusu 7">
            <a:extLst>
              <a:ext uri="{FF2B5EF4-FFF2-40B4-BE49-F238E27FC236}">
                <a16:creationId xmlns:a16="http://schemas.microsoft.com/office/drawing/2014/main" id="{3A70AEA3-7260-4647-A41C-CC13EF8DD640}"/>
              </a:ext>
            </a:extLst>
          </p:cNvPr>
          <p:cNvSpPr txBox="1"/>
          <p:nvPr/>
        </p:nvSpPr>
        <p:spPr>
          <a:xfrm>
            <a:off x="5788057" y="2960031"/>
            <a:ext cx="5646656" cy="1754326"/>
          </a:xfrm>
          <a:prstGeom prst="rect">
            <a:avLst/>
          </a:prstGeom>
          <a:noFill/>
        </p:spPr>
        <p:txBody>
          <a:bodyPr wrap="square" rtlCol="0">
            <a:spAutoFit/>
          </a:bodyPr>
          <a:lstStyle/>
          <a:p>
            <a:r>
              <a:rPr lang="tr-TR" dirty="0"/>
              <a:t>Precision ve </a:t>
            </a:r>
            <a:r>
              <a:rPr lang="tr-TR" dirty="0" err="1"/>
              <a:t>recall</a:t>
            </a:r>
            <a:r>
              <a:rPr lang="tr-TR" dirty="0"/>
              <a:t> değerleri birbirine oldukça yakın gelmiştir. Bu durum Hata matrisi incelendiğinde de görülecektir. Bütün bu parametreler göz önünde bulundurulduğunda modelin arama uzayında ki optimum ağırlıkları bulduğunu söyleyebiliriz. Problemi ve veriyi genelleyebilen sonuçtur.</a:t>
            </a:r>
          </a:p>
        </p:txBody>
      </p:sp>
      <p:sp>
        <p:nvSpPr>
          <p:cNvPr id="9" name="Metin kutusu 8">
            <a:extLst>
              <a:ext uri="{FF2B5EF4-FFF2-40B4-BE49-F238E27FC236}">
                <a16:creationId xmlns:a16="http://schemas.microsoft.com/office/drawing/2014/main" id="{9D03D076-227D-9CC0-90FA-C428C7AFCCEB}"/>
              </a:ext>
            </a:extLst>
          </p:cNvPr>
          <p:cNvSpPr txBox="1"/>
          <p:nvPr/>
        </p:nvSpPr>
        <p:spPr>
          <a:xfrm>
            <a:off x="753437" y="3936534"/>
            <a:ext cx="4298623" cy="369332"/>
          </a:xfrm>
          <a:prstGeom prst="rect">
            <a:avLst/>
          </a:prstGeom>
          <a:noFill/>
        </p:spPr>
        <p:txBody>
          <a:bodyPr wrap="square" rtlCol="0">
            <a:spAutoFit/>
          </a:bodyPr>
          <a:lstStyle/>
          <a:p>
            <a:r>
              <a:rPr lang="tr-TR" b="1" dirty="0" err="1"/>
              <a:t>confusion</a:t>
            </a:r>
            <a:r>
              <a:rPr lang="tr-TR" b="1" dirty="0"/>
              <a:t> </a:t>
            </a:r>
            <a:r>
              <a:rPr lang="tr-TR" b="1" dirty="0" err="1"/>
              <a:t>matrix</a:t>
            </a:r>
            <a:r>
              <a:rPr lang="tr-TR" b="1" dirty="0"/>
              <a:t>(Hata Matrisi)</a:t>
            </a:r>
          </a:p>
        </p:txBody>
      </p:sp>
    </p:spTree>
    <p:extLst>
      <p:ext uri="{BB962C8B-B14F-4D97-AF65-F5344CB8AC3E}">
        <p14:creationId xmlns:p14="http://schemas.microsoft.com/office/powerpoint/2010/main" val="257510680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515</Words>
  <Application>Microsoft Office PowerPoint</Application>
  <PresentationFormat>Geniş ekran</PresentationFormat>
  <Paragraphs>27</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PowerPoint Sunusu</vt:lpstr>
      <vt:lpstr>Yaklaşım ve Amaç</vt:lpstr>
      <vt:lpstr>Kullanılan Ortamlar&amp;Kütüphaneler</vt:lpstr>
      <vt:lpstr>Kullanılan Veri Seti ve Ele Alınan Öznitelikler</vt:lpstr>
      <vt:lpstr>Oluşturulan Model</vt:lpstr>
      <vt:lpstr>Seçilen HiperParametreler</vt:lpstr>
      <vt:lpstr>Model Değerlendirme Metrikleri</vt:lpstr>
      <vt:lpstr>Modelin Performans Değerlendirmesi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Emre ASLAN</dc:creator>
  <cp:lastModifiedBy>Emre ASLAN</cp:lastModifiedBy>
  <cp:revision>44</cp:revision>
  <dcterms:created xsi:type="dcterms:W3CDTF">2022-08-24T19:52:58Z</dcterms:created>
  <dcterms:modified xsi:type="dcterms:W3CDTF">2022-08-25T07:59:59Z</dcterms:modified>
</cp:coreProperties>
</file>