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34"/>
  </p:notesMasterIdLst>
  <p:sldIdLst>
    <p:sldId id="256" r:id="rId2"/>
    <p:sldId id="259" r:id="rId3"/>
    <p:sldId id="257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9" r:id="rId17"/>
    <p:sldId id="330" r:id="rId18"/>
    <p:sldId id="331" r:id="rId19"/>
    <p:sldId id="312" r:id="rId20"/>
    <p:sldId id="332" r:id="rId21"/>
    <p:sldId id="334" r:id="rId22"/>
    <p:sldId id="333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D"/>
    <a:srgbClr val="E21823"/>
    <a:srgbClr val="A6A8AB"/>
    <a:srgbClr val="010101"/>
    <a:srgbClr val="0026F8"/>
    <a:srgbClr val="D6D6D6"/>
    <a:srgbClr val="A8A7A9"/>
    <a:srgbClr val="A8AAAE"/>
    <a:srgbClr val="FA4238"/>
    <a:srgbClr val="134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4626"/>
  </p:normalViewPr>
  <p:slideViewPr>
    <p:cSldViewPr snapToGrid="0">
      <p:cViewPr varScale="1">
        <p:scale>
          <a:sx n="121" d="100"/>
          <a:sy n="121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B3BF5-5F7E-4812-AF68-76D4738691C1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4406-655F-41EB-BA84-15ABB7710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7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0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8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7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31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0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30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4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6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5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6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D42806-CEA9-45BA-826E-434CC98661E7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3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A132B4-FA79-433F-9892-2EACE891A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vaibhav.dby/9c4cae4cb990" TargetMode="External"/><Relationship Id="rId2" Type="http://schemas.openxmlformats.org/officeDocument/2006/relationships/hyperlink" Target="https://www.udemy.com/course/temiz-ko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B646E-4E34-4480-B546-9E770C720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ea typeface="Cambria" panose="02040503050406030204" pitchFamily="18" charset="0"/>
                <a:cs typeface="Calibri" panose="020F0502020204030204" pitchFamily="34" charset="0"/>
              </a:rPr>
              <a:t>Clean</a:t>
            </a:r>
            <a:r>
              <a:rPr lang="tr-TR" dirty="0"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tr-TR" dirty="0" err="1">
                <a:ea typeface="Cambria" panose="02040503050406030204" pitchFamily="18" charset="0"/>
                <a:cs typeface="Calibri" panose="020F0502020204030204" pitchFamily="34" charset="0"/>
              </a:rPr>
              <a:t>code</a:t>
            </a:r>
            <a:r>
              <a:rPr lang="tr-TR" dirty="0">
                <a:ea typeface="Cambria" panose="02040503050406030204" pitchFamily="18" charset="0"/>
                <a:cs typeface="Calibri" panose="020F0502020204030204" pitchFamily="34" charset="0"/>
              </a:rPr>
              <a:t> - III</a:t>
            </a:r>
            <a:endParaRPr lang="en-GB" dirty="0"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43CB99-BDBA-4D5C-9A2C-93F9F349D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cs typeface="Calibri" panose="020F0502020204030204" pitchFamily="34" charset="0"/>
              </a:rPr>
              <a:t>Akın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Kaldıroğlu</a:t>
            </a:r>
            <a:r>
              <a:rPr lang="tr-TR" dirty="0">
                <a:cs typeface="Calibri" panose="020F0502020204030204" pitchFamily="34" charset="0"/>
              </a:rPr>
              <a:t>’</a:t>
            </a:r>
            <a:r>
              <a:rPr lang="tr-TR" dirty="0" err="1">
                <a:cs typeface="Calibri" panose="020F0502020204030204" pitchFamily="34" charset="0"/>
              </a:rPr>
              <a:t>nun</a:t>
            </a:r>
            <a:r>
              <a:rPr lang="tr-TR" dirty="0">
                <a:cs typeface="Calibri" panose="020F0502020204030204" pitchFamily="34" charset="0"/>
              </a:rPr>
              <a:t> </a:t>
            </a:r>
            <a:r>
              <a:rPr lang="tr-TR" dirty="0" err="1">
                <a:cs typeface="Calibri" panose="020F0502020204030204" pitchFamily="34" charset="0"/>
              </a:rPr>
              <a:t>Clean</a:t>
            </a:r>
            <a:r>
              <a:rPr lang="tr-TR" dirty="0">
                <a:cs typeface="Calibri" panose="020F0502020204030204" pitchFamily="34" charset="0"/>
              </a:rPr>
              <a:t> </a:t>
            </a:r>
            <a:r>
              <a:rPr lang="tr-TR" dirty="0" err="1">
                <a:cs typeface="Calibri" panose="020F0502020204030204" pitchFamily="34" charset="0"/>
              </a:rPr>
              <a:t>Code</a:t>
            </a:r>
            <a:r>
              <a:rPr lang="tr-TR" dirty="0">
                <a:cs typeface="Calibri" panose="020F0502020204030204" pitchFamily="34" charset="0"/>
              </a:rPr>
              <a:t> serisinden</a:t>
            </a:r>
            <a:r>
              <a:rPr lang="tr-TR" baseline="30000" dirty="0">
                <a:cs typeface="Calibri" panose="020F0502020204030204" pitchFamily="34" charset="0"/>
              </a:rPr>
              <a:t>[0]</a:t>
            </a:r>
            <a:r>
              <a:rPr lang="tr-TR" dirty="0">
                <a:cs typeface="Calibri" panose="020F0502020204030204" pitchFamily="34" charset="0"/>
              </a:rPr>
              <a:t> derlemeler</a:t>
            </a:r>
            <a:endParaRPr lang="en-GB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6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EXCEPTION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olarak ifade ettiğimiz sıra dışı durumlar, beklediğimiz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normal program akışından sapmalardır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 durumların ana akışta yer almamasını beklesek bile her an gerçekleşebilecek olan, dolayısıyla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iş sürecinin doğal bir parçası olan alternatif durumlardır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20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EXCEPTION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durumlarında iki yaklaşım mümkündür:</a:t>
            </a:r>
          </a:p>
          <a:p>
            <a:pPr marL="0" indent="0">
              <a:buNone/>
            </a:pPr>
            <a:endParaRPr lang="tr-T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Durumu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kullanıcıya haber vermek 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 kullanıcıdan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alternatif bir karar beklemek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Ödeme sistemi tasarlarken kredi kartı limiti yetersiz olduğu durumda kullanıcıdan başka bir kredi kartı bilgisi veya ödeme yöntemi talep etmek</a:t>
            </a:r>
          </a:p>
          <a:p>
            <a:pPr lvl="1">
              <a:buFont typeface="Wingdings" pitchFamily="2" charset="2"/>
              <a:buChar char="Ø"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Açılmak istenen dosya bulunamadığında ya da açılamadığında yeni dosya yolu sormak</a:t>
            </a:r>
          </a:p>
          <a:p>
            <a:pPr marL="228595" lvl="1" indent="0">
              <a:buNone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 yaklaşıma örnektir.</a:t>
            </a:r>
          </a:p>
        </p:txBody>
      </p:sp>
    </p:spTree>
    <p:extLst>
      <p:ext uri="{BB962C8B-B14F-4D97-AF65-F5344CB8AC3E}">
        <p14:creationId xmlns:p14="http://schemas.microsoft.com/office/powerpoint/2010/main" val="233318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EXCEPTION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Kullanıcıya dönüş yapmadan 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karar alıp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alternatif bir yoldan devam etmek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Açılmak istenen dosya bulunamadığında ya da açılamadığında yeni bir dosya oluşturup onunla devam etmek</a:t>
            </a:r>
          </a:p>
          <a:p>
            <a:pPr marL="228595" lvl="1" indent="0">
              <a:buNone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 yaklaşıma örnektir.</a:t>
            </a:r>
          </a:p>
        </p:txBody>
      </p:sp>
    </p:spTree>
    <p:extLst>
      <p:ext uri="{BB962C8B-B14F-4D97-AF65-F5344CB8AC3E}">
        <p14:creationId xmlns:p14="http://schemas.microsoft.com/office/powerpoint/2010/main" val="14391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EXCEPTION YÖNETİMİ VE KAVRAMLAR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(sıra dışı durum):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Bahsettiğimiz sıra dışı durumu ve ilgili bilgiyi taşıyan nesne</a:t>
            </a:r>
          </a:p>
          <a:p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Throw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(fırlatma):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Runtime esnasında 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exception’ı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oluşturup bildirmektir.</a:t>
            </a:r>
          </a:p>
          <a:p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Raise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(yükseltme):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Bir metotta fırlatılan 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exception’ın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metodu çağıran üst yapıya gönderilmesidir.</a:t>
            </a:r>
            <a:endParaRPr lang="tr-TR" sz="22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931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EXCEPTION YÖNETİMİ VE KAVRAMLAR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Catch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handle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(yakalama):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Ortaya çıkan 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exception’ın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durumu yönetmek üzere tasarlanan bir kod bloğuna girmesidir.</a:t>
            </a:r>
          </a:p>
          <a:p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Call </a:t>
            </a:r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chain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(çağrı zinciri):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Birbirini çağıran metotların oluşturduğu zincirdir.</a:t>
            </a:r>
          </a:p>
          <a:p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trace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(yığın izi):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Çalışan programın başlangıcından 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exception’ın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meydana geldiği yere kadar oluşan 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chain’in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adıdır.</a:t>
            </a:r>
            <a:endParaRPr lang="tr-TR" sz="22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70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Geleneksel </a:t>
            </a:r>
            <a:r>
              <a:rPr lang="tr-TR" dirty="0" err="1">
                <a:cs typeface="Arial" panose="020B0604020202020204" pitchFamily="34" charset="0"/>
              </a:rPr>
              <a:t>exceptıon</a:t>
            </a:r>
            <a:r>
              <a:rPr lang="tr-TR" dirty="0">
                <a:cs typeface="Arial" panose="020B0604020202020204" pitchFamily="34" charset="0"/>
              </a:rPr>
              <a:t> yönetimi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99CDA-DFE9-A88C-22E3-3F15FF3F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238" y="2495206"/>
            <a:ext cx="4554745" cy="2892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A2C76-76B8-5F56-48AE-3DFBF9945CE2}"/>
              </a:ext>
            </a:extLst>
          </p:cNvPr>
          <p:cNvSpPr txBox="1"/>
          <p:nvPr/>
        </p:nvSpPr>
        <p:spPr>
          <a:xfrm>
            <a:off x="3814238" y="5387248"/>
            <a:ext cx="455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r>
              <a:rPr lang="tr-T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veya </a:t>
            </a:r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</a:t>
            </a:r>
            <a:r>
              <a:rPr lang="tr-T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tipi hata kodlarının dolaşımı</a:t>
            </a:r>
          </a:p>
        </p:txBody>
      </p:sp>
    </p:spTree>
    <p:extLst>
      <p:ext uri="{BB962C8B-B14F-4D97-AF65-F5344CB8AC3E}">
        <p14:creationId xmlns:p14="http://schemas.microsoft.com/office/powerpoint/2010/main" val="349313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Geleneksel </a:t>
            </a:r>
            <a:r>
              <a:rPr lang="tr-TR" dirty="0" err="1">
                <a:cs typeface="Arial" panose="020B0604020202020204" pitchFamily="34" charset="0"/>
              </a:rPr>
              <a:t>exceptıon</a:t>
            </a:r>
            <a:r>
              <a:rPr lang="tr-TR" dirty="0">
                <a:cs typeface="Arial" panose="020B0604020202020204" pitchFamily="34" charset="0"/>
              </a:rPr>
              <a:t> yönetimi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D71D32-8BBF-957B-BFEF-6BBB4C99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900" y="2379226"/>
            <a:ext cx="3966200" cy="36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MODERN </a:t>
            </a:r>
            <a:r>
              <a:rPr lang="tr-TR" dirty="0" err="1">
                <a:cs typeface="Arial" panose="020B0604020202020204" pitchFamily="34" charset="0"/>
              </a:rPr>
              <a:t>exceptıon</a:t>
            </a:r>
            <a:r>
              <a:rPr lang="tr-TR" dirty="0">
                <a:cs typeface="Arial" panose="020B0604020202020204" pitchFamily="34" charset="0"/>
              </a:rPr>
              <a:t> yönetimi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99CDA-DFE9-A88C-22E3-3F15FF3F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554" y="2358478"/>
            <a:ext cx="3982891" cy="3398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A2C76-76B8-5F56-48AE-3DFBF9945CE2}"/>
              </a:ext>
            </a:extLst>
          </p:cNvPr>
          <p:cNvSpPr txBox="1"/>
          <p:nvPr/>
        </p:nvSpPr>
        <p:spPr>
          <a:xfrm>
            <a:off x="4104554" y="5776980"/>
            <a:ext cx="39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Try-catch</a:t>
            </a:r>
            <a:r>
              <a:rPr lang="tr-T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blokları ve </a:t>
            </a:r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throw</a:t>
            </a:r>
            <a:r>
              <a:rPr lang="tr-T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ifadesi</a:t>
            </a:r>
          </a:p>
        </p:txBody>
      </p:sp>
    </p:spTree>
    <p:extLst>
      <p:ext uri="{BB962C8B-B14F-4D97-AF65-F5344CB8AC3E}">
        <p14:creationId xmlns:p14="http://schemas.microsoft.com/office/powerpoint/2010/main" val="2402281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CHECKED VE UNCHECKED EXCEPTION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0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Checked</a:t>
            </a:r>
            <a:r>
              <a:rPr lang="tr-TR" sz="20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0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exceptionlar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tr-TR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compile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zamanında kontrol edilen, kodda </a:t>
            </a:r>
            <a:r>
              <a:rPr lang="tr-TR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try-catch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bloklarıyla yönetilmesi veya </a:t>
            </a:r>
            <a:r>
              <a:rPr lang="tr-TR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throw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ile bildirilmesi gereken </a:t>
            </a:r>
            <a:r>
              <a:rPr lang="tr-TR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türleridir. Aksi takdirde </a:t>
            </a:r>
            <a:r>
              <a:rPr lang="tr-TR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compilation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hatası alınabilir.</a:t>
            </a:r>
          </a:p>
          <a:p>
            <a:pPr lvl="1">
              <a:buFont typeface="Wingdings" pitchFamily="2" charset="2"/>
              <a:buChar char="Ø"/>
            </a:pPr>
            <a:r>
              <a:rPr lang="tr-TR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SQLException</a:t>
            </a:r>
            <a:r>
              <a:rPr lang="tr-TR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tr-TR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IOException</a:t>
            </a:r>
            <a:r>
              <a:rPr lang="tr-TR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tr-TR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FileNotFoundException</a:t>
            </a:r>
            <a:r>
              <a:rPr lang="tr-TR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örneklerdir.</a:t>
            </a:r>
          </a:p>
          <a:p>
            <a:r>
              <a:rPr lang="tr-TR" sz="20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Unchecked</a:t>
            </a:r>
            <a:r>
              <a:rPr lang="tr-TR" sz="20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0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exceptionlar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ise kodda çözüm sağlanmamışsa bile </a:t>
            </a:r>
            <a:r>
              <a:rPr lang="tr-TR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compilation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hatası alınmayacak, </a:t>
            </a:r>
            <a:r>
              <a:rPr lang="tr-TR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esnasında karşılaşılabilecek </a:t>
            </a:r>
            <a:r>
              <a:rPr lang="tr-TR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exceptionlardır</a:t>
            </a:r>
            <a:r>
              <a:rPr lang="tr-T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Geliştirme esnasında muhtemel durumların göz önünde bulundurulması ve engellenmesi gerekir.</a:t>
            </a:r>
          </a:p>
          <a:p>
            <a:pPr lvl="1">
              <a:buFont typeface="Wingdings" pitchFamily="2" charset="2"/>
              <a:buChar char="Ø"/>
            </a:pPr>
            <a:r>
              <a:rPr lang="tr-TR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NullPointerException</a:t>
            </a:r>
            <a:r>
              <a:rPr lang="tr-TR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tr-TR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ArrayIndexOutOfBoundsException</a:t>
            </a:r>
            <a:r>
              <a:rPr lang="tr-TR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örneklerdir.</a:t>
            </a:r>
          </a:p>
        </p:txBody>
      </p:sp>
    </p:spTree>
    <p:extLst>
      <p:ext uri="{BB962C8B-B14F-4D97-AF65-F5344CB8AC3E}">
        <p14:creationId xmlns:p14="http://schemas.microsoft.com/office/powerpoint/2010/main" val="409331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1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5559C21-9247-4BB7-81F6-E07812EC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GÜDÜMLÜ PROGRAMLAMA</a:t>
            </a:r>
            <a:endParaRPr lang="en-GB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13D4460-5517-490F-B989-145096DFA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1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5559C21-9247-4BB7-81F6-E07812EC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SAVUNMACI PROGRAMLAMA</a:t>
            </a:r>
            <a:endParaRPr lang="en-GB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13D4460-5517-490F-B989-145096DFA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3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TEST GÜDÜMLÜ PROGRAMLAMA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güdümlü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programlama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(test-driven development),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yazılım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gereksinimlerini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önceden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test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case’lere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çevirip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sonrasında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case’lere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uyum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sağlayacak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şekilde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geliştirme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yapılmasıdır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TDD,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sürekli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olarak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yazılımın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test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edildiği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üstüne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geliştirmelerin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yapıldığı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kısa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döngüler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halinde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yapılır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05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TDD YAŞAM DÖNGÜSÜ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yazılır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başarısız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olur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geçmek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üzere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yazılır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geçer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Refactoring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yapılır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sonraki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döngüye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girmek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üzere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temiz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düzenli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hâle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getirilir</a:t>
            </a:r>
            <a:r>
              <a:rPr lang="en-GB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GB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42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TDD YAŞAM DÖNGÜSÜ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2D6790-AB02-6F1F-B1D3-6E0D17783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5828" y="2609218"/>
            <a:ext cx="5360343" cy="30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20">
            <a:extLst>
              <a:ext uri="{FF2B5EF4-FFF2-40B4-BE49-F238E27FC236}">
                <a16:creationId xmlns:a16="http://schemas.microsoft.com/office/drawing/2014/main" id="{F858C8FF-F29D-7B17-0090-A2142A151794}"/>
              </a:ext>
            </a:extLst>
          </p:cNvPr>
          <p:cNvSpPr txBox="1"/>
          <p:nvPr/>
        </p:nvSpPr>
        <p:spPr>
          <a:xfrm>
            <a:off x="3415828" y="5637875"/>
            <a:ext cx="536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Vaibhav</a:t>
            </a:r>
            <a:r>
              <a:rPr lang="tr-T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Dubey</a:t>
            </a:r>
            <a:r>
              <a:rPr lang="tr-TR" baseline="30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[1]</a:t>
            </a:r>
            <a:endParaRPr lang="tr-T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21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TEST TÜRLERİ VE TEST PİRAMİDİ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2D6790-AB02-6F1F-B1D3-6E0D177834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581150" y="3052388"/>
            <a:ext cx="4271963" cy="227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5D59-5F99-F55E-79C8-7FD1B7B23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Yukarı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doğru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gidildikçe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süreleri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uzamaktadır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Ayrıca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yukarıda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yer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alan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üst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seviye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daha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fazla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altyapı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gerektirdiği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için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daha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maliyetlidir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Aşağıdaki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geliştiriciler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seviyesinde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yapılırken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yukarıdaki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testlerde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sisteme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bütün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olarak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bakan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anlayış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bulunduğu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için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QA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mühendisleri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kullanıcılar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tarafından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yapılabilir</a:t>
            </a: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71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TEST TÜRLERİ VE TEST PİRAMİDİ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2D6790-AB02-6F1F-B1D3-6E0D177834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581150" y="3052388"/>
            <a:ext cx="4271963" cy="227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5D59-5F99-F55E-79C8-7FD1B7B23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Üst</a:t>
            </a:r>
            <a:r>
              <a:rPr lang="en-GB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seviyedeki</a:t>
            </a:r>
            <a:r>
              <a:rPr lang="en-GB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</a:t>
            </a:r>
            <a:r>
              <a:rPr lang="en-GB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bug </a:t>
            </a:r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bulmaya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yönelik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testlerken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alt </a:t>
            </a:r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seviyedekiler</a:t>
            </a:r>
            <a:r>
              <a:rPr lang="en-GB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bug’ları</a:t>
            </a:r>
            <a:r>
              <a:rPr lang="en-GB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önlemeye</a:t>
            </a:r>
            <a:r>
              <a:rPr lang="en-GB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yönelik</a:t>
            </a:r>
            <a:r>
              <a:rPr lang="en-GB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testlerdir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Alt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seviyede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test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sayısı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üst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seviyeye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göre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çok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daha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fazladır</a:t>
            </a:r>
            <a:r>
              <a:rPr lang="en-GB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021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BİRİM TESTLERİ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TDD’de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bahsedilen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büyük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ölçüde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testlerdir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(unit test)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Bu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sebeple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TDD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bug’ları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bulmaya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değil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önlemeye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yönelik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stratejiye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sahiptir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tanımı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bağlama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göre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değişebilir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Birimler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OOP’de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sınıflar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iken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presedürel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programlamada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fonksiyonlardır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889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BİRİM TESTLERİ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geliştirmeden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önce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veya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sonra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yazılabilir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Bu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iki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yaklaşım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arasında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önemli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ölçüde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fark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vardır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Kodun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önce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yazıldığı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durumda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kodlar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nasıl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şekilleneceğini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belirler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önce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yazılması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durumunda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ihtiyaçları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uygulamaya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çevirmede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kullanılan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tasarım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aracı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görevi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görür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06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CODE COVERAGE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 coverage,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yazılan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testlerin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kodun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ne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kadarını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test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ettiğini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ölçmeye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yarayan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metriktir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kalitesini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ölçmez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Tek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başına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yeterliliğini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kanıtlamaz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Yüksek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coverage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iyi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yeterli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göstermez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ama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düşük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coverage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kötü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gösterir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059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ENTEGRASYON TESTİ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ile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sınadığımız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birimler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izole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edilmiş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şekilde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ayrı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ayrı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iyi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çalışıyor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olsa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bile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araya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getirildiklerinde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birtakım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sorunlar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olabilir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Entegrasyon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kapsamları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testlerinden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daha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geniş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olan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birimlerin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arada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ne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kadar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iyi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çalıştığını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ölçmeyi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amaçlayan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testlerdir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10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REFACTORING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Refactoring (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yapılandırma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), TDD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döngüsünün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son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aşamasıdır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Kodun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genel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davranışını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değiştirmeden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kodun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yapılandırılmasıdır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İşlevselliği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korurken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tasarımın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yapının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iyileştirilmesini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amaçlar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Böylece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aynı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işleve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sahip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daha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temiz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okunurluğu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yüksek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basit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elde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etmiş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oluruz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Refactoring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optimizasyonu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yükseltip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performansı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hızı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arttırmak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için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yapılabilir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7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SAVUNMACI PROGRAMLAMA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Savunmacı programlama (</a:t>
            </a:r>
            <a:r>
              <a:rPr lang="tr-TR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defensive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programming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), </a:t>
            </a:r>
            <a:r>
              <a:rPr lang="tr-TR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birçok şeyin hatalı olabileceği ön kabulü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ile geliştirme yapmayı öğütleyen bir tasarım türüdür.</a:t>
            </a:r>
          </a:p>
          <a:p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Öngörülemeyen sonuçlara hazırlıklı olunmasını öğütler. Potansiyel sorunlara karşı önlemlerin geliştirme aşamasında alınmasıdır.</a:t>
            </a:r>
          </a:p>
          <a:p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Temel amaç </a:t>
            </a:r>
            <a:r>
              <a:rPr lang="tr-TR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güvenilirliği (</a:t>
            </a:r>
            <a:r>
              <a:rPr lang="tr-TR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reliability</a:t>
            </a:r>
            <a:r>
              <a:rPr lang="tr-TR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arttırmaktır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endParaRPr lang="en-GB" sz="2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3182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REFACTORING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Gereksiz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kodları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ortadan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kaldırmak</a:t>
            </a: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Mimarî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fonskiyonel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tasarıma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uymayan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kısımları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düzenlemek</a:t>
            </a: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tekrarını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ortadan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kaldırmak</a:t>
            </a: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Varolan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birimleri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low-coupling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high-cohesion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kurallarına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uyması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için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yeniden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şekillendirmek</a:t>
            </a: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271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REFACTORING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Tasarım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örüntülerini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uygulamak</a:t>
            </a: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Uygulama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performansını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arttıracak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geliştirmelerde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bulunmak</a:t>
            </a: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İsimlendirme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değişikliği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gibi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kodu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temizlemeye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yönelik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yaklaşımları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kullanmak</a:t>
            </a: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Gerekli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dokümantasyonları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yapmak</a:t>
            </a: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gibi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aktiviteler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refactoring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aktivitelerine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örnektir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524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C24D64-1800-457D-A613-32AE18AA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REFERANSLAR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714EB8-5D44-4827-968C-669ADCFC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0042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[0] Clean Code, Akın Kaldıroğlu – udemy.com</a:t>
            </a:r>
            <a:endParaRPr lang="en-GB" dirty="0">
              <a:solidFill>
                <a:srgbClr val="00427D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0042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Test Driven Development – Understanding the business better</a:t>
            </a:r>
          </a:p>
          <a:p>
            <a:pPr marL="0" indent="0">
              <a:buNone/>
            </a:pPr>
            <a:r>
              <a:rPr lang="tr-TR" dirty="0">
                <a:solidFill>
                  <a:srgbClr val="0042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tr-TR" dirty="0" err="1">
                <a:solidFill>
                  <a:srgbClr val="0042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Vaibhav</a:t>
            </a:r>
            <a:r>
              <a:rPr lang="tr-TR" dirty="0">
                <a:solidFill>
                  <a:srgbClr val="0042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dirty="0" err="1">
                <a:solidFill>
                  <a:srgbClr val="0042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Dubey</a:t>
            </a:r>
            <a:endParaRPr lang="tr-TR" dirty="0">
              <a:solidFill>
                <a:srgbClr val="004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2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SAVUNMACI PROGRAMLAMA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Önlemler hem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kullanıcılara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hem de projede çalışan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diğer </a:t>
            </a:r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geliştiricelere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karşı alınmalıdır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sz="2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Örnek</a:t>
            </a:r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kullanıcıların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beklenmedik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türde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veri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girmesine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hazırlıklı</a:t>
            </a:r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olmak</a:t>
            </a:r>
            <a:endParaRPr lang="tr-T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89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SAVUNMACI PROGRAMLAMADA TEDBİRLER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Alınacak tedbirler 2 türde olabilir:</a:t>
            </a:r>
          </a:p>
          <a:p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Tasarımda önlem alma 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testler yapma 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ile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beklenmeyen durumun oluşmayacağından emin olmak</a:t>
            </a:r>
            <a:r>
              <a:rPr lang="tr-TR" sz="22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için </a:t>
            </a:r>
            <a:r>
              <a:rPr lang="tr-TR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assertion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mekanizmaları kullanılır.</a:t>
            </a:r>
          </a:p>
          <a:p>
            <a:r>
              <a:rPr lang="tr-TR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Runtime 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esnasında ortaya çıkabilecek problemleri öngörüp yönetmek için </a:t>
            </a:r>
            <a:r>
              <a:rPr lang="tr-TR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expection</a:t>
            </a:r>
            <a:r>
              <a:rPr lang="tr-TR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2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handling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kullanılır.</a:t>
            </a:r>
          </a:p>
          <a:p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İlki </a:t>
            </a:r>
            <a:r>
              <a:rPr lang="tr-TR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önleme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ikincisi </a:t>
            </a:r>
            <a:r>
              <a:rPr lang="tr-TR" sz="2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yönetme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amaçlıdır.</a:t>
            </a:r>
            <a:endParaRPr lang="tr-TR" sz="2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672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ÖNLEME AMAÇLI GELİŞTİRME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Önleme amaçlı geliştirme, istenmeyen durumların meydana gelmesini, doğru programlama tekniklerini kullanarak önlemeyi hedefler.</a:t>
            </a:r>
          </a:p>
          <a:p>
            <a:pPr lvl="1">
              <a:buFont typeface="Wingdings" pitchFamily="2" charset="2"/>
              <a:buChar char="Ø"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Zero </a:t>
            </a:r>
            <a:r>
              <a:rPr lang="tr-TR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division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ve negatif sayının karekökü gibi matematiksel hatalardan kaçınmak</a:t>
            </a:r>
          </a:p>
          <a:p>
            <a:pPr lvl="1">
              <a:buFont typeface="Wingdings" pitchFamily="2" charset="2"/>
              <a:buChar char="Ø"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Açılan dosyanın kapandığından emin olmak</a:t>
            </a:r>
          </a:p>
          <a:p>
            <a:pPr lvl="1">
              <a:buFont typeface="Wingdings" pitchFamily="2" charset="2"/>
              <a:buChar char="Ø"/>
            </a:pPr>
            <a:r>
              <a:rPr lang="tr-TR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Linked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</a:t>
            </a: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gibi yapılarda başa ve sona ekleme gibi uç durumları hesaba katmak</a:t>
            </a:r>
          </a:p>
          <a:p>
            <a:pPr marL="228595" lvl="1" indent="0">
              <a:buNone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 tarz önlemlerdir.</a:t>
            </a:r>
          </a:p>
        </p:txBody>
      </p:sp>
    </p:spTree>
    <p:extLst>
      <p:ext uri="{BB962C8B-B14F-4D97-AF65-F5344CB8AC3E}">
        <p14:creationId xmlns:p14="http://schemas.microsoft.com/office/powerpoint/2010/main" val="76083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YÖNETME AMAÇLI GELİŞTİRME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Yönetme amaçlı geliştirme ise çalışma esnasında beklenmeyen durumların meydana geldiği ortamda nasıl bir süreç izleneceğini tasarlamış olmaktır.</a:t>
            </a:r>
          </a:p>
          <a:p>
            <a:pPr lvl="1">
              <a:buFont typeface="Wingdings" pitchFamily="2" charset="2"/>
              <a:buChar char="Ø"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Açılmak istenen dosyanın bulunamaması veya açılamaması</a:t>
            </a:r>
          </a:p>
          <a:p>
            <a:pPr lvl="1">
              <a:buFont typeface="Wingdings" pitchFamily="2" charset="2"/>
              <a:buChar char="Ø"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Ödeme için kullanılacak kredi kartının limitinin yetmemesi</a:t>
            </a:r>
          </a:p>
          <a:p>
            <a:pPr marL="228595" lvl="1" indent="0">
              <a:buNone/>
            </a:pPr>
            <a:r>
              <a:rPr lang="tr-TR" sz="2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 tarz yönetilmesi gereken durumlardır.</a:t>
            </a:r>
          </a:p>
        </p:txBody>
      </p:sp>
    </p:spTree>
    <p:extLst>
      <p:ext uri="{BB962C8B-B14F-4D97-AF65-F5344CB8AC3E}">
        <p14:creationId xmlns:p14="http://schemas.microsoft.com/office/powerpoint/2010/main" val="381194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ASSERTION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CD577-421A-4914-9A0F-C8C0E270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Assertion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doğru olması gereken durumları kontrol eden 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bir ifadedir. Programın akışında yer almaması gereken durumların meydana gelmediğinden emin olmak için kullanılır.</a:t>
            </a:r>
          </a:p>
          <a:p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Geliştirme-zamanı araçlarıdır, test amaçlı kullanılır.</a:t>
            </a:r>
          </a:p>
          <a:p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Açılır/kapanır (</a:t>
            </a:r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enabled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tr-TR" sz="24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disabled</a:t>
            </a:r>
            <a:r>
              <a:rPr lang="tr-TR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yapıdadır. Geliştirme esnasında açıktır, canlı ortama alınırken kapatılır. Koddan çıkarılmaz.</a:t>
            </a:r>
          </a:p>
          <a:p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Conditional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branching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if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-else yapısı) daima çalışırken 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assertion’lar</a:t>
            </a:r>
            <a:r>
              <a:rPr lang="tr-T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açılır/kapanır yapısı ile bu yapılardan ayrılır.</a:t>
            </a:r>
            <a:endParaRPr lang="tr-TR" sz="2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50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4B0E-2DE8-467A-AFB1-7E384E4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 panose="020B0604020202020204" pitchFamily="34" charset="0"/>
              </a:rPr>
              <a:t>ASSERTION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79C05F-D885-D37E-64DA-706A784FB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888" y="3061793"/>
            <a:ext cx="6304223" cy="1188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46E93-A7B3-FCCE-102A-1213A81F80A4}"/>
              </a:ext>
            </a:extLst>
          </p:cNvPr>
          <p:cNvSpPr txBox="1"/>
          <p:nvPr/>
        </p:nvSpPr>
        <p:spPr>
          <a:xfrm>
            <a:off x="2943888" y="4255911"/>
            <a:ext cx="629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Assertionlar</a:t>
            </a:r>
            <a:r>
              <a:rPr lang="tr-T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açık ise negatif sayı geldiğinde </a:t>
            </a:r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AssertionError</a:t>
            </a:r>
            <a:r>
              <a:rPr lang="tr-T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hatası verir ve program sonlandırılır.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Assertionlar</a:t>
            </a:r>
            <a:r>
              <a:rPr lang="tr-T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kapalı olduğunda program normal akışında devam eder.</a:t>
            </a:r>
          </a:p>
        </p:txBody>
      </p:sp>
    </p:spTree>
    <p:extLst>
      <p:ext uri="{BB962C8B-B14F-4D97-AF65-F5344CB8AC3E}">
        <p14:creationId xmlns:p14="http://schemas.microsoft.com/office/powerpoint/2010/main" val="3568135194"/>
      </p:ext>
    </p:extLst>
  </p:cSld>
  <p:clrMapOvr>
    <a:masterClrMapping/>
  </p:clrMapOvr>
</p:sld>
</file>

<file path=ppt/theme/theme1.xml><?xml version="1.0" encoding="utf-8"?>
<a:theme xmlns:a="http://schemas.openxmlformats.org/drawingml/2006/main" name="YK Tech 1">
  <a:themeElements>
    <a:clrScheme name="Özel 1">
      <a:dk1>
        <a:srgbClr val="000000"/>
      </a:dk1>
      <a:lt1>
        <a:srgbClr val="FFFFFF"/>
      </a:lt1>
      <a:dk2>
        <a:srgbClr val="5E5E5E"/>
      </a:dk2>
      <a:lt2>
        <a:srgbClr val="A5A8AB"/>
      </a:lt2>
      <a:accent1>
        <a:srgbClr val="E11823"/>
      </a:accent1>
      <a:accent2>
        <a:srgbClr val="00427D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K Tech 1" id="{5FFA3910-52F7-0440-B3EB-B2A54B3D8031}" vid="{01A44FD3-6E6E-F049-892D-3C7189B8B90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YK Tech 1</Template>
  <TotalTime>1256</TotalTime>
  <Words>1103</Words>
  <Application>Microsoft Macintosh PowerPoint</Application>
  <PresentationFormat>Widescreen</PresentationFormat>
  <Paragraphs>119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Wingdings</vt:lpstr>
      <vt:lpstr>YK Tech 1</vt:lpstr>
      <vt:lpstr>Clean code - III</vt:lpstr>
      <vt:lpstr>SAVUNMACI PROGRAMLAMA</vt:lpstr>
      <vt:lpstr>SAVUNMACI PROGRAMLAMA</vt:lpstr>
      <vt:lpstr>SAVUNMACI PROGRAMLAMA</vt:lpstr>
      <vt:lpstr>SAVUNMACI PROGRAMLAMADA TEDBİRLER</vt:lpstr>
      <vt:lpstr>ÖNLEME AMAÇLI GELİŞTİRME</vt:lpstr>
      <vt:lpstr>YÖNETME AMAÇLI GELİŞTİRME</vt:lpstr>
      <vt:lpstr>ASSERTION</vt:lpstr>
      <vt:lpstr>ASSERTION</vt:lpstr>
      <vt:lpstr>EXCEPTION</vt:lpstr>
      <vt:lpstr>EXCEPTION</vt:lpstr>
      <vt:lpstr>EXCEPTION</vt:lpstr>
      <vt:lpstr>EXCEPTION YÖNETİMİ VE KAVRAMLAR</vt:lpstr>
      <vt:lpstr>EXCEPTION YÖNETİMİ VE KAVRAMLAR</vt:lpstr>
      <vt:lpstr>Geleneksel exceptıon yönetimi</vt:lpstr>
      <vt:lpstr>Geleneksel exceptıon yönetimi</vt:lpstr>
      <vt:lpstr>MODERN exceptıon yönetimi</vt:lpstr>
      <vt:lpstr>CHECKED VE UNCHECKED EXCEPTION</vt:lpstr>
      <vt:lpstr>TEST GÜDÜMLÜ PROGRAMLAMA</vt:lpstr>
      <vt:lpstr>TEST GÜDÜMLÜ PROGRAMLAMA</vt:lpstr>
      <vt:lpstr>TDD YAŞAM DÖNGÜSÜ</vt:lpstr>
      <vt:lpstr>TDD YAŞAM DÖNGÜSÜ</vt:lpstr>
      <vt:lpstr>TEST TÜRLERİ VE TEST PİRAMİDİ</vt:lpstr>
      <vt:lpstr>TEST TÜRLERİ VE TEST PİRAMİDİ</vt:lpstr>
      <vt:lpstr>BİRİM TESTLERİ</vt:lpstr>
      <vt:lpstr>BİRİM TESTLERİ</vt:lpstr>
      <vt:lpstr>CODE COVERAGE</vt:lpstr>
      <vt:lpstr>ENTEGRASYON TESTİ</vt:lpstr>
      <vt:lpstr>REFACTORING</vt:lpstr>
      <vt:lpstr>REFACTORING</vt:lpstr>
      <vt:lpstr>REFACTORING</vt:lpstr>
      <vt:lpstr>REFERANSLAR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Erkin Şahin</dc:creator>
  <cp:lastModifiedBy>Microsoft Office User</cp:lastModifiedBy>
  <cp:revision>644</cp:revision>
  <dcterms:created xsi:type="dcterms:W3CDTF">2022-03-29T18:22:10Z</dcterms:created>
  <dcterms:modified xsi:type="dcterms:W3CDTF">2022-06-02T08:32:39Z</dcterms:modified>
</cp:coreProperties>
</file>