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ublic Sans Bold" charset="1" panose="00000000000000000000"/>
      <p:regular r:id="rId21"/>
    </p:embeddedFont>
    <p:embeddedFont>
      <p:font typeface="Playfair Display" charset="1" panose="00000500000000000000"/>
      <p:regular r:id="rId22"/>
    </p:embeddedFont>
    <p:embeddedFont>
      <p:font typeface="Abril Fatface" charset="1" panose="02000503000000020003"/>
      <p:regular r:id="rId23"/>
    </p:embeddedFont>
    <p:embeddedFont>
      <p:font typeface="DejaVu Serif Bold" charset="1" panose="02060803050605020204"/>
      <p:regular r:id="rId24"/>
    </p:embeddedFont>
    <p:embeddedFont>
      <p:font typeface="Public Sans" charset="1" panose="00000000000000000000"/>
      <p:regular r:id="rId25"/>
    </p:embeddedFont>
    <p:embeddedFont>
      <p:font typeface="Arimo Bold" charset="1" panose="020B0704020202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11" y="484594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28711" y="5232112"/>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       GABRIELLE  BONHEUR  " COCO "  CHANEL </a:t>
            </a:r>
          </a:p>
        </p:txBody>
      </p:sp>
      <p:sp>
        <p:nvSpPr>
          <p:cNvPr name="TextBox 4" id="4"/>
          <p:cNvSpPr txBox="true"/>
          <p:nvPr/>
        </p:nvSpPr>
        <p:spPr>
          <a:xfrm rot="0">
            <a:off x="850968" y="2478282"/>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    Coco Chanel</a:t>
            </a:r>
          </a:p>
        </p:txBody>
      </p:sp>
      <p:sp>
        <p:nvSpPr>
          <p:cNvPr name="TextBox 5" id="5"/>
          <p:cNvSpPr txBox="true"/>
          <p:nvPr/>
        </p:nvSpPr>
        <p:spPr>
          <a:xfrm rot="0">
            <a:off x="9001018" y="6559486"/>
            <a:ext cx="6348785" cy="589915"/>
          </a:xfrm>
          <a:prstGeom prst="rect">
            <a:avLst/>
          </a:prstGeom>
        </p:spPr>
        <p:txBody>
          <a:bodyPr anchor="t" rtlCol="false" tIns="0" lIns="0" bIns="0" rIns="0">
            <a:spAutoFit/>
          </a:bodyPr>
          <a:lstStyle/>
          <a:p>
            <a:pPr algn="ctr">
              <a:lnSpc>
                <a:spcPts val="4759"/>
              </a:lnSpc>
            </a:pPr>
            <a:r>
              <a:rPr lang="en-US" sz="3399">
                <a:solidFill>
                  <a:srgbClr val="2B2C30"/>
                </a:solidFill>
                <a:latin typeface="Abril Fatface"/>
                <a:ea typeface="Abril Fatface"/>
                <a:cs typeface="Abril Fatface"/>
                <a:sym typeface="Abril Fatface"/>
              </a:rPr>
              <a:t>19 august 1883 - 10 january 1971 </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853104" y="377601"/>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COMPETITION WITH SCHIAPARELLI </a:t>
            </a:r>
          </a:p>
        </p:txBody>
      </p:sp>
      <p:sp>
        <p:nvSpPr>
          <p:cNvPr name="AutoShape 3" id="3"/>
          <p:cNvSpPr/>
          <p:nvPr/>
        </p:nvSpPr>
        <p:spPr>
          <a:xfrm flipV="true">
            <a:off x="-7086597" y="1033462"/>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798222" y="1453022"/>
            <a:ext cx="16746646" cy="8272697"/>
          </a:xfrm>
          <a:prstGeom prst="rect">
            <a:avLst/>
          </a:prstGeom>
        </p:spPr>
        <p:txBody>
          <a:bodyPr anchor="t" rtlCol="false" tIns="0" lIns="0" bIns="0" rIns="0">
            <a:spAutoFit/>
          </a:bodyPr>
          <a:lstStyle/>
          <a:p>
            <a:pPr algn="l">
              <a:lnSpc>
                <a:spcPts val="4363"/>
              </a:lnSpc>
            </a:pPr>
            <a:r>
              <a:rPr lang="en-US" sz="3356" spc="16">
                <a:solidFill>
                  <a:srgbClr val="2B2C30"/>
                </a:solidFill>
                <a:latin typeface="Playfair Display"/>
                <a:ea typeface="Playfair Display"/>
                <a:cs typeface="Playfair Display"/>
                <a:sym typeface="Playfair Display"/>
              </a:rPr>
              <a:t>Chanel's designs for movie stars in Hollywood were not successful and did not increase her reputation as expected. More importantly, Chanel's star had been eclipsed by her chief rival, designer Elsa Schiaparelli.  </a:t>
            </a:r>
          </a:p>
          <a:p>
            <a:pPr algn="l">
              <a:lnSpc>
                <a:spcPts val="4363"/>
              </a:lnSpc>
            </a:pPr>
          </a:p>
          <a:p>
            <a:pPr algn="l">
              <a:lnSpc>
                <a:spcPts val="4363"/>
              </a:lnSpc>
            </a:pPr>
            <a:r>
              <a:rPr lang="en-US" sz="3356" spc="16">
                <a:solidFill>
                  <a:srgbClr val="2B2C30"/>
                </a:solidFill>
                <a:latin typeface="Playfair Display"/>
                <a:ea typeface="Playfair Display"/>
                <a:cs typeface="Playfair Display"/>
                <a:sym typeface="Playfair Display"/>
              </a:rPr>
              <a:t>Schiaparelli's innovative designs, full of playful references to surrealism, were receiving critical acclaim and creating enthusiasm in the fashion world. Feeling that she had lost her avant-garde direction.</a:t>
            </a:r>
          </a:p>
          <a:p>
            <a:pPr algn="l">
              <a:lnSpc>
                <a:spcPts val="4363"/>
              </a:lnSpc>
            </a:pPr>
          </a:p>
          <a:p>
            <a:pPr algn="l">
              <a:lnSpc>
                <a:spcPts val="4363"/>
              </a:lnSpc>
            </a:pPr>
            <a:r>
              <a:rPr lang="en-US" sz="3356" spc="16">
                <a:solidFill>
                  <a:srgbClr val="2B2C30"/>
                </a:solidFill>
                <a:latin typeface="Playfair Display"/>
                <a:ea typeface="Playfair Display"/>
                <a:cs typeface="Playfair Display"/>
                <a:sym typeface="Playfair Display"/>
              </a:rPr>
              <a:t> Chanel collaborated with Jean Cocteau on the stage play Oedipe Rex. The costumes he designed were ridiculed and critically panned: "The actors, wrapped in bandages, looked like walking mummies or victims of a terrible accident."   He also took part in the costuming of the Ballets Russes de Monte Carlo production of Baccanale. The designs were made by Salvador Dalí. However, the ballet had to leave London due to Britain declaring war on 3 September 1939. They left the costumes in Europe and they were redone by Karinska based on Dali's initial designs.</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1425924"/>
            <a:ext cx="16230600" cy="1189990"/>
          </a:xfrm>
          <a:prstGeom prst="rect">
            <a:avLst/>
          </a:prstGeom>
        </p:spPr>
        <p:txBody>
          <a:bodyPr anchor="t" rtlCol="false" tIns="0" lIns="0" bIns="0" rIns="0">
            <a:spAutoFit/>
          </a:bodyPr>
          <a:lstStyle/>
          <a:p>
            <a:pPr algn="l">
              <a:lnSpc>
                <a:spcPts val="4759"/>
              </a:lnSpc>
            </a:pPr>
            <a:r>
              <a:rPr lang="en-US" sz="3399">
                <a:solidFill>
                  <a:srgbClr val="000000"/>
                </a:solidFill>
                <a:latin typeface="Abril Fatface"/>
                <a:ea typeface="Abril Fatface"/>
                <a:cs typeface="Abril Fatface"/>
                <a:sym typeface="Abril Fatface"/>
              </a:rPr>
              <a:t>In 1939,   At the beginning of  World War II, Chanel closed her stores and retained her apartment above the fashion house at 31 Rue de Cambon.</a:t>
            </a:r>
          </a:p>
        </p:txBody>
      </p:sp>
      <p:sp>
        <p:nvSpPr>
          <p:cNvPr name="TextBox 3" id="3"/>
          <p:cNvSpPr txBox="true"/>
          <p:nvPr/>
        </p:nvSpPr>
        <p:spPr>
          <a:xfrm rot="0">
            <a:off x="-4155451" y="132080"/>
            <a:ext cx="16230600" cy="89662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World War II</a:t>
            </a:r>
          </a:p>
        </p:txBody>
      </p:sp>
      <p:sp>
        <p:nvSpPr>
          <p:cNvPr name="TextBox 4" id="4"/>
          <p:cNvSpPr txBox="true"/>
          <p:nvPr/>
        </p:nvSpPr>
        <p:spPr>
          <a:xfrm rot="0">
            <a:off x="1028700" y="4588412"/>
            <a:ext cx="16230600" cy="2390140"/>
          </a:xfrm>
          <a:prstGeom prst="rect">
            <a:avLst/>
          </a:prstGeom>
        </p:spPr>
        <p:txBody>
          <a:bodyPr anchor="t" rtlCol="false" tIns="0" lIns="0" bIns="0" rIns="0">
            <a:spAutoFit/>
          </a:bodyPr>
          <a:lstStyle/>
          <a:p>
            <a:pPr algn="l">
              <a:lnSpc>
                <a:spcPts val="4759"/>
              </a:lnSpc>
            </a:pPr>
            <a:r>
              <a:rPr lang="en-US" sz="3399">
                <a:solidFill>
                  <a:srgbClr val="000000"/>
                </a:solidFill>
                <a:latin typeface="Abril Fatface"/>
                <a:ea typeface="Abril Fatface"/>
                <a:cs typeface="Abril Fatface"/>
                <a:sym typeface="Abril Fatface"/>
              </a:rPr>
              <a:t>One of the most important missions in which he participated was Operation Modellhut ("Operation Model Hat"). His mission was to act as a messenger from Hitler's Foreign Intelligence to Churchill and prove that part of the Third Reich was attempting peace with the Allies.</a:t>
            </a:r>
          </a:p>
        </p:txBody>
      </p:sp>
      <p:sp>
        <p:nvSpPr>
          <p:cNvPr name="TextBox 5" id="5"/>
          <p:cNvSpPr txBox="true"/>
          <p:nvPr/>
        </p:nvSpPr>
        <p:spPr>
          <a:xfrm rot="0">
            <a:off x="1028700" y="3013138"/>
            <a:ext cx="16230600" cy="1189990"/>
          </a:xfrm>
          <a:prstGeom prst="rect">
            <a:avLst/>
          </a:prstGeom>
        </p:spPr>
        <p:txBody>
          <a:bodyPr anchor="t" rtlCol="false" tIns="0" lIns="0" bIns="0" rIns="0">
            <a:spAutoFit/>
          </a:bodyPr>
          <a:lstStyle/>
          <a:p>
            <a:pPr algn="l">
              <a:lnSpc>
                <a:spcPts val="4759"/>
              </a:lnSpc>
            </a:pPr>
            <a:r>
              <a:rPr lang="en-US" sz="3399">
                <a:solidFill>
                  <a:srgbClr val="000000"/>
                </a:solidFill>
                <a:latin typeface="Abril Fatface"/>
                <a:ea typeface="Abril Fatface"/>
                <a:cs typeface="Abril Fatface"/>
                <a:sym typeface="Abril Fatface"/>
              </a:rPr>
              <a:t>After the war, Chanel fled to Switzerland to avoid criminal charges for collaborating as a Nazi spy.</a:t>
            </a:r>
          </a:p>
        </p:txBody>
      </p:sp>
      <p:sp>
        <p:nvSpPr>
          <p:cNvPr name="TextBox 6" id="6"/>
          <p:cNvSpPr txBox="true"/>
          <p:nvPr/>
        </p:nvSpPr>
        <p:spPr>
          <a:xfrm rot="0">
            <a:off x="1028700" y="7363836"/>
            <a:ext cx="16230600" cy="1189990"/>
          </a:xfrm>
          <a:prstGeom prst="rect">
            <a:avLst/>
          </a:prstGeom>
        </p:spPr>
        <p:txBody>
          <a:bodyPr anchor="t" rtlCol="false" tIns="0" lIns="0" bIns="0" rIns="0">
            <a:spAutoFit/>
          </a:bodyPr>
          <a:lstStyle/>
          <a:p>
            <a:pPr algn="l">
              <a:lnSpc>
                <a:spcPts val="4759"/>
              </a:lnSpc>
            </a:pPr>
            <a:r>
              <a:rPr lang="en-US" sz="3399">
                <a:solidFill>
                  <a:srgbClr val="000000"/>
                </a:solidFill>
                <a:latin typeface="Abril Fatface"/>
                <a:ea typeface="Abril Fatface"/>
                <a:cs typeface="Abril Fatface"/>
                <a:sym typeface="Abril Fatface"/>
              </a:rPr>
              <a:t>Chanel's old friend Churchill prevented Chanel from being punished for her espionage collaborations and enabled her to save her inheritance.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1760061" y="2312790"/>
            <a:ext cx="5499239" cy="7108392"/>
          </a:xfrm>
          <a:custGeom>
            <a:avLst/>
            <a:gdLst/>
            <a:ahLst/>
            <a:cxnLst/>
            <a:rect r="r" b="b" t="t" l="l"/>
            <a:pathLst>
              <a:path h="7108392" w="5499239">
                <a:moveTo>
                  <a:pt x="0" y="0"/>
                </a:moveTo>
                <a:lnTo>
                  <a:pt x="5499239" y="0"/>
                </a:lnTo>
                <a:lnTo>
                  <a:pt x="5499239" y="7108392"/>
                </a:lnTo>
                <a:lnTo>
                  <a:pt x="0" y="7108392"/>
                </a:lnTo>
                <a:lnTo>
                  <a:pt x="0" y="0"/>
                </a:lnTo>
                <a:close/>
              </a:path>
            </a:pathLst>
          </a:custGeom>
          <a:blipFill>
            <a:blip r:embed="rId2"/>
            <a:stretch>
              <a:fillRect l="0" t="0" r="0" b="0"/>
            </a:stretch>
          </a:blipFill>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AFTER THE WAR</a:t>
            </a:r>
          </a:p>
        </p:txBody>
      </p:sp>
      <p:grpSp>
        <p:nvGrpSpPr>
          <p:cNvPr name="Group 5" id="5"/>
          <p:cNvGrpSpPr/>
          <p:nvPr/>
        </p:nvGrpSpPr>
        <p:grpSpPr>
          <a:xfrm rot="0">
            <a:off x="774773" y="2312790"/>
            <a:ext cx="10036718" cy="1590173"/>
            <a:chOff x="0" y="0"/>
            <a:chExt cx="13382290" cy="2120230"/>
          </a:xfrm>
        </p:grpSpPr>
        <p:sp>
          <p:nvSpPr>
            <p:cNvPr name="TextBox 6" id="6"/>
            <p:cNvSpPr txBox="true"/>
            <p:nvPr/>
          </p:nvSpPr>
          <p:spPr>
            <a:xfrm rot="0">
              <a:off x="0" y="-76200"/>
              <a:ext cx="13382290" cy="822807"/>
            </a:xfrm>
            <a:prstGeom prst="rect">
              <a:avLst/>
            </a:prstGeom>
          </p:spPr>
          <p:txBody>
            <a:bodyPr anchor="t" rtlCol="false" tIns="0" lIns="0" bIns="0" rIns="0">
              <a:spAutoFit/>
            </a:bodyPr>
            <a:lstStyle/>
            <a:p>
              <a:pPr algn="l">
                <a:lnSpc>
                  <a:spcPts val="5174"/>
                </a:lnSpc>
              </a:pPr>
            </a:p>
          </p:txBody>
        </p:sp>
        <p:sp>
          <p:nvSpPr>
            <p:cNvPr name="TextBox 7" id="7"/>
            <p:cNvSpPr txBox="true"/>
            <p:nvPr/>
          </p:nvSpPr>
          <p:spPr>
            <a:xfrm rot="0">
              <a:off x="0" y="964940"/>
              <a:ext cx="13382290" cy="1155291"/>
            </a:xfrm>
            <a:prstGeom prst="rect">
              <a:avLst/>
            </a:prstGeom>
          </p:spPr>
          <p:txBody>
            <a:bodyPr anchor="t" rtlCol="false" tIns="0" lIns="0" bIns="0" rIns="0">
              <a:spAutoFit/>
            </a:bodyPr>
            <a:lstStyle/>
            <a:p>
              <a:pPr algn="l">
                <a:lnSpc>
                  <a:spcPts val="3511"/>
                </a:lnSpc>
              </a:pPr>
              <a:r>
                <a:rPr lang="en-US" sz="2508">
                  <a:solidFill>
                    <a:srgbClr val="2B2C30"/>
                  </a:solidFill>
                  <a:latin typeface="Public Sans"/>
                  <a:ea typeface="Public Sans"/>
                  <a:cs typeface="Public Sans"/>
                  <a:sym typeface="Public Sans"/>
                </a:rPr>
                <a:t>Chanel moved to Switzerland in 1945 and lived there for several years, spending some of her time with Dincklage.</a:t>
              </a:r>
            </a:p>
          </p:txBody>
        </p:sp>
      </p:grpSp>
      <p:grpSp>
        <p:nvGrpSpPr>
          <p:cNvPr name="Group 8" id="8"/>
          <p:cNvGrpSpPr/>
          <p:nvPr/>
        </p:nvGrpSpPr>
        <p:grpSpPr>
          <a:xfrm rot="0">
            <a:off x="774773" y="4045163"/>
            <a:ext cx="10036718" cy="4234656"/>
            <a:chOff x="0" y="0"/>
            <a:chExt cx="13382290" cy="5646208"/>
          </a:xfrm>
        </p:grpSpPr>
        <p:sp>
          <p:nvSpPr>
            <p:cNvPr name="TextBox 9" id="9"/>
            <p:cNvSpPr txBox="true"/>
            <p:nvPr/>
          </p:nvSpPr>
          <p:spPr>
            <a:xfrm rot="0">
              <a:off x="0" y="-76200"/>
              <a:ext cx="13382290" cy="768476"/>
            </a:xfrm>
            <a:prstGeom prst="rect">
              <a:avLst/>
            </a:prstGeom>
          </p:spPr>
          <p:txBody>
            <a:bodyPr anchor="t" rtlCol="false" tIns="0" lIns="0" bIns="0" rIns="0">
              <a:spAutoFit/>
            </a:bodyPr>
            <a:lstStyle/>
            <a:p>
              <a:pPr algn="l">
                <a:lnSpc>
                  <a:spcPts val="4798"/>
                </a:lnSpc>
              </a:pPr>
              <a:r>
                <a:rPr lang="en-US" sz="3427" b="true">
                  <a:solidFill>
                    <a:srgbClr val="2B2C30"/>
                  </a:solidFill>
                  <a:latin typeface="Public Sans Bold"/>
                  <a:ea typeface="Public Sans Bold"/>
                  <a:cs typeface="Public Sans Bold"/>
                  <a:sym typeface="Public Sans Bold"/>
                </a:rPr>
                <a:t> </a:t>
              </a:r>
            </a:p>
          </p:txBody>
        </p:sp>
        <p:sp>
          <p:nvSpPr>
            <p:cNvPr name="TextBox 10" id="10"/>
            <p:cNvSpPr txBox="true"/>
            <p:nvPr/>
          </p:nvSpPr>
          <p:spPr>
            <a:xfrm rot="0">
              <a:off x="0" y="889868"/>
              <a:ext cx="13382290" cy="4756340"/>
            </a:xfrm>
            <a:prstGeom prst="rect">
              <a:avLst/>
            </a:prstGeom>
          </p:spPr>
          <p:txBody>
            <a:bodyPr anchor="t" rtlCol="false" tIns="0" lIns="0" bIns="0" rIns="0">
              <a:spAutoFit/>
            </a:bodyPr>
            <a:lstStyle/>
            <a:p>
              <a:pPr algn="l">
                <a:lnSpc>
                  <a:spcPts val="3535"/>
                </a:lnSpc>
              </a:pPr>
              <a:r>
                <a:rPr lang="en-US" sz="2525">
                  <a:solidFill>
                    <a:srgbClr val="2B2C30"/>
                  </a:solidFill>
                  <a:latin typeface="Public Sans"/>
                  <a:ea typeface="Public Sans"/>
                  <a:cs typeface="Public Sans"/>
                  <a:sym typeface="Public Sans"/>
                </a:rPr>
                <a:t>After the war, names such as Christian Dior and Cristóbal Balenciaga came to the fore in women's fashion.</a:t>
              </a:r>
            </a:p>
            <a:p>
              <a:pPr algn="l">
                <a:lnSpc>
                  <a:spcPts val="3535"/>
                </a:lnSpc>
              </a:pPr>
            </a:p>
            <a:p>
              <a:pPr algn="l">
                <a:lnSpc>
                  <a:spcPts val="3535"/>
                </a:lnSpc>
              </a:pPr>
              <a:r>
                <a:rPr lang="en-US" sz="2525">
                  <a:solidFill>
                    <a:srgbClr val="2B2C30"/>
                  </a:solidFill>
                  <a:latin typeface="Public Sans"/>
                  <a:ea typeface="Public Sans"/>
                  <a:cs typeface="Public Sans"/>
                  <a:sym typeface="Public Sans"/>
                </a:rPr>
                <a:t>At the age of over 70, she felt it was time to re-enter the world of fashion after her couture house had been closed for 15 years. Chanel came out with its comeback collection in 1954.</a:t>
              </a:r>
            </a:p>
            <a:p>
              <a:pPr algn="l">
                <a:lnSpc>
                  <a:spcPts val="3535"/>
                </a:lnSpc>
              </a:pPr>
            </a:p>
            <a:p>
              <a:pPr algn="l">
                <a:lnSpc>
                  <a:spcPts val="3535"/>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465155" y="2059103"/>
            <a:ext cx="5581875" cy="6168793"/>
          </a:xfrm>
          <a:custGeom>
            <a:avLst/>
            <a:gdLst/>
            <a:ahLst/>
            <a:cxnLst/>
            <a:rect r="r" b="b" t="t" l="l"/>
            <a:pathLst>
              <a:path h="6168793" w="5581875">
                <a:moveTo>
                  <a:pt x="0" y="0"/>
                </a:moveTo>
                <a:lnTo>
                  <a:pt x="5581875" y="0"/>
                </a:lnTo>
                <a:lnTo>
                  <a:pt x="5581875" y="6168794"/>
                </a:lnTo>
                <a:lnTo>
                  <a:pt x="0" y="6168794"/>
                </a:lnTo>
                <a:lnTo>
                  <a:pt x="0" y="0"/>
                </a:lnTo>
                <a:close/>
              </a:path>
            </a:pathLst>
          </a:custGeom>
          <a:blipFill>
            <a:blip r:embed="rId2"/>
            <a:stretch>
              <a:fillRect l="-47137" t="0" r="-29686" b="0"/>
            </a:stretch>
          </a:blipFill>
        </p:spPr>
      </p:sp>
      <p:sp>
        <p:nvSpPr>
          <p:cNvPr name="TextBox 3" id="3"/>
          <p:cNvSpPr txBox="true"/>
          <p:nvPr/>
        </p:nvSpPr>
        <p:spPr>
          <a:xfrm rot="0">
            <a:off x="6498419" y="1586865"/>
            <a:ext cx="10760881" cy="2390140"/>
          </a:xfrm>
          <a:prstGeom prst="rect">
            <a:avLst/>
          </a:prstGeom>
        </p:spPr>
        <p:txBody>
          <a:bodyPr anchor="t" rtlCol="false" tIns="0" lIns="0" bIns="0" rIns="0">
            <a:spAutoFit/>
          </a:bodyPr>
          <a:lstStyle/>
          <a:p>
            <a:pPr algn="l">
              <a:lnSpc>
                <a:spcPts val="4759"/>
              </a:lnSpc>
            </a:pPr>
            <a:r>
              <a:rPr lang="en-US" sz="3399">
                <a:solidFill>
                  <a:srgbClr val="000000"/>
                </a:solidFill>
                <a:latin typeface="Abril Fatface"/>
                <a:ea typeface="Abril Fatface"/>
                <a:cs typeface="Abril Fatface"/>
                <a:sym typeface="Abril Fatface"/>
              </a:rPr>
              <a:t>While he was going through his routine of preparing the Spring 1971 catalogue, one day he felt unwell and went to bed and said his last words to his Maid: "You see, that's how you die."</a:t>
            </a:r>
          </a:p>
        </p:txBody>
      </p:sp>
      <p:sp>
        <p:nvSpPr>
          <p:cNvPr name="TextBox 4" id="4"/>
          <p:cNvSpPr txBox="true"/>
          <p:nvPr/>
        </p:nvSpPr>
        <p:spPr>
          <a:xfrm rot="0">
            <a:off x="6498419" y="4510405"/>
            <a:ext cx="10760881" cy="1189990"/>
          </a:xfrm>
          <a:prstGeom prst="rect">
            <a:avLst/>
          </a:prstGeom>
        </p:spPr>
        <p:txBody>
          <a:bodyPr anchor="t" rtlCol="false" tIns="0" lIns="0" bIns="0" rIns="0">
            <a:spAutoFit/>
          </a:bodyPr>
          <a:lstStyle/>
          <a:p>
            <a:pPr algn="l">
              <a:lnSpc>
                <a:spcPts val="4759"/>
              </a:lnSpc>
            </a:pPr>
            <a:r>
              <a:rPr lang="en-US" sz="3399">
                <a:solidFill>
                  <a:srgbClr val="000000"/>
                </a:solidFill>
                <a:latin typeface="Abril Fatface"/>
                <a:ea typeface="Abril Fatface"/>
                <a:cs typeface="Abril Fatface"/>
                <a:sym typeface="Abril Fatface"/>
              </a:rPr>
              <a:t>She died on Sunday, January 10, 1971, at the Ritz Hotel, where she had resided for more than 30 years.</a:t>
            </a:r>
          </a:p>
        </p:txBody>
      </p:sp>
      <p:sp>
        <p:nvSpPr>
          <p:cNvPr name="TextBox 5" id="5"/>
          <p:cNvSpPr txBox="true"/>
          <p:nvPr/>
        </p:nvSpPr>
        <p:spPr>
          <a:xfrm rot="0">
            <a:off x="6300718" y="6238281"/>
            <a:ext cx="10760881" cy="1790065"/>
          </a:xfrm>
          <a:prstGeom prst="rect">
            <a:avLst/>
          </a:prstGeom>
        </p:spPr>
        <p:txBody>
          <a:bodyPr anchor="t" rtlCol="false" tIns="0" lIns="0" bIns="0" rIns="0">
            <a:spAutoFit/>
          </a:bodyPr>
          <a:lstStyle/>
          <a:p>
            <a:pPr algn="l">
              <a:lnSpc>
                <a:spcPts val="4759"/>
              </a:lnSpc>
            </a:pPr>
            <a:r>
              <a:rPr lang="en-US" sz="3399">
                <a:solidFill>
                  <a:srgbClr val="000000"/>
                </a:solidFill>
                <a:latin typeface="Abril Fatface"/>
                <a:ea typeface="Abril Fatface"/>
                <a:cs typeface="Abril Fatface"/>
                <a:sym typeface="Abril Fatface"/>
              </a:rPr>
              <a:t>Fashion leaders such as Cristóbal Balenciaga, Salvador Dalí and Yves Saint Laurent attended her funeral.</a:t>
            </a:r>
          </a:p>
        </p:txBody>
      </p:sp>
      <p:sp>
        <p:nvSpPr>
          <p:cNvPr name="TextBox 6" id="6"/>
          <p:cNvSpPr txBox="true"/>
          <p:nvPr/>
        </p:nvSpPr>
        <p:spPr>
          <a:xfrm rot="0">
            <a:off x="3256093" y="528002"/>
            <a:ext cx="10760881" cy="89662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Her Death</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28700" y="2088827"/>
            <a:ext cx="16230600" cy="1073784"/>
          </a:xfrm>
          <a:prstGeom prst="rect">
            <a:avLst/>
          </a:prstGeom>
        </p:spPr>
        <p:txBody>
          <a:bodyPr anchor="t" rtlCol="false" tIns="0" lIns="0" bIns="0" rIns="0">
            <a:spAutoFit/>
          </a:bodyPr>
          <a:lstStyle/>
          <a:p>
            <a:pPr algn="l">
              <a:lnSpc>
                <a:spcPts val="4340"/>
              </a:lnSpc>
            </a:pPr>
            <a:r>
              <a:rPr lang="en-US" sz="3100" b="true">
                <a:solidFill>
                  <a:srgbClr val="000000"/>
                </a:solidFill>
                <a:latin typeface="DejaVu Serif Bold"/>
                <a:ea typeface="DejaVu Serif Bold"/>
                <a:cs typeface="DejaVu Serif Bold"/>
                <a:sym typeface="DejaVu Serif Bold"/>
              </a:rPr>
              <a:t>Even after Chanel died as a fashion designer, the designs she made in the 1920s are still adapted and sold in different ways today.</a:t>
            </a:r>
          </a:p>
        </p:txBody>
      </p:sp>
      <p:sp>
        <p:nvSpPr>
          <p:cNvPr name="TextBox 3" id="3"/>
          <p:cNvSpPr txBox="true"/>
          <p:nvPr/>
        </p:nvSpPr>
        <p:spPr>
          <a:xfrm rot="0">
            <a:off x="1028700" y="3812309"/>
            <a:ext cx="16230600" cy="3245484"/>
          </a:xfrm>
          <a:prstGeom prst="rect">
            <a:avLst/>
          </a:prstGeom>
        </p:spPr>
        <p:txBody>
          <a:bodyPr anchor="t" rtlCol="false" tIns="0" lIns="0" bIns="0" rIns="0">
            <a:spAutoFit/>
          </a:bodyPr>
          <a:lstStyle/>
          <a:p>
            <a:pPr algn="l">
              <a:lnSpc>
                <a:spcPts val="4340"/>
              </a:lnSpc>
            </a:pPr>
            <a:r>
              <a:rPr lang="en-US" sz="3100" b="true">
                <a:solidFill>
                  <a:srgbClr val="000000"/>
                </a:solidFill>
                <a:latin typeface="DejaVu Serif Bold"/>
                <a:ea typeface="DejaVu Serif Bold"/>
                <a:cs typeface="DejaVu Serif Bold"/>
                <a:sym typeface="DejaVu Serif Bold"/>
              </a:rPr>
              <a:t>Chanel shaped fashion by adapting fabrics in an innovative way, combining clothes with different cultures, trying to make clothing more comfortable and practical for women like inspired by military bags; it introduced shoulder strap bags for women to use their hands more comfortably, she inspired fashion with the concept of "little black dress".</a:t>
            </a:r>
          </a:p>
          <a:p>
            <a:pPr algn="l">
              <a:lnSpc>
                <a:spcPts val="4340"/>
              </a:lnSpc>
            </a:pPr>
          </a:p>
        </p:txBody>
      </p:sp>
      <p:sp>
        <p:nvSpPr>
          <p:cNvPr name="TextBox 4" id="4"/>
          <p:cNvSpPr txBox="true"/>
          <p:nvPr/>
        </p:nvSpPr>
        <p:spPr>
          <a:xfrm rot="0">
            <a:off x="1028700" y="7371747"/>
            <a:ext cx="16230600" cy="1073784"/>
          </a:xfrm>
          <a:prstGeom prst="rect">
            <a:avLst/>
          </a:prstGeom>
        </p:spPr>
        <p:txBody>
          <a:bodyPr anchor="t" rtlCol="false" tIns="0" lIns="0" bIns="0" rIns="0">
            <a:spAutoFit/>
          </a:bodyPr>
          <a:lstStyle/>
          <a:p>
            <a:pPr algn="l">
              <a:lnSpc>
                <a:spcPts val="4340"/>
              </a:lnSpc>
            </a:pPr>
            <a:r>
              <a:rPr lang="en-US" sz="3100" b="true">
                <a:solidFill>
                  <a:srgbClr val="000000"/>
                </a:solidFill>
                <a:latin typeface="DejaVu Serif Bold"/>
                <a:ea typeface="DejaVu Serif Bold"/>
                <a:cs typeface="DejaVu Serif Bold"/>
                <a:sym typeface="DejaVu Serif Bold"/>
              </a:rPr>
              <a:t>In 1920, Chanel vowed to dress all women in black while watching an audience at the opera.</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82" y="4728792"/>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FOR WATCHING</a:t>
            </a:r>
          </a:p>
        </p:txBody>
      </p:sp>
      <p:sp>
        <p:nvSpPr>
          <p:cNvPr name="TextBox 4" id="4"/>
          <p:cNvSpPr txBox="true"/>
          <p:nvPr/>
        </p:nvSpPr>
        <p:spPr>
          <a:xfrm rot="0">
            <a:off x="850974" y="2332416"/>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
        <p:nvSpPr>
          <p:cNvPr name="TextBox 5" id="5"/>
          <p:cNvSpPr txBox="true"/>
          <p:nvPr/>
        </p:nvSpPr>
        <p:spPr>
          <a:xfrm rot="0">
            <a:off x="13073928" y="8734060"/>
            <a:ext cx="8743327" cy="962756"/>
          </a:xfrm>
          <a:prstGeom prst="rect">
            <a:avLst/>
          </a:prstGeom>
        </p:spPr>
        <p:txBody>
          <a:bodyPr anchor="t" rtlCol="false" tIns="0" lIns="0" bIns="0" rIns="0">
            <a:spAutoFit/>
          </a:bodyPr>
          <a:lstStyle/>
          <a:p>
            <a:pPr algn="l">
              <a:lnSpc>
                <a:spcPts val="3836"/>
              </a:lnSpc>
            </a:pPr>
            <a:r>
              <a:rPr lang="en-US" sz="2557">
                <a:solidFill>
                  <a:srgbClr val="2B2C30"/>
                </a:solidFill>
                <a:latin typeface="Public Sans"/>
                <a:ea typeface="Public Sans"/>
                <a:cs typeface="Public Sans"/>
                <a:sym typeface="Public Sans"/>
              </a:rPr>
              <a:t>Melisa Mina Karaman</a:t>
            </a:r>
          </a:p>
          <a:p>
            <a:pPr algn="l">
              <a:lnSpc>
                <a:spcPts val="3836"/>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0518265" y="981154"/>
            <a:ext cx="6741035" cy="8277146"/>
          </a:xfrm>
          <a:custGeom>
            <a:avLst/>
            <a:gdLst/>
            <a:ahLst/>
            <a:cxnLst/>
            <a:rect r="r" b="b" t="t" l="l"/>
            <a:pathLst>
              <a:path h="8277146" w="6741035">
                <a:moveTo>
                  <a:pt x="0" y="0"/>
                </a:moveTo>
                <a:lnTo>
                  <a:pt x="6741035" y="0"/>
                </a:lnTo>
                <a:lnTo>
                  <a:pt x="6741035" y="8277146"/>
                </a:lnTo>
                <a:lnTo>
                  <a:pt x="0" y="8277146"/>
                </a:lnTo>
                <a:lnTo>
                  <a:pt x="0" y="0"/>
                </a:lnTo>
                <a:close/>
              </a:path>
            </a:pathLst>
          </a:custGeom>
          <a:blipFill>
            <a:blip r:embed="rId2"/>
            <a:stretch>
              <a:fillRect l="0" t="-6764" r="0" b="-6764"/>
            </a:stretch>
          </a:blipFill>
        </p:spPr>
      </p:sp>
      <p:sp>
        <p:nvSpPr>
          <p:cNvPr name="TextBox 3" id="3"/>
          <p:cNvSpPr txBox="true"/>
          <p:nvPr/>
        </p:nvSpPr>
        <p:spPr>
          <a:xfrm rot="0">
            <a:off x="3119985" y="1591574"/>
            <a:ext cx="4623271" cy="89662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Coco Chanel</a:t>
            </a:r>
          </a:p>
        </p:txBody>
      </p:sp>
      <p:sp>
        <p:nvSpPr>
          <p:cNvPr name="TextBox 4" id="4"/>
          <p:cNvSpPr txBox="true"/>
          <p:nvPr/>
        </p:nvSpPr>
        <p:spPr>
          <a:xfrm rot="0">
            <a:off x="839938" y="3298858"/>
            <a:ext cx="9183364" cy="1820869"/>
          </a:xfrm>
          <a:prstGeom prst="rect">
            <a:avLst/>
          </a:prstGeom>
        </p:spPr>
        <p:txBody>
          <a:bodyPr anchor="t" rtlCol="false" tIns="0" lIns="0" bIns="0" rIns="0">
            <a:spAutoFit/>
          </a:bodyPr>
          <a:lstStyle/>
          <a:p>
            <a:pPr algn="ctr">
              <a:lnSpc>
                <a:spcPts val="4898"/>
              </a:lnSpc>
            </a:pPr>
            <a:r>
              <a:rPr lang="en-US" sz="3498">
                <a:solidFill>
                  <a:srgbClr val="000000"/>
                </a:solidFill>
                <a:latin typeface="Abril Fatface"/>
                <a:ea typeface="Abril Fatface"/>
                <a:cs typeface="Abril Fatface"/>
                <a:sym typeface="Abril Fatface"/>
              </a:rPr>
              <a:t>    French fashion designer Chanel was born in Saumur in 1883 , grew up in an orphanage after her mother passed away</a:t>
            </a:r>
          </a:p>
        </p:txBody>
      </p:sp>
      <p:sp>
        <p:nvSpPr>
          <p:cNvPr name="TextBox 5" id="5"/>
          <p:cNvSpPr txBox="true"/>
          <p:nvPr/>
        </p:nvSpPr>
        <p:spPr>
          <a:xfrm rot="0">
            <a:off x="839938" y="6087732"/>
            <a:ext cx="9183364" cy="2390140"/>
          </a:xfrm>
          <a:prstGeom prst="rect">
            <a:avLst/>
          </a:prstGeom>
        </p:spPr>
        <p:txBody>
          <a:bodyPr anchor="t" rtlCol="false" tIns="0" lIns="0" bIns="0" rIns="0">
            <a:spAutoFit/>
          </a:bodyPr>
          <a:lstStyle/>
          <a:p>
            <a:pPr algn="ctr">
              <a:lnSpc>
                <a:spcPts val="4759"/>
              </a:lnSpc>
            </a:pPr>
            <a:r>
              <a:rPr lang="en-US" sz="3399">
                <a:solidFill>
                  <a:srgbClr val="000000"/>
                </a:solidFill>
                <a:latin typeface="Abril Fatface"/>
                <a:ea typeface="Abril Fatface"/>
                <a:cs typeface="Abril Fatface"/>
                <a:sym typeface="Abril Fatface"/>
              </a:rPr>
              <a:t> She was introduced to fabric in the monastery where she stayed and learned tailoring here and advanced in hat design.</a:t>
            </a:r>
          </a:p>
          <a:p>
            <a:pPr algn="ctr">
              <a:lnSpc>
                <a:spcPts val="4759"/>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2694185" y="5400870"/>
            <a:ext cx="12855971" cy="2144173"/>
          </a:xfrm>
          <a:prstGeom prst="rect">
            <a:avLst/>
          </a:prstGeom>
        </p:spPr>
        <p:txBody>
          <a:bodyPr anchor="t" rtlCol="false" tIns="0" lIns="0" bIns="0" rIns="0">
            <a:spAutoFit/>
          </a:bodyPr>
          <a:lstStyle/>
          <a:p>
            <a:pPr algn="l">
              <a:lnSpc>
                <a:spcPts val="3334"/>
              </a:lnSpc>
            </a:pPr>
            <a:r>
              <a:rPr lang="en-US" sz="3664" spc="18">
                <a:solidFill>
                  <a:srgbClr val="2B2C30"/>
                </a:solidFill>
                <a:latin typeface="Playfair Display"/>
                <a:ea typeface="Playfair Display"/>
                <a:cs typeface="Playfair Display"/>
                <a:sym typeface="Playfair Display"/>
              </a:rPr>
              <a:t>She said that when her mother died, her father sailed for America to seek his fortune, and she was sent to live with her two aunts. She also claimed to have been born a decade later than 1883 and that her mother had died when she was much younger than 11.</a:t>
            </a:r>
          </a:p>
        </p:txBody>
      </p:sp>
      <p:sp>
        <p:nvSpPr>
          <p:cNvPr name="TextBox 3" id="3"/>
          <p:cNvSpPr txBox="true"/>
          <p:nvPr/>
        </p:nvSpPr>
        <p:spPr>
          <a:xfrm rot="0">
            <a:off x="2694185" y="3034535"/>
            <a:ext cx="12125072" cy="1788505"/>
          </a:xfrm>
          <a:prstGeom prst="rect">
            <a:avLst/>
          </a:prstGeom>
        </p:spPr>
        <p:txBody>
          <a:bodyPr anchor="t" rtlCol="false" tIns="0" lIns="0" bIns="0" rIns="0">
            <a:spAutoFit/>
          </a:bodyPr>
          <a:lstStyle/>
          <a:p>
            <a:pPr algn="l">
              <a:lnSpc>
                <a:spcPts val="4781"/>
              </a:lnSpc>
            </a:pPr>
            <a:r>
              <a:rPr lang="en-US" sz="3678" spc="18">
                <a:solidFill>
                  <a:srgbClr val="2B2C30"/>
                </a:solidFill>
                <a:latin typeface="Playfair Display"/>
                <a:ea typeface="Playfair Display"/>
                <a:cs typeface="Playfair Display"/>
                <a:sym typeface="Playfair Display"/>
              </a:rPr>
              <a:t>Later in her life, Chanel told the story of her childhood in a slightly different way. She also often told stories that were not true and were further embellished.</a:t>
            </a:r>
          </a:p>
        </p:txBody>
      </p:sp>
      <p:sp>
        <p:nvSpPr>
          <p:cNvPr name="TextBox 4" id="4"/>
          <p:cNvSpPr txBox="true"/>
          <p:nvPr/>
        </p:nvSpPr>
        <p:spPr>
          <a:xfrm rot="0">
            <a:off x="1006871" y="1162642"/>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                EMBARRASSED HER OLD LIFE</a:t>
            </a:r>
          </a:p>
        </p:txBody>
      </p:sp>
      <p:sp>
        <p:nvSpPr>
          <p:cNvPr name="AutoShape 5" id="5"/>
          <p:cNvSpPr/>
          <p:nvPr/>
        </p:nvSpPr>
        <p:spPr>
          <a:xfrm flipV="true">
            <a:off x="1028711" y="2419764"/>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086597" y="2137760"/>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10030101" y="1973087"/>
            <a:ext cx="7773804" cy="7285213"/>
            <a:chOff x="0" y="0"/>
            <a:chExt cx="2364475" cy="2215865"/>
          </a:xfrm>
        </p:grpSpPr>
        <p:sp>
          <p:nvSpPr>
            <p:cNvPr name="Freeform 4" id="4"/>
            <p:cNvSpPr/>
            <p:nvPr/>
          </p:nvSpPr>
          <p:spPr>
            <a:xfrm flipH="false" flipV="false" rot="0">
              <a:off x="0" y="0"/>
              <a:ext cx="2364475" cy="2215865"/>
            </a:xfrm>
            <a:custGeom>
              <a:avLst/>
              <a:gdLst/>
              <a:ahLst/>
              <a:cxnLst/>
              <a:rect r="r" b="b" t="t" l="l"/>
              <a:pathLst>
                <a:path h="2215865" w="2364475">
                  <a:moveTo>
                    <a:pt x="0" y="0"/>
                  </a:moveTo>
                  <a:lnTo>
                    <a:pt x="2364475" y="0"/>
                  </a:lnTo>
                  <a:lnTo>
                    <a:pt x="2364475" y="2215865"/>
                  </a:lnTo>
                  <a:lnTo>
                    <a:pt x="0" y="2215865"/>
                  </a:lnTo>
                  <a:close/>
                </a:path>
              </a:pathLst>
            </a:custGeom>
            <a:solidFill>
              <a:srgbClr val="000000">
                <a:alpha val="0"/>
              </a:srgbClr>
            </a:solidFill>
            <a:ln w="9525" cap="sq">
              <a:solidFill>
                <a:srgbClr val="2B2C30"/>
              </a:solidFill>
              <a:prstDash val="solid"/>
              <a:miter/>
            </a:ln>
          </p:spPr>
        </p:sp>
        <p:sp>
          <p:nvSpPr>
            <p:cNvPr name="TextBox 5" id="5"/>
            <p:cNvSpPr txBox="true"/>
            <p:nvPr/>
          </p:nvSpPr>
          <p:spPr>
            <a:xfrm>
              <a:off x="0" y="-28575"/>
              <a:ext cx="2364475" cy="2244440"/>
            </a:xfrm>
            <a:prstGeom prst="rect">
              <a:avLst/>
            </a:prstGeom>
          </p:spPr>
          <p:txBody>
            <a:bodyPr anchor="ctr" rtlCol="false" tIns="68580" lIns="68580" bIns="68580" rIns="68580"/>
            <a:lstStyle/>
            <a:p>
              <a:pPr algn="ctr">
                <a:lnSpc>
                  <a:spcPts val="1889"/>
                </a:lnSpc>
              </a:pPr>
            </a:p>
          </p:txBody>
        </p:sp>
      </p:grpSp>
      <p:grpSp>
        <p:nvGrpSpPr>
          <p:cNvPr name="Group 6" id="6"/>
          <p:cNvGrpSpPr/>
          <p:nvPr/>
        </p:nvGrpSpPr>
        <p:grpSpPr>
          <a:xfrm rot="0">
            <a:off x="10640799" y="2353333"/>
            <a:ext cx="6552408" cy="6524721"/>
            <a:chOff x="0" y="0"/>
            <a:chExt cx="8736544" cy="8699628"/>
          </a:xfrm>
        </p:grpSpPr>
        <p:pic>
          <p:nvPicPr>
            <p:cNvPr name="Picture 7" id="7"/>
            <p:cNvPicPr>
              <a:picLocks noChangeAspect="true"/>
            </p:cNvPicPr>
            <p:nvPr/>
          </p:nvPicPr>
          <p:blipFill>
            <a:blip r:embed="rId2"/>
            <a:srcRect l="0" t="12658" r="0" b="12658"/>
            <a:stretch>
              <a:fillRect/>
            </a:stretch>
          </p:blipFill>
          <p:spPr>
            <a:xfrm flipH="false" flipV="false">
              <a:off x="0" y="0"/>
              <a:ext cx="8736544" cy="8699628"/>
            </a:xfrm>
            <a:prstGeom prst="rect">
              <a:avLst/>
            </a:prstGeom>
          </p:spPr>
        </p:pic>
      </p:grpSp>
      <p:sp>
        <p:nvSpPr>
          <p:cNvPr name="TextBox 8" id="8"/>
          <p:cNvSpPr txBox="true"/>
          <p:nvPr/>
        </p:nvSpPr>
        <p:spPr>
          <a:xfrm rot="0">
            <a:off x="1028700" y="938974"/>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HOW SHE GOT HER NICKNAME ‘COCO’?  </a:t>
            </a:r>
          </a:p>
        </p:txBody>
      </p:sp>
      <p:sp>
        <p:nvSpPr>
          <p:cNvPr name="TextBox 9" id="9"/>
          <p:cNvSpPr txBox="true"/>
          <p:nvPr/>
        </p:nvSpPr>
        <p:spPr>
          <a:xfrm rot="0">
            <a:off x="347869" y="3017094"/>
            <a:ext cx="8642502" cy="3590290"/>
          </a:xfrm>
          <a:prstGeom prst="rect">
            <a:avLst/>
          </a:prstGeom>
        </p:spPr>
        <p:txBody>
          <a:bodyPr anchor="t" rtlCol="false" tIns="0" lIns="0" bIns="0" rIns="0">
            <a:spAutoFit/>
          </a:bodyPr>
          <a:lstStyle/>
          <a:p>
            <a:pPr algn="ctr">
              <a:lnSpc>
                <a:spcPts val="4759"/>
              </a:lnSpc>
            </a:pPr>
            <a:r>
              <a:rPr lang="en-US" sz="3399" spc="16">
                <a:solidFill>
                  <a:srgbClr val="2B2C30"/>
                </a:solidFill>
                <a:latin typeface="Abril Fatface"/>
                <a:ea typeface="Abril Fatface"/>
                <a:cs typeface="Abril Fatface"/>
                <a:sym typeface="Abril Fatface"/>
              </a:rPr>
              <a:t>She got her nickname by singing 'Who has seen Coco?' while working in the popular entertainment center of the time as a young girl. </a:t>
            </a:r>
          </a:p>
          <a:p>
            <a:pPr algn="ctr">
              <a:lnSpc>
                <a:spcPts val="4759"/>
              </a:lnSpc>
            </a:pPr>
          </a:p>
          <a:p>
            <a:pPr algn="ctr">
              <a:lnSpc>
                <a:spcPts val="4759"/>
              </a:lnSpc>
            </a:pPr>
          </a:p>
        </p:txBody>
      </p:sp>
      <p:sp>
        <p:nvSpPr>
          <p:cNvPr name="TextBox 10" id="10"/>
          <p:cNvSpPr txBox="true"/>
          <p:nvPr/>
        </p:nvSpPr>
        <p:spPr>
          <a:xfrm rot="0">
            <a:off x="377970" y="6026046"/>
            <a:ext cx="8582299" cy="1189990"/>
          </a:xfrm>
          <a:prstGeom prst="rect">
            <a:avLst/>
          </a:prstGeom>
        </p:spPr>
        <p:txBody>
          <a:bodyPr anchor="t" rtlCol="false" tIns="0" lIns="0" bIns="0" rIns="0">
            <a:spAutoFit/>
          </a:bodyPr>
          <a:lstStyle/>
          <a:p>
            <a:pPr algn="ctr">
              <a:lnSpc>
                <a:spcPts val="4759"/>
              </a:lnSpc>
            </a:pPr>
            <a:r>
              <a:rPr lang="en-US" sz="3399">
                <a:solidFill>
                  <a:srgbClr val="2B2C30"/>
                </a:solidFill>
                <a:latin typeface="Abril Fatface"/>
                <a:ea typeface="Abril Fatface"/>
                <a:cs typeface="Abril Fatface"/>
                <a:sym typeface="Abril Fatface"/>
              </a:rPr>
              <a:t>But she often liked to say that this nickname was given to him by his father.</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FIRST WORK EXPERIENCES</a:t>
            </a:r>
          </a:p>
        </p:txBody>
      </p:sp>
      <p:sp>
        <p:nvSpPr>
          <p:cNvPr name="AutoShape 3" id="3"/>
          <p:cNvSpPr/>
          <p:nvPr/>
        </p:nvSpPr>
        <p:spPr>
          <a:xfrm flipV="true">
            <a:off x="1028711" y="2232600"/>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2833436"/>
            <a:ext cx="15278556" cy="1790065"/>
          </a:xfrm>
          <a:prstGeom prst="rect">
            <a:avLst/>
          </a:prstGeom>
        </p:spPr>
        <p:txBody>
          <a:bodyPr anchor="t" rtlCol="false" tIns="0" lIns="0" bIns="0" rIns="0">
            <a:spAutoFit/>
          </a:bodyPr>
          <a:lstStyle/>
          <a:p>
            <a:pPr algn="ctr">
              <a:lnSpc>
                <a:spcPts val="4759"/>
              </a:lnSpc>
            </a:pPr>
            <a:r>
              <a:rPr lang="en-US" sz="3399">
                <a:solidFill>
                  <a:srgbClr val="2B2C30"/>
                </a:solidFill>
                <a:latin typeface="Abril Fatface"/>
                <a:ea typeface="Abril Fatface"/>
                <a:cs typeface="Abril Fatface"/>
                <a:sym typeface="Abril Fatface"/>
              </a:rPr>
              <a:t>   For a while, Chanel looked for jobs where she could earn money by singing. Her beauty was very eye-catching but her singing voice was mediocre</a:t>
            </a:r>
          </a:p>
          <a:p>
            <a:pPr algn="ctr">
              <a:lnSpc>
                <a:spcPts val="4759"/>
              </a:lnSpc>
            </a:pPr>
          </a:p>
        </p:txBody>
      </p:sp>
      <p:sp>
        <p:nvSpPr>
          <p:cNvPr name="TextBox 5" id="5"/>
          <p:cNvSpPr txBox="true"/>
          <p:nvPr/>
        </p:nvSpPr>
        <p:spPr>
          <a:xfrm rot="0">
            <a:off x="1028711" y="4510405"/>
            <a:ext cx="15278545" cy="1189990"/>
          </a:xfrm>
          <a:prstGeom prst="rect">
            <a:avLst/>
          </a:prstGeom>
        </p:spPr>
        <p:txBody>
          <a:bodyPr anchor="t" rtlCol="false" tIns="0" lIns="0" bIns="0" rIns="0">
            <a:spAutoFit/>
          </a:bodyPr>
          <a:lstStyle/>
          <a:p>
            <a:pPr algn="ctr">
              <a:lnSpc>
                <a:spcPts val="4759"/>
              </a:lnSpc>
            </a:pPr>
            <a:r>
              <a:rPr lang="en-US" sz="3399">
                <a:solidFill>
                  <a:srgbClr val="2B2C30"/>
                </a:solidFill>
                <a:latin typeface="Abril Fatface"/>
                <a:ea typeface="Abril Fatface"/>
                <a:cs typeface="Abril Fatface"/>
                <a:sym typeface="Abril Fatface"/>
              </a:rPr>
              <a:t>Because she needed to find a job, he found a job at a famous mineral water brand. She worked here for a while as a seller of healing mineral water.</a:t>
            </a:r>
          </a:p>
        </p:txBody>
      </p:sp>
      <p:sp>
        <p:nvSpPr>
          <p:cNvPr name="TextBox 6" id="6"/>
          <p:cNvSpPr txBox="true"/>
          <p:nvPr/>
        </p:nvSpPr>
        <p:spPr>
          <a:xfrm rot="0">
            <a:off x="1164237" y="6262370"/>
            <a:ext cx="15143019" cy="1189990"/>
          </a:xfrm>
          <a:prstGeom prst="rect">
            <a:avLst/>
          </a:prstGeom>
        </p:spPr>
        <p:txBody>
          <a:bodyPr anchor="t" rtlCol="false" tIns="0" lIns="0" bIns="0" rIns="0">
            <a:spAutoFit/>
          </a:bodyPr>
          <a:lstStyle/>
          <a:p>
            <a:pPr algn="ctr">
              <a:lnSpc>
                <a:spcPts val="4759"/>
              </a:lnSpc>
            </a:pPr>
            <a:r>
              <a:rPr lang="en-US" sz="3399">
                <a:solidFill>
                  <a:srgbClr val="2B2C30"/>
                </a:solidFill>
                <a:latin typeface="Abril Fatface"/>
                <a:ea typeface="Abril Fatface"/>
                <a:cs typeface="Abril Fatface"/>
                <a:sym typeface="Abril Fatface"/>
              </a:rPr>
              <a:t>When the mineral water season ended, she returned to her old place to sing. Then she  realized that she could not have a serious stage career.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6849526" y="1316149"/>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9722567" y="2021419"/>
            <a:ext cx="7773804" cy="7567968"/>
            <a:chOff x="0" y="0"/>
            <a:chExt cx="2364475" cy="2301868"/>
          </a:xfrm>
        </p:grpSpPr>
        <p:sp>
          <p:nvSpPr>
            <p:cNvPr name="Freeform 4" id="4"/>
            <p:cNvSpPr/>
            <p:nvPr/>
          </p:nvSpPr>
          <p:spPr>
            <a:xfrm flipH="false" flipV="false" rot="0">
              <a:off x="0" y="0"/>
              <a:ext cx="2364475" cy="2301868"/>
            </a:xfrm>
            <a:custGeom>
              <a:avLst/>
              <a:gdLst/>
              <a:ahLst/>
              <a:cxnLst/>
              <a:rect r="r" b="b" t="t" l="l"/>
              <a:pathLst>
                <a:path h="2301868" w="2364475">
                  <a:moveTo>
                    <a:pt x="0" y="0"/>
                  </a:moveTo>
                  <a:lnTo>
                    <a:pt x="2364475" y="0"/>
                  </a:lnTo>
                  <a:lnTo>
                    <a:pt x="2364475" y="2301868"/>
                  </a:lnTo>
                  <a:lnTo>
                    <a:pt x="0" y="2301868"/>
                  </a:lnTo>
                  <a:close/>
                </a:path>
              </a:pathLst>
            </a:custGeom>
            <a:solidFill>
              <a:srgbClr val="000000">
                <a:alpha val="0"/>
              </a:srgbClr>
            </a:solidFill>
            <a:ln w="9525" cap="sq">
              <a:solidFill>
                <a:srgbClr val="2B2C30"/>
              </a:solidFill>
              <a:prstDash val="solid"/>
              <a:miter/>
            </a:ln>
          </p:spPr>
        </p:sp>
        <p:sp>
          <p:nvSpPr>
            <p:cNvPr name="TextBox 5" id="5"/>
            <p:cNvSpPr txBox="true"/>
            <p:nvPr/>
          </p:nvSpPr>
          <p:spPr>
            <a:xfrm>
              <a:off x="0" y="-28575"/>
              <a:ext cx="2364475" cy="2330443"/>
            </a:xfrm>
            <a:prstGeom prst="rect">
              <a:avLst/>
            </a:prstGeom>
          </p:spPr>
          <p:txBody>
            <a:bodyPr anchor="ctr" rtlCol="false" tIns="68580" lIns="68580" bIns="68580" rIns="68580"/>
            <a:lstStyle/>
            <a:p>
              <a:pPr algn="ctr">
                <a:lnSpc>
                  <a:spcPts val="1889"/>
                </a:lnSpc>
              </a:pPr>
            </a:p>
          </p:txBody>
        </p:sp>
      </p:grpSp>
      <p:grpSp>
        <p:nvGrpSpPr>
          <p:cNvPr name="Group 6" id="6"/>
          <p:cNvGrpSpPr/>
          <p:nvPr/>
        </p:nvGrpSpPr>
        <p:grpSpPr>
          <a:xfrm rot="0">
            <a:off x="10333265" y="2352505"/>
            <a:ext cx="6552408" cy="6905795"/>
            <a:chOff x="0" y="0"/>
            <a:chExt cx="8736544" cy="9207726"/>
          </a:xfrm>
        </p:grpSpPr>
        <p:pic>
          <p:nvPicPr>
            <p:cNvPr name="Picture 7" id="7"/>
            <p:cNvPicPr>
              <a:picLocks noChangeAspect="true"/>
            </p:cNvPicPr>
            <p:nvPr/>
          </p:nvPicPr>
          <p:blipFill>
            <a:blip r:embed="rId2"/>
            <a:srcRect l="0" t="15088" r="0" b="15088"/>
            <a:stretch>
              <a:fillRect/>
            </a:stretch>
          </p:blipFill>
          <p:spPr>
            <a:xfrm flipH="false" flipV="false">
              <a:off x="0" y="0"/>
              <a:ext cx="8736544" cy="9207726"/>
            </a:xfrm>
            <a:prstGeom prst="rect">
              <a:avLst/>
            </a:prstGeom>
          </p:spPr>
        </p:pic>
      </p:grpSp>
      <p:sp>
        <p:nvSpPr>
          <p:cNvPr name="TextBox 8" id="8"/>
          <p:cNvSpPr txBox="true"/>
          <p:nvPr/>
        </p:nvSpPr>
        <p:spPr>
          <a:xfrm rot="0">
            <a:off x="1265771" y="377601"/>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HOW SHE OFFICIALY STARTED HER CARRIER</a:t>
            </a:r>
          </a:p>
        </p:txBody>
      </p:sp>
      <p:grpSp>
        <p:nvGrpSpPr>
          <p:cNvPr name="Group 9" id="9"/>
          <p:cNvGrpSpPr/>
          <p:nvPr/>
        </p:nvGrpSpPr>
        <p:grpSpPr>
          <a:xfrm rot="0">
            <a:off x="545570" y="1727115"/>
            <a:ext cx="8598430" cy="9217025"/>
            <a:chOff x="0" y="0"/>
            <a:chExt cx="11464574" cy="12289367"/>
          </a:xfrm>
        </p:grpSpPr>
        <p:sp>
          <p:nvSpPr>
            <p:cNvPr name="TextBox 10" id="10"/>
            <p:cNvSpPr txBox="true"/>
            <p:nvPr/>
          </p:nvSpPr>
          <p:spPr>
            <a:xfrm rot="0">
              <a:off x="0" y="-95250"/>
              <a:ext cx="11392602" cy="11189970"/>
            </a:xfrm>
            <a:prstGeom prst="rect">
              <a:avLst/>
            </a:prstGeom>
          </p:spPr>
          <p:txBody>
            <a:bodyPr anchor="t" rtlCol="false" tIns="0" lIns="0" bIns="0" rIns="0">
              <a:spAutoFit/>
            </a:bodyPr>
            <a:lstStyle/>
            <a:p>
              <a:pPr algn="l">
                <a:lnSpc>
                  <a:spcPts val="3900"/>
                </a:lnSpc>
              </a:pPr>
              <a:r>
                <a:rPr lang="en-US" sz="2600">
                  <a:solidFill>
                    <a:srgbClr val="2B2C30"/>
                  </a:solidFill>
                  <a:latin typeface="Public Sans"/>
                  <a:ea typeface="Public Sans"/>
                  <a:cs typeface="Public Sans"/>
                  <a:sym typeface="Public Sans"/>
                </a:rPr>
                <a:t>Chanel met Étienne Balsan, a young French ex-military officer and textile heir.</a:t>
              </a:r>
            </a:p>
            <a:p>
              <a:pPr algn="l">
                <a:lnSpc>
                  <a:spcPts val="3900"/>
                </a:lnSpc>
              </a:pPr>
            </a:p>
            <a:p>
              <a:pPr algn="l">
                <a:lnSpc>
                  <a:spcPts val="3900"/>
                </a:lnSpc>
              </a:pPr>
              <a:r>
                <a:rPr lang="en-US" sz="2600">
                  <a:solidFill>
                    <a:srgbClr val="2B2C30"/>
                  </a:solidFill>
                  <a:latin typeface="Public Sans"/>
                  <a:ea typeface="Public Sans"/>
                  <a:cs typeface="Public Sans"/>
                  <a:sym typeface="Public Sans"/>
                </a:rPr>
                <a:t>Chanel had begun designing hats while living with Balsan, initially as a pastime but evolving into a commercial venture.</a:t>
              </a:r>
            </a:p>
            <a:p>
              <a:pPr algn="l">
                <a:lnSpc>
                  <a:spcPts val="3900"/>
                </a:lnSpc>
              </a:pPr>
            </a:p>
            <a:p>
              <a:pPr algn="l">
                <a:lnSpc>
                  <a:spcPts val="3900"/>
                </a:lnSpc>
              </a:pPr>
              <a:r>
                <a:rPr lang="en-US" sz="2600">
                  <a:solidFill>
                    <a:srgbClr val="2B2C30"/>
                  </a:solidFill>
                  <a:latin typeface="Public Sans"/>
                  <a:ea typeface="Public Sans"/>
                  <a:cs typeface="Public Sans"/>
                  <a:sym typeface="Public Sans"/>
                </a:rPr>
                <a:t>In 1910, she became a licensed milliner and opened a boutique, Chanel Modes, at 21 rue Cambon in Paris.</a:t>
              </a:r>
            </a:p>
            <a:p>
              <a:pPr algn="l">
                <a:lnSpc>
                  <a:spcPts val="3900"/>
                </a:lnSpc>
              </a:pPr>
            </a:p>
            <a:p>
              <a:pPr algn="l">
                <a:lnSpc>
                  <a:spcPts val="3900"/>
                </a:lnSpc>
              </a:pPr>
              <a:r>
                <a:rPr lang="en-US" sz="2600">
                  <a:solidFill>
                    <a:srgbClr val="2B2C30"/>
                  </a:solidFill>
                  <a:latin typeface="Public Sans"/>
                  <a:ea typeface="Public Sans"/>
                  <a:cs typeface="Public Sans"/>
                  <a:sym typeface="Public Sans"/>
                </a:rPr>
                <a:t>Since this location was already home to an established clothing business, Chanel sold only her hat designs at this address.</a:t>
              </a:r>
            </a:p>
            <a:p>
              <a:pPr algn="l">
                <a:lnSpc>
                  <a:spcPts val="3900"/>
                </a:lnSpc>
              </a:pPr>
            </a:p>
            <a:p>
              <a:pPr algn="l">
                <a:lnSpc>
                  <a:spcPts val="3900"/>
                </a:lnSpc>
              </a:pPr>
              <a:r>
                <a:rPr lang="en-US" sz="2600">
                  <a:solidFill>
                    <a:srgbClr val="2B2C30"/>
                  </a:solidFill>
                  <a:latin typeface="Public Sans"/>
                  <a:ea typeface="Public Sans"/>
                  <a:cs typeface="Public Sans"/>
                  <a:sym typeface="Public Sans"/>
                </a:rPr>
                <a:t>Chanel's millinery career began when stage actress Gabrielle Dorziat wore her hats in Fernand Nozière's play Bel Ami in 1912.</a:t>
              </a:r>
            </a:p>
          </p:txBody>
        </p:sp>
        <p:sp>
          <p:nvSpPr>
            <p:cNvPr name="TextBox 11" id="11"/>
            <p:cNvSpPr txBox="true"/>
            <p:nvPr/>
          </p:nvSpPr>
          <p:spPr>
            <a:xfrm rot="0">
              <a:off x="0" y="11701145"/>
              <a:ext cx="11464574" cy="588222"/>
            </a:xfrm>
            <a:prstGeom prst="rect">
              <a:avLst/>
            </a:prstGeom>
          </p:spPr>
          <p:txBody>
            <a:bodyPr anchor="t" rtlCol="false" tIns="0" lIns="0" bIns="0" rIns="0">
              <a:spAutoFit/>
            </a:bodyPr>
            <a:lstStyle/>
            <a:p>
              <a:pPr algn="l">
                <a:lnSpc>
                  <a:spcPts val="3639"/>
                </a:lnSpc>
              </a:pP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621006" y="1672414"/>
            <a:ext cx="17073510" cy="8272775"/>
          </a:xfrm>
          <a:prstGeom prst="rect">
            <a:avLst/>
          </a:prstGeom>
        </p:spPr>
        <p:txBody>
          <a:bodyPr anchor="t" rtlCol="false" tIns="0" lIns="0" bIns="0" rIns="0">
            <a:spAutoFit/>
          </a:bodyPr>
          <a:lstStyle/>
          <a:p>
            <a:pPr algn="l">
              <a:lnSpc>
                <a:spcPts val="4355"/>
              </a:lnSpc>
            </a:pPr>
            <a:r>
              <a:rPr lang="en-US" sz="3350" spc="16">
                <a:solidFill>
                  <a:srgbClr val="2B2C30"/>
                </a:solidFill>
                <a:latin typeface="Playfair Display"/>
                <a:ea typeface="Playfair Display"/>
                <a:cs typeface="Playfair Display"/>
                <a:sym typeface="Playfair Display"/>
              </a:rPr>
              <a:t>Chanel was planning to rise slowly and be at the top, but many of the men she loved who came her way gave her more power each time.</a:t>
            </a:r>
          </a:p>
          <a:p>
            <a:pPr algn="l">
              <a:lnSpc>
                <a:spcPts val="4355"/>
              </a:lnSpc>
            </a:pPr>
          </a:p>
          <a:p>
            <a:pPr algn="l">
              <a:lnSpc>
                <a:spcPts val="4355"/>
              </a:lnSpc>
            </a:pPr>
            <a:r>
              <a:rPr lang="en-US" sz="3350" spc="16">
                <a:solidFill>
                  <a:srgbClr val="2B2C30"/>
                </a:solidFill>
                <a:latin typeface="Playfair Display"/>
                <a:ea typeface="Playfair Display"/>
                <a:cs typeface="Playfair Display"/>
                <a:sym typeface="Playfair Display"/>
              </a:rPr>
              <a:t>A man closed Chanel's store after ending his relationship. Another man bought the majority shares of Chanel's signature perfume 'Chanel No:5'</a:t>
            </a:r>
          </a:p>
          <a:p>
            <a:pPr algn="l">
              <a:lnSpc>
                <a:spcPts val="4355"/>
              </a:lnSpc>
            </a:pPr>
          </a:p>
          <a:p>
            <a:pPr algn="l">
              <a:lnSpc>
                <a:spcPts val="4355"/>
              </a:lnSpc>
            </a:pPr>
            <a:r>
              <a:rPr lang="en-US" sz="3350" spc="16">
                <a:solidFill>
                  <a:srgbClr val="2B2C30"/>
                </a:solidFill>
                <a:latin typeface="Playfair Display"/>
                <a:ea typeface="Playfair Display"/>
                <a:cs typeface="Playfair Display"/>
                <a:sym typeface="Playfair Display"/>
              </a:rPr>
              <a:t>But apart from these types of relationships, she also had a relationship that respected her.</a:t>
            </a:r>
          </a:p>
          <a:p>
            <a:pPr algn="l">
              <a:lnSpc>
                <a:spcPts val="4355"/>
              </a:lnSpc>
            </a:pPr>
          </a:p>
          <a:p>
            <a:pPr algn="l">
              <a:lnSpc>
                <a:spcPts val="4355"/>
              </a:lnSpc>
            </a:pPr>
            <a:r>
              <a:rPr lang="en-US" sz="3350" spc="16">
                <a:solidFill>
                  <a:srgbClr val="2B2C30"/>
                </a:solidFill>
                <a:latin typeface="Playfair Display"/>
                <a:ea typeface="Playfair Display"/>
                <a:cs typeface="Playfair Display"/>
                <a:sym typeface="Playfair Display"/>
              </a:rPr>
              <a:t>Chanel's longest relationship was with Misia Sert.Misia is said to have been attracted to Chanel for her "genius, lethal wit, sarcasm and wild subversion that fascinated and terrified everyone." Both women were educated in a convent and maintained a friendship with common interests and secrets. They also shared their drug use. By 1935, Chanel was a habitual drug user who injected herself with morphine on a daily basis, a habit she continued until the end of her life.</a:t>
            </a:r>
          </a:p>
        </p:txBody>
      </p:sp>
      <p:sp>
        <p:nvSpPr>
          <p:cNvPr name="TextBox 3" id="3"/>
          <p:cNvSpPr txBox="true"/>
          <p:nvPr/>
        </p:nvSpPr>
        <p:spPr>
          <a:xfrm rot="0">
            <a:off x="621006" y="377601"/>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COMPETITIVE ANALYSIS</a:t>
            </a:r>
          </a:p>
        </p:txBody>
      </p:sp>
      <p:sp>
        <p:nvSpPr>
          <p:cNvPr name="AutoShape 4" id="4"/>
          <p:cNvSpPr/>
          <p:nvPr/>
        </p:nvSpPr>
        <p:spPr>
          <a:xfrm flipV="true">
            <a:off x="621001" y="1343393"/>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6090623" y="2183132"/>
            <a:ext cx="11168677" cy="6789420"/>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Chanel was a very attractive woman. It was an elite group of associations that revolved around figures such as the aristocratic politician Winston Churchill, peers such as the Duke of Westminster, and royals such as Edward, Prince of Wales.</a:t>
            </a:r>
          </a:p>
          <a:p>
            <a:pPr algn="l">
              <a:lnSpc>
                <a:spcPts val="4199"/>
              </a:lnSpc>
            </a:pPr>
          </a:p>
          <a:p>
            <a:pPr algn="l">
              <a:lnSpc>
                <a:spcPts val="4199"/>
              </a:lnSpc>
            </a:pPr>
            <a:r>
              <a:rPr lang="en-US" sz="2799">
                <a:solidFill>
                  <a:srgbClr val="2B2C30"/>
                </a:solidFill>
                <a:latin typeface="Public Sans"/>
                <a:ea typeface="Public Sans"/>
                <a:cs typeface="Public Sans"/>
                <a:sym typeface="Public Sans"/>
              </a:rPr>
              <a:t>The Duke gifted Chanel with stunning jewellery, expensive works of art and a house in London's prestigious Mayfair district. His relationship with Chanel lasted ten years.</a:t>
            </a:r>
          </a:p>
          <a:p>
            <a:pPr algn="l">
              <a:lnSpc>
                <a:spcPts val="4199"/>
              </a:lnSpc>
            </a:pPr>
          </a:p>
          <a:p>
            <a:pPr algn="l">
              <a:lnSpc>
                <a:spcPts val="4199"/>
              </a:lnSpc>
            </a:pPr>
            <a:r>
              <a:rPr lang="en-US" sz="2799">
                <a:solidFill>
                  <a:srgbClr val="2B2C30"/>
                </a:solidFill>
                <a:latin typeface="Public Sans"/>
                <a:ea typeface="Public Sans"/>
                <a:cs typeface="Public Sans"/>
                <a:sym typeface="Public Sans"/>
              </a:rPr>
              <a:t>During Chanel's affair with the Duke of Westminster in the 1930s, her style began to reflect her personal feelings. Her inability to reinvent the little black dress was a sign of such reality. He began designing a "less is more" aesthetic.</a:t>
            </a:r>
          </a:p>
        </p:txBody>
      </p:sp>
      <p:sp>
        <p:nvSpPr>
          <p:cNvPr name="Freeform 4" id="4"/>
          <p:cNvSpPr/>
          <p:nvPr/>
        </p:nvSpPr>
        <p:spPr>
          <a:xfrm flipH="false" flipV="false" rot="0">
            <a:off x="1028700" y="2268857"/>
            <a:ext cx="4178609" cy="6833255"/>
          </a:xfrm>
          <a:custGeom>
            <a:avLst/>
            <a:gdLst/>
            <a:ahLst/>
            <a:cxnLst/>
            <a:rect r="r" b="b" t="t" l="l"/>
            <a:pathLst>
              <a:path h="6833255" w="4178609">
                <a:moveTo>
                  <a:pt x="0" y="0"/>
                </a:moveTo>
                <a:lnTo>
                  <a:pt x="4178609" y="0"/>
                </a:lnTo>
                <a:lnTo>
                  <a:pt x="4178609" y="6833255"/>
                </a:lnTo>
                <a:lnTo>
                  <a:pt x="0" y="6833255"/>
                </a:lnTo>
                <a:lnTo>
                  <a:pt x="0" y="0"/>
                </a:lnTo>
                <a:close/>
              </a:path>
            </a:pathLst>
          </a:custGeom>
          <a:blipFill>
            <a:blip r:embed="rId2"/>
            <a:stretch>
              <a:fillRect l="0" t="0" r="0" b="0"/>
            </a:stretch>
          </a:blipFill>
        </p:spPr>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 HER LEGENDARY BEAUTY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3109188" y="3693269"/>
            <a:ext cx="4150112" cy="6046669"/>
          </a:xfrm>
          <a:custGeom>
            <a:avLst/>
            <a:gdLst/>
            <a:ahLst/>
            <a:cxnLst/>
            <a:rect r="r" b="b" t="t" l="l"/>
            <a:pathLst>
              <a:path h="6046669" w="4150112">
                <a:moveTo>
                  <a:pt x="0" y="0"/>
                </a:moveTo>
                <a:lnTo>
                  <a:pt x="4150112" y="0"/>
                </a:lnTo>
                <a:lnTo>
                  <a:pt x="4150112" y="6046669"/>
                </a:lnTo>
                <a:lnTo>
                  <a:pt x="0" y="6046669"/>
                </a:lnTo>
                <a:lnTo>
                  <a:pt x="0" y="0"/>
                </a:lnTo>
                <a:close/>
              </a:path>
            </a:pathLst>
          </a:custGeom>
          <a:blipFill>
            <a:blip r:embed="rId2"/>
            <a:stretch>
              <a:fillRect l="0" t="0" r="0" b="0"/>
            </a:stretch>
          </a:blipFill>
        </p:spPr>
      </p:sp>
      <p:sp>
        <p:nvSpPr>
          <p:cNvPr name="TextBox 3" id="3"/>
          <p:cNvSpPr txBox="true"/>
          <p:nvPr/>
        </p:nvSpPr>
        <p:spPr>
          <a:xfrm rot="0">
            <a:off x="848286" y="1351593"/>
            <a:ext cx="16591428" cy="3300725"/>
          </a:xfrm>
          <a:prstGeom prst="rect">
            <a:avLst/>
          </a:prstGeom>
        </p:spPr>
        <p:txBody>
          <a:bodyPr anchor="t" rtlCol="false" tIns="0" lIns="0" bIns="0" rIns="0">
            <a:spAutoFit/>
          </a:bodyPr>
          <a:lstStyle/>
          <a:p>
            <a:pPr algn="l">
              <a:lnSpc>
                <a:spcPts val="4355"/>
              </a:lnSpc>
            </a:pPr>
            <a:r>
              <a:rPr lang="en-US" sz="3350" spc="16">
                <a:solidFill>
                  <a:srgbClr val="2B2C30"/>
                </a:solidFill>
                <a:latin typeface="Playfair Display"/>
                <a:ea typeface="Playfair Display"/>
                <a:cs typeface="Playfair Display"/>
                <a:sym typeface="Playfair Display"/>
              </a:rPr>
              <a:t>Chanel met Samuel Goldwyn while in Monte Carlo in 1931. Goldwyn made an attractive offer to Chanel. In exchange for one million dollars (about US$75 million today), he would take her to Hollywood twice a year to design costumes for its stars. Chanel accepted the offer. On her first trip to Hollywood, she was accompanied by her friend Misia Sert.</a:t>
            </a:r>
          </a:p>
          <a:p>
            <a:pPr algn="l">
              <a:lnSpc>
                <a:spcPts val="4355"/>
              </a:lnSpc>
            </a:pPr>
          </a:p>
        </p:txBody>
      </p:sp>
      <p:sp>
        <p:nvSpPr>
          <p:cNvPr name="TextBox 4" id="4"/>
          <p:cNvSpPr txBox="true"/>
          <p:nvPr/>
        </p:nvSpPr>
        <p:spPr>
          <a:xfrm rot="0">
            <a:off x="12878301" y="9682788"/>
            <a:ext cx="4611886" cy="391780"/>
          </a:xfrm>
          <a:prstGeom prst="rect">
            <a:avLst/>
          </a:prstGeom>
        </p:spPr>
        <p:txBody>
          <a:bodyPr anchor="t" rtlCol="false" tIns="0" lIns="0" bIns="0" rIns="0">
            <a:spAutoFit/>
          </a:bodyPr>
          <a:lstStyle/>
          <a:p>
            <a:pPr algn="ctr">
              <a:lnSpc>
                <a:spcPts val="3080"/>
              </a:lnSpc>
            </a:pPr>
            <a:r>
              <a:rPr lang="en-US" sz="2200" b="true">
                <a:solidFill>
                  <a:srgbClr val="2B2C30"/>
                </a:solidFill>
                <a:latin typeface="Arimo Bold"/>
                <a:ea typeface="Arimo Bold"/>
                <a:cs typeface="Arimo Bold"/>
                <a:sym typeface="Arimo Bold"/>
              </a:rPr>
              <a:t>Samuel Goldwyn and Coco Cahnel</a:t>
            </a:r>
          </a:p>
        </p:txBody>
      </p:sp>
      <p:sp>
        <p:nvSpPr>
          <p:cNvPr name="TextBox 5" id="5"/>
          <p:cNvSpPr txBox="true"/>
          <p:nvPr/>
        </p:nvSpPr>
        <p:spPr>
          <a:xfrm rot="0">
            <a:off x="768088" y="4258809"/>
            <a:ext cx="12110213" cy="2195825"/>
          </a:xfrm>
          <a:prstGeom prst="rect">
            <a:avLst/>
          </a:prstGeom>
        </p:spPr>
        <p:txBody>
          <a:bodyPr anchor="t" rtlCol="false" tIns="0" lIns="0" bIns="0" rIns="0">
            <a:spAutoFit/>
          </a:bodyPr>
          <a:lstStyle/>
          <a:p>
            <a:pPr algn="l">
              <a:lnSpc>
                <a:spcPts val="4355"/>
              </a:lnSpc>
            </a:pPr>
            <a:r>
              <a:rPr lang="en-US" sz="3350" spc="16">
                <a:solidFill>
                  <a:srgbClr val="2B2C30"/>
                </a:solidFill>
                <a:latin typeface="Playfair Display"/>
                <a:ea typeface="Playfair Display"/>
                <a:cs typeface="Playfair Display"/>
                <a:sym typeface="Playfair Display"/>
              </a:rPr>
              <a:t>Chanel designed the clothes worn by Gloria Swanson in 'Tonight or Never' (1931) and Ina Claire in 'The Greeks Had a Word for Them' (1932). Both Greta Garbo and Marlene Dietrich became private clients.</a:t>
            </a:r>
          </a:p>
        </p:txBody>
      </p:sp>
      <p:sp>
        <p:nvSpPr>
          <p:cNvPr name="TextBox 6" id="6"/>
          <p:cNvSpPr txBox="true"/>
          <p:nvPr/>
        </p:nvSpPr>
        <p:spPr>
          <a:xfrm rot="0">
            <a:off x="768088" y="6606528"/>
            <a:ext cx="12110213" cy="3300725"/>
          </a:xfrm>
          <a:prstGeom prst="rect">
            <a:avLst/>
          </a:prstGeom>
        </p:spPr>
        <p:txBody>
          <a:bodyPr anchor="t" rtlCol="false" tIns="0" lIns="0" bIns="0" rIns="0">
            <a:spAutoFit/>
          </a:bodyPr>
          <a:lstStyle/>
          <a:p>
            <a:pPr algn="l">
              <a:lnSpc>
                <a:spcPts val="4355"/>
              </a:lnSpc>
            </a:pPr>
            <a:r>
              <a:rPr lang="en-US" sz="3350" spc="16">
                <a:solidFill>
                  <a:srgbClr val="2B2C30"/>
                </a:solidFill>
                <a:latin typeface="Playfair Display"/>
                <a:ea typeface="Playfair Display"/>
                <a:cs typeface="Playfair Display"/>
                <a:sym typeface="Playfair Display"/>
              </a:rPr>
              <a:t>Her experience with American film production left Chanel with a distaste for the Hollywood film industry and a disgust for the culture of the film world, which she called "childish." Chanel's verdict was: "Hollywood is the capital of bad taste... and vulgar." As a result, the design aesthetic did not translate well to the film. </a:t>
            </a:r>
          </a:p>
        </p:txBody>
      </p:sp>
      <p:sp>
        <p:nvSpPr>
          <p:cNvPr name="TextBox 7" id="7"/>
          <p:cNvSpPr txBox="true"/>
          <p:nvPr/>
        </p:nvSpPr>
        <p:spPr>
          <a:xfrm rot="0">
            <a:off x="768088" y="176848"/>
            <a:ext cx="7322641" cy="851852"/>
          </a:xfrm>
          <a:prstGeom prst="rect">
            <a:avLst/>
          </a:prstGeom>
        </p:spPr>
        <p:txBody>
          <a:bodyPr anchor="t" rtlCol="false" tIns="0" lIns="0" bIns="0" rIns="0">
            <a:spAutoFit/>
          </a:bodyPr>
          <a:lstStyle/>
          <a:p>
            <a:pPr algn="ctr">
              <a:lnSpc>
                <a:spcPts val="6860"/>
              </a:lnSpc>
            </a:pPr>
            <a:r>
              <a:rPr lang="en-US" sz="4900" b="true">
                <a:solidFill>
                  <a:srgbClr val="2B2C30"/>
                </a:solidFill>
                <a:latin typeface="DejaVu Serif Bold"/>
                <a:ea typeface="DejaVu Serif Bold"/>
                <a:cs typeface="DejaVu Serif Bold"/>
                <a:sym typeface="DejaVu Serif Bold"/>
              </a:rPr>
              <a:t>Hollywood Experince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DAGc2wu2WG4</dc:identifier>
  <dcterms:modified xsi:type="dcterms:W3CDTF">2011-08-01T06:04:30Z</dcterms:modified>
  <cp:revision>1</cp:revision>
  <dc:title>Coco Chanel</dc:title>
</cp:coreProperties>
</file>