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Playfair Display" panose="020B0604020202020204" charset="0"/>
      <p:regular r:id="rId12"/>
      <p:bold r:id="rId13"/>
      <p:italic r:id="rId14"/>
      <p:boldItalic r:id="rId15"/>
    </p:embeddedFont>
    <p:embeddedFont>
      <p:font typeface="Gill Sans" panose="020B0604020202020204" charset="0"/>
      <p:regular r:id="rId16"/>
      <p:bold r:id="rId17"/>
    </p:embeddedFont>
    <p:embeddedFont>
      <p:font typeface="Montserrat Light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Montserrat ExtraBold" panose="020B0604020202020204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PYLM7mOV7HyqZtBE5Byo1ccZu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71964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14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89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61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82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73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60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906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249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23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4"/>
            <a:ext cx="12192000" cy="6858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ctrTitle"/>
          </p:nvPr>
        </p:nvSpPr>
        <p:spPr>
          <a:xfrm>
            <a:off x="3069400" y="1630933"/>
            <a:ext cx="6053200" cy="3596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4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609600" y="712769"/>
            <a:ext cx="10972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marL="914400" lvl="1" indent="-3683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pic>
        <p:nvPicPr>
          <p:cNvPr id="14" name="Google Shape;1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3000400" cy="4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914400" lvl="1" indent="-3429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371600" lvl="2" indent="-3429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1828800" lvl="3" indent="-3429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2286000" lvl="4" indent="-3429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2743200" lvl="5" indent="-3429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3200400" lvl="6" indent="-3429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3657600" lvl="7" indent="-3429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4114800" lvl="8" indent="-342900" algn="l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2"/>
          </p:nvPr>
        </p:nvSpPr>
        <p:spPr>
          <a:xfrm>
            <a:off x="8582165" y="1073767"/>
            <a:ext cx="3000400" cy="4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914400" lvl="1" indent="-3429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371600" lvl="2" indent="-3429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1828800" lvl="3" indent="-3429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2286000" lvl="4" indent="-3429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2743200" lvl="5" indent="-3429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3200400" lvl="6" indent="-3429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3657600" lvl="7" indent="-3429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4114800" lvl="8" indent="-342900" algn="l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6456800" cy="4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 algn="l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5125767" y="1063633"/>
            <a:ext cx="1975600" cy="4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◦"/>
              <a:defRPr sz="1867"/>
            </a:lvl1pPr>
            <a:lvl2pPr marL="914400" lvl="1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2pPr>
            <a:lvl3pPr marL="1371600" lvl="2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1828800" lvl="3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4pPr>
            <a:lvl5pPr marL="2286000" lvl="4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5pPr>
            <a:lvl6pPr marL="2743200" lvl="5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6pPr>
            <a:lvl7pPr marL="3200400" lvl="6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7pPr>
            <a:lvl8pPr marL="3657600" lvl="7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8pPr>
            <a:lvl9pPr marL="4114800" lvl="8" indent="-317500" algn="l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SzPts val="1400"/>
              <a:buChar char="◦"/>
              <a:defRPr sz="1867"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2"/>
          </p:nvPr>
        </p:nvSpPr>
        <p:spPr>
          <a:xfrm>
            <a:off x="7366369" y="1063633"/>
            <a:ext cx="1975600" cy="4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◦"/>
              <a:defRPr sz="1867"/>
            </a:lvl1pPr>
            <a:lvl2pPr marL="914400" lvl="1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2pPr>
            <a:lvl3pPr marL="1371600" lvl="2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1828800" lvl="3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4pPr>
            <a:lvl5pPr marL="2286000" lvl="4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5pPr>
            <a:lvl6pPr marL="2743200" lvl="5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6pPr>
            <a:lvl7pPr marL="3200400" lvl="6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7pPr>
            <a:lvl8pPr marL="3657600" lvl="7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8pPr>
            <a:lvl9pPr marL="4114800" lvl="8" indent="-317500" algn="l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SzPts val="1400"/>
              <a:buChar char="◦"/>
              <a:defRPr sz="1867"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3"/>
          </p:nvPr>
        </p:nvSpPr>
        <p:spPr>
          <a:xfrm>
            <a:off x="9606972" y="1063633"/>
            <a:ext cx="1975600" cy="4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◦"/>
              <a:defRPr sz="1867"/>
            </a:lvl1pPr>
            <a:lvl2pPr marL="914400" lvl="1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2pPr>
            <a:lvl3pPr marL="1371600" lvl="2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1828800" lvl="3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4pPr>
            <a:lvl5pPr marL="2286000" lvl="4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5pPr>
            <a:lvl6pPr marL="2743200" lvl="5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6pPr>
            <a:lvl7pPr marL="3200400" lvl="6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7pPr>
            <a:lvl8pPr marL="3657600" lvl="7" indent="-3175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8pPr>
            <a:lvl9pPr marL="4114800" lvl="8" indent="-317500" algn="l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SzPts val="1400"/>
              <a:buChar char="◦"/>
              <a:defRPr sz="1867"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932000" y="1053533"/>
            <a:ext cx="4659600" cy="1104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932000" y="2360300"/>
            <a:ext cx="4659600" cy="3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 algn="l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4"/>
            <a:ext cx="12192000" cy="685803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"/>
          <p:cNvSpPr txBox="1">
            <a:spLocks noGrp="1"/>
          </p:cNvSpPr>
          <p:nvPr>
            <p:ph type="ctrTitle"/>
          </p:nvPr>
        </p:nvSpPr>
        <p:spPr>
          <a:xfrm>
            <a:off x="3251400" y="2415933"/>
            <a:ext cx="5689200" cy="1546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ubTitle" idx="1"/>
          </p:nvPr>
        </p:nvSpPr>
        <p:spPr>
          <a:xfrm>
            <a:off x="3251400" y="3786739"/>
            <a:ext cx="5689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4"/>
            <a:ext cx="12192000" cy="685803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3160567" y="2374400"/>
            <a:ext cx="5870800" cy="25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1pPr>
            <a:lvl2pPr marL="914400" lvl="1" indent="-368300" algn="ctr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2pPr>
            <a:lvl3pPr marL="1371600" lvl="2" indent="-368300" algn="ctr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3pPr>
            <a:lvl4pPr marL="1828800" lvl="3" indent="-368300" algn="ctr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4pPr>
            <a:lvl5pPr marL="2286000" lvl="4" indent="-368300" algn="ctr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5pPr>
            <a:lvl6pPr marL="2743200" lvl="5" indent="-368300" algn="ctr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6pPr>
            <a:lvl7pPr marL="3200400" lvl="6" indent="-368300" algn="ctr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7pPr>
            <a:lvl8pPr marL="3657600" lvl="7" indent="-368300" algn="ctr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8pPr>
            <a:lvl9pPr marL="4114800" lvl="8" indent="-368300" algn="ctr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2"/>
          <p:cNvSpPr txBox="1"/>
          <p:nvPr/>
        </p:nvSpPr>
        <p:spPr>
          <a:xfrm>
            <a:off x="4791200" y="1549825"/>
            <a:ext cx="2609600" cy="871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MX"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000000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pic>
        <p:nvPicPr>
          <p:cNvPr id="49" name="Google Shape;4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6456800" cy="4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hyperlink" Target="Casos%20de%20uso.jpg" TargetMode="External"/><Relationship Id="rId3" Type="http://schemas.openxmlformats.org/officeDocument/2006/relationships/slide" Target="slide6.xml"/><Relationship Id="rId7" Type="http://schemas.openxmlformats.org/officeDocument/2006/relationships/slide" Target="slide7.xml"/><Relationship Id="rId12" Type="http://schemas.openxmlformats.org/officeDocument/2006/relationships/hyperlink" Target="Cuadro%20comparativo%20-%20proveedores%20(Story%20nventoy)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hyperlink" Target="FichaTecnica%20(Story%20Inventory).docx" TargetMode="External"/><Relationship Id="rId5" Type="http://schemas.openxmlformats.org/officeDocument/2006/relationships/slide" Target="slide4.xml"/><Relationship Id="rId15" Type="http://schemas.openxmlformats.org/officeDocument/2006/relationships/hyperlink" Target="Historias_usuario_backlog%20-%20Story%20Inventory.docx" TargetMode="External"/><Relationship Id="rId10" Type="http://schemas.openxmlformats.org/officeDocument/2006/relationships/hyperlink" Target="Store%20inventory%20(Respuestas).xlsx" TargetMode="External"/><Relationship Id="rId4" Type="http://schemas.openxmlformats.org/officeDocument/2006/relationships/slide" Target="slide9.xml"/><Relationship Id="rId9" Type="http://schemas.openxmlformats.org/officeDocument/2006/relationships/hyperlink" Target="file:///D:\video%20olos\Mockup%20Store%20inventory.bmpr" TargetMode="External"/><Relationship Id="rId14" Type="http://schemas.openxmlformats.org/officeDocument/2006/relationships/hyperlink" Target="caso%20de%20uso%20extendido.doc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ctrTitle"/>
          </p:nvPr>
        </p:nvSpPr>
        <p:spPr>
          <a:xfrm>
            <a:off x="3069400" y="1630933"/>
            <a:ext cx="6053200" cy="3596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</p:txBody>
      </p:sp>
      <p:pic>
        <p:nvPicPr>
          <p:cNvPr id="63" name="Google Shape;6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1" y="657225"/>
            <a:ext cx="9286874" cy="572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ubTitle" idx="4294967295"/>
          </p:nvPr>
        </p:nvSpPr>
        <p:spPr>
          <a:xfrm>
            <a:off x="4184033" y="2568535"/>
            <a:ext cx="3953933" cy="273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None/>
            </a:pPr>
            <a:r>
              <a:rPr lang="es-MX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Sahir Nova 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None/>
            </a:pPr>
            <a:r>
              <a:rPr lang="es-MX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Andrés Penagos 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"/>
          <p:cNvSpPr txBox="1"/>
          <p:nvPr/>
        </p:nvSpPr>
        <p:spPr>
          <a:xfrm>
            <a:off x="5641100" y="1481034"/>
            <a:ext cx="8020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71" name="Google Shape;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8001" y="3510162"/>
            <a:ext cx="2088198" cy="179310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6"/>
          <p:cNvSpPr txBox="1"/>
          <p:nvPr/>
        </p:nvSpPr>
        <p:spPr>
          <a:xfrm>
            <a:off x="4120000" y="1204034"/>
            <a:ext cx="4082000" cy="10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Integrantes</a:t>
            </a:r>
            <a:endParaRPr sz="5467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>
            <a:hlinkClick r:id="rId3" action="ppaction://hlinksldjump"/>
          </p:cNvPr>
          <p:cNvSpPr/>
          <p:nvPr/>
        </p:nvSpPr>
        <p:spPr>
          <a:xfrm>
            <a:off x="4565219" y="3572260"/>
            <a:ext cx="2331000" cy="914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Planteamiento del problema y pregunta problema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>
            <a:hlinkClick r:id="rId4" action="ppaction://hlinksldjump"/>
          </p:cNvPr>
          <p:cNvSpPr/>
          <p:nvPr/>
        </p:nvSpPr>
        <p:spPr>
          <a:xfrm>
            <a:off x="3399719" y="5916081"/>
            <a:ext cx="2331000" cy="914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Justificación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>
            <a:hlinkClick r:id="rId5" action="ppaction://hlinksldjump"/>
          </p:cNvPr>
          <p:cNvSpPr/>
          <p:nvPr/>
        </p:nvSpPr>
        <p:spPr>
          <a:xfrm>
            <a:off x="4565219" y="1415165"/>
            <a:ext cx="2331000" cy="914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 general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>
            <a:hlinkClick r:id="rId6" action="ppaction://hlinksldjump"/>
          </p:cNvPr>
          <p:cNvSpPr/>
          <p:nvPr/>
        </p:nvSpPr>
        <p:spPr>
          <a:xfrm>
            <a:off x="4565219" y="2573316"/>
            <a:ext cx="2331000" cy="914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 específicos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2471519" y="691237"/>
            <a:ext cx="651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STORE INVENTORY</a:t>
            </a:r>
            <a:endParaRPr sz="3300" b="0" i="0" u="none" strike="noStrike" cap="non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2" name="Google Shape;82;p7">
            <a:hlinkClick r:id="rId7" action="ppaction://hlinksldjump"/>
          </p:cNvPr>
          <p:cNvSpPr/>
          <p:nvPr/>
        </p:nvSpPr>
        <p:spPr>
          <a:xfrm>
            <a:off x="3399719" y="4757930"/>
            <a:ext cx="2331000" cy="914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Alcance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>
            <a:hlinkClick r:id="rId8" action="ppaction://hlinksldjump"/>
          </p:cNvPr>
          <p:cNvSpPr/>
          <p:nvPr/>
        </p:nvSpPr>
        <p:spPr>
          <a:xfrm>
            <a:off x="5730719" y="4757930"/>
            <a:ext cx="2331000" cy="914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Delimitación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9;p7">
            <a:hlinkClick r:id="rId9" action="ppaction://hlinkfile"/>
          </p:cNvPr>
          <p:cNvSpPr/>
          <p:nvPr/>
        </p:nvSpPr>
        <p:spPr>
          <a:xfrm>
            <a:off x="8575583" y="2573316"/>
            <a:ext cx="2331000" cy="914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 err="1" smtClean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Mockup</a:t>
            </a:r>
            <a:endParaRPr lang="es-MX" sz="1800" b="0" i="0" u="none" strike="noStrike" cap="none" dirty="0" smtClean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79;p7">
            <a:hlinkClick r:id="rId10" action="ppaction://hlinkfile"/>
          </p:cNvPr>
          <p:cNvSpPr/>
          <p:nvPr/>
        </p:nvSpPr>
        <p:spPr>
          <a:xfrm>
            <a:off x="5730719" y="5916081"/>
            <a:ext cx="2331000" cy="914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 smtClean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Encuesta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;p7">
            <a:hlinkClick r:id="rId11" action="ppaction://hlinkfile"/>
          </p:cNvPr>
          <p:cNvSpPr/>
          <p:nvPr/>
        </p:nvSpPr>
        <p:spPr>
          <a:xfrm>
            <a:off x="8575583" y="3711842"/>
            <a:ext cx="2331000" cy="914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smtClean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Ficha </a:t>
            </a:r>
            <a:r>
              <a:rPr lang="es-MX" sz="1800" b="0" i="0" u="none" strike="noStrike" cap="none" smtClean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técnica</a:t>
            </a:r>
            <a:endParaRPr lang="es-MX" sz="1800" b="0" i="0" u="none" strike="noStrike" cap="none" dirty="0" smtClean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79;p7">
            <a:hlinkClick r:id="rId12" action="ppaction://hlinkfile"/>
          </p:cNvPr>
          <p:cNvSpPr/>
          <p:nvPr/>
        </p:nvSpPr>
        <p:spPr>
          <a:xfrm>
            <a:off x="1068719" y="3711842"/>
            <a:ext cx="2331000" cy="914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 smtClean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Cuadro comparativo</a:t>
            </a:r>
          </a:p>
        </p:txBody>
      </p:sp>
      <p:sp>
        <p:nvSpPr>
          <p:cNvPr id="13" name="Google Shape;79;p7">
            <a:hlinkClick r:id="rId13" action="ppaction://hlinkfile"/>
          </p:cNvPr>
          <p:cNvSpPr/>
          <p:nvPr/>
        </p:nvSpPr>
        <p:spPr>
          <a:xfrm>
            <a:off x="8575583" y="1414077"/>
            <a:ext cx="2331000" cy="914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 smtClean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Caso de uso</a:t>
            </a:r>
          </a:p>
        </p:txBody>
      </p:sp>
      <p:sp>
        <p:nvSpPr>
          <p:cNvPr id="14" name="Google Shape;79;p7">
            <a:hlinkClick r:id="rId14" action="ppaction://hlinkfile"/>
          </p:cNvPr>
          <p:cNvSpPr/>
          <p:nvPr/>
        </p:nvSpPr>
        <p:spPr>
          <a:xfrm>
            <a:off x="1068719" y="2573316"/>
            <a:ext cx="2331000" cy="914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 smtClean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Caso de uso </a:t>
            </a:r>
            <a:r>
              <a:rPr lang="es-MX" sz="1800" b="0" i="0" u="none" strike="noStrike" cap="none" dirty="0" err="1" smtClean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extend</a:t>
            </a:r>
            <a:endParaRPr lang="es-MX" sz="1800" b="0" i="0" u="none" strike="noStrike" cap="none" dirty="0" smtClean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Google Shape;79;p7">
            <a:hlinkClick r:id="rId15" action="ppaction://hlinkfile"/>
          </p:cNvPr>
          <p:cNvSpPr/>
          <p:nvPr/>
        </p:nvSpPr>
        <p:spPr>
          <a:xfrm>
            <a:off x="1068719" y="1415165"/>
            <a:ext cx="2331000" cy="914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 smtClean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Historias de usuario</a:t>
            </a:r>
            <a:endParaRPr lang="es-MX" sz="1800" b="0" i="0" u="none" strike="noStrike" cap="none" dirty="0" smtClean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932000" y="1562100"/>
            <a:ext cx="2694400" cy="1865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MX" sz="4533" b="1"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sz="4533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8"/>
          <p:cNvSpPr txBox="1">
            <a:spLocks noGrp="1"/>
          </p:cNvSpPr>
          <p:nvPr>
            <p:ph type="body" idx="1"/>
          </p:nvPr>
        </p:nvSpPr>
        <p:spPr>
          <a:xfrm>
            <a:off x="6111263" y="1983900"/>
            <a:ext cx="5015200" cy="28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60958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s-MX" sz="3067">
                <a:latin typeface="Arial"/>
                <a:ea typeface="Arial"/>
                <a:cs typeface="Arial"/>
                <a:sym typeface="Arial"/>
              </a:rPr>
              <a:t>Se propone diseñar un sistema de inventario para proveer o distribuir adecuadamente los materiales necesarios en la PAPELERÍA ARIANA, ordenándolos en disposición en el momento indicado para así evitar aumentos de costos o pérdidas de los productos</a:t>
            </a:r>
            <a:endParaRPr sz="30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  <p:pic>
        <p:nvPicPr>
          <p:cNvPr id="91" name="Google Shape;9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3050" y="3224101"/>
            <a:ext cx="1772300" cy="17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>
            <a:hlinkClick r:id="rId4" action="ppaction://hlinksldjump"/>
          </p:cNvPr>
          <p:cNvSpPr/>
          <p:nvPr/>
        </p:nvSpPr>
        <p:spPr>
          <a:xfrm>
            <a:off x="-24685" y="6172200"/>
            <a:ext cx="1810623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Volver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707051" y="1862900"/>
            <a:ext cx="3160000" cy="1791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MX" sz="3866" b="1">
                <a:latin typeface="Arial"/>
                <a:ea typeface="Arial"/>
                <a:cs typeface="Arial"/>
                <a:sym typeface="Arial"/>
              </a:rPr>
              <a:t> Objetivos    Específicos</a:t>
            </a:r>
            <a:endParaRPr sz="3866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866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9"/>
          <p:cNvSpPr txBox="1">
            <a:spLocks noGrp="1"/>
          </p:cNvSpPr>
          <p:nvPr>
            <p:ph type="body" idx="1"/>
          </p:nvPr>
        </p:nvSpPr>
        <p:spPr>
          <a:xfrm>
            <a:off x="5169967" y="524300"/>
            <a:ext cx="6456800" cy="5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s-MX" sz="2800"/>
              <a:t>Gestionar el sistema de stock máximo y stock mínimo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MX" sz="2800"/>
              <a:t>Asignar códigos para los productos </a:t>
            </a:r>
            <a:endParaRPr sz="28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MX" sz="2800"/>
              <a:t>Registrar la entrada y salida de productos de la papelería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SzPts val="2200"/>
              <a:buNone/>
            </a:pPr>
            <a:r>
              <a:rPr lang="es-MX" sz="2667">
                <a:latin typeface="Arial"/>
                <a:ea typeface="Arial"/>
                <a:cs typeface="Arial"/>
                <a:sym typeface="Arial"/>
              </a:rPr>
              <a:t>	</a:t>
            </a:r>
            <a:endParaRPr sz="26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s-MX"/>
              <a:t>5</a:t>
            </a:fld>
            <a:endParaRPr/>
          </a:p>
        </p:txBody>
      </p:sp>
      <p:pic>
        <p:nvPicPr>
          <p:cNvPr id="100" name="Google Shape;100;p9"/>
          <p:cNvPicPr preferRelativeResize="0"/>
          <p:nvPr/>
        </p:nvPicPr>
        <p:blipFill rotWithShape="1">
          <a:blip r:embed="rId3">
            <a:alphaModFix/>
          </a:blip>
          <a:srcRect l="24075" t="5369" r="28273" b="5368"/>
          <a:stretch/>
        </p:blipFill>
        <p:spPr>
          <a:xfrm>
            <a:off x="1285875" y="3243263"/>
            <a:ext cx="2028825" cy="190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>
            <a:hlinkClick r:id="rId4" action="ppaction://hlinksldjump"/>
          </p:cNvPr>
          <p:cNvSpPr/>
          <p:nvPr/>
        </p:nvSpPr>
        <p:spPr>
          <a:xfrm>
            <a:off x="-24685" y="6172200"/>
            <a:ext cx="1810623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Volver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>
            <a:spLocks noGrp="1"/>
          </p:cNvSpPr>
          <p:nvPr>
            <p:ph type="title"/>
          </p:nvPr>
        </p:nvSpPr>
        <p:spPr>
          <a:xfrm>
            <a:off x="465967" y="1899400"/>
            <a:ext cx="3606000" cy="1339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MX" b="1">
                <a:latin typeface="Arial"/>
                <a:ea typeface="Arial"/>
                <a:cs typeface="Arial"/>
                <a:sym typeface="Arial"/>
              </a:rPr>
              <a:t>Problemática y pregunta problema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5381366" y="793200"/>
            <a:ext cx="6448683" cy="522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 sz="2800"/>
              <a:t>¿Creé importante el uso de un sistema de inventario para su negocio?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MX" sz="2800"/>
              <a:t>Se ha logrado percibir que la PAPELERÍA ARIANA aún no adquiere un sistema de inventario y</a:t>
            </a:r>
            <a:r>
              <a:rPr lang="es-MX" sz="2800">
                <a:latin typeface="Arial"/>
                <a:ea typeface="Arial"/>
                <a:cs typeface="Arial"/>
                <a:sym typeface="Arial"/>
              </a:rPr>
              <a:t> registra los ingresos de sus productos de forma ambigua, en consecuencia presenta desorden organizacional, pérdida de tiempo y de dinero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s-MX"/>
              <a:t>6</a:t>
            </a:fld>
            <a:endParaRPr/>
          </a:p>
        </p:txBody>
      </p:sp>
      <p:pic>
        <p:nvPicPr>
          <p:cNvPr id="109" name="Google Shape;109;p10" descr="4.3.1 ANALISIS DE UNA SITUACION PROBLEMATICA | andreagirl20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7404" y="3167162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0">
            <a:hlinkClick r:id="rId4" action="ppaction://hlinksldjump"/>
          </p:cNvPr>
          <p:cNvSpPr/>
          <p:nvPr/>
        </p:nvSpPr>
        <p:spPr>
          <a:xfrm>
            <a:off x="-24685" y="6172200"/>
            <a:ext cx="1810623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Volver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983167" y="1778600"/>
            <a:ext cx="2694400" cy="1425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MX" sz="4400" b="1">
                <a:latin typeface="Arial"/>
                <a:ea typeface="Arial"/>
                <a:cs typeface="Arial"/>
                <a:sym typeface="Arial"/>
              </a:rPr>
              <a:t>Alcance</a:t>
            </a:r>
            <a:endParaRPr sz="4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7</a:t>
            </a:fld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5776913" y="2075582"/>
            <a:ext cx="60960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Optimizar la administración en el área de importaciones por medio de un sistema de gestión de inventario utilizando como base principal una matriz CRUD </a:t>
            </a:r>
            <a:r>
              <a:rPr lang="es-MX" sz="32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que se diseñará en aproximadamente año y medio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1" descr="En qué consiste el alcance del proyecto? - Universidad Benito Juárez G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348" y="2965967"/>
            <a:ext cx="2586038" cy="230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1">
            <a:hlinkClick r:id="rId4" action="ppaction://hlinksldjump"/>
          </p:cNvPr>
          <p:cNvSpPr/>
          <p:nvPr/>
        </p:nvSpPr>
        <p:spPr>
          <a:xfrm>
            <a:off x="-24685" y="6172200"/>
            <a:ext cx="1810623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Volver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247667" y="1697500"/>
            <a:ext cx="3551200" cy="662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MX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Delimitación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"/>
          <p:cNvSpPr txBox="1">
            <a:spLocks noGrp="1"/>
          </p:cNvSpPr>
          <p:nvPr>
            <p:ph type="body" idx="1"/>
          </p:nvPr>
        </p:nvSpPr>
        <p:spPr>
          <a:xfrm>
            <a:off x="546237" y="1795935"/>
            <a:ext cx="5143600" cy="4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00"/>
              <a:buNone/>
            </a:pPr>
            <a:r>
              <a:rPr lang="es-MX" sz="2800">
                <a:solidFill>
                  <a:srgbClr val="333333"/>
                </a:solidFill>
              </a:rPr>
              <a:t>El proyecto se desarrollará en un espacio digital colaborativo llamado git hub y tomará alrededor de año y medio para su elaboración</a:t>
            </a:r>
            <a:r>
              <a:rPr lang="es-MX" sz="2800">
                <a:latin typeface="Arial"/>
                <a:ea typeface="Arial"/>
                <a:cs typeface="Arial"/>
                <a:sym typeface="Arial"/>
              </a:rPr>
              <a:t>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8</a:t>
            </a:fld>
            <a:endParaRPr/>
          </a:p>
        </p:txBody>
      </p:sp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/>
          </a:blip>
          <a:srcRect l="-3701" b="-2279"/>
          <a:stretch/>
        </p:blipFill>
        <p:spPr>
          <a:xfrm>
            <a:off x="7952729" y="2634412"/>
            <a:ext cx="2141075" cy="244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2">
            <a:hlinkClick r:id="rId4" action="ppaction://hlinksldjump"/>
          </p:cNvPr>
          <p:cNvSpPr/>
          <p:nvPr/>
        </p:nvSpPr>
        <p:spPr>
          <a:xfrm>
            <a:off x="-24685" y="6172200"/>
            <a:ext cx="1810623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Volver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686367" y="1742467"/>
            <a:ext cx="3152000" cy="1628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MX" sz="3866" b="1">
                <a:latin typeface="Arial"/>
                <a:ea typeface="Arial"/>
                <a:cs typeface="Arial"/>
                <a:sym typeface="Arial"/>
              </a:rPr>
              <a:t>Justificación</a:t>
            </a:r>
            <a:endParaRPr sz="3866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5023700" y="1074000"/>
            <a:ext cx="68744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609585" algn="l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SzPts val="1800"/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La empresa presenta una mala organización y control debido a que se registra la entrada de su materia prima de una manera ambigua ocasionando pérdida de tiempo y dinero. El sistema  de información que se brindará dará fin a esto por medio de un inventario intuitivo que gestione el ingreso de los insumos a la empresa.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9</a:t>
            </a:fld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6336" y="3446333"/>
            <a:ext cx="1692067" cy="169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>
            <a:hlinkClick r:id="rId4" action="ppaction://hlinksldjump"/>
          </p:cNvPr>
          <p:cNvSpPr/>
          <p:nvPr/>
        </p:nvSpPr>
        <p:spPr>
          <a:xfrm>
            <a:off x="-24685" y="6172200"/>
            <a:ext cx="1810623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Volver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288</Words>
  <Application>Microsoft Office PowerPoint</Application>
  <PresentationFormat>Panorámica</PresentationFormat>
  <Paragraphs>46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Playfair Display</vt:lpstr>
      <vt:lpstr>Gill Sans</vt:lpstr>
      <vt:lpstr>Times New Roman</vt:lpstr>
      <vt:lpstr>Montserrat Light</vt:lpstr>
      <vt:lpstr>Montserrat</vt:lpstr>
      <vt:lpstr>Arial</vt:lpstr>
      <vt:lpstr>Montserrat ExtraBold</vt:lpstr>
      <vt:lpstr>Tema1</vt:lpstr>
      <vt:lpstr>Presentación de PowerPoint</vt:lpstr>
      <vt:lpstr>Presentación de PowerPoint</vt:lpstr>
      <vt:lpstr>Presentación de PowerPoint</vt:lpstr>
      <vt:lpstr>Objetivo General</vt:lpstr>
      <vt:lpstr> Objetivos    Específicos </vt:lpstr>
      <vt:lpstr>Problemática y pregunta problema</vt:lpstr>
      <vt:lpstr>Alcance</vt:lpstr>
      <vt:lpstr>Delimitación</vt:lpstr>
      <vt:lpstr>Justificación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</dc:creator>
  <cp:lastModifiedBy>Cuenta Microsoft</cp:lastModifiedBy>
  <cp:revision>6</cp:revision>
  <dcterms:created xsi:type="dcterms:W3CDTF">2022-10-14T00:40:48Z</dcterms:created>
  <dcterms:modified xsi:type="dcterms:W3CDTF">2022-12-12T18:46:21Z</dcterms:modified>
</cp:coreProperties>
</file>