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8F0F8F-08CA-431B-AF44-C070FC7DBD38}" v="564" dt="2020-08-24T06:00:50.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amvir Bal" userId="199bf688f5279bbe" providerId="LiveId" clId="{8D8F0F8F-08CA-431B-AF44-C070FC7DBD38}"/>
    <pc:docChg chg="custSel modSld">
      <pc:chgData name="Agamvir Bal" userId="199bf688f5279bbe" providerId="LiveId" clId="{8D8F0F8F-08CA-431B-AF44-C070FC7DBD38}" dt="2020-08-24T06:00:50.626" v="564" actId="20577"/>
      <pc:docMkLst>
        <pc:docMk/>
      </pc:docMkLst>
      <pc:sldChg chg="modSp modAnim">
        <pc:chgData name="Agamvir Bal" userId="199bf688f5279bbe" providerId="LiveId" clId="{8D8F0F8F-08CA-431B-AF44-C070FC7DBD38}" dt="2020-08-24T05:56:13.877" v="14" actId="2711"/>
        <pc:sldMkLst>
          <pc:docMk/>
          <pc:sldMk cId="1929422677" sldId="257"/>
        </pc:sldMkLst>
        <pc:spChg chg="mod">
          <ac:chgData name="Agamvir Bal" userId="199bf688f5279bbe" providerId="LiveId" clId="{8D8F0F8F-08CA-431B-AF44-C070FC7DBD38}" dt="2020-08-24T05:56:13.877" v="14" actId="2711"/>
          <ac:spMkLst>
            <pc:docMk/>
            <pc:sldMk cId="1929422677" sldId="257"/>
            <ac:spMk id="3" creationId="{2C24BA15-A1AA-4BE0-BF90-5E97A19FAB2E}"/>
          </ac:spMkLst>
        </pc:spChg>
      </pc:sldChg>
      <pc:sldChg chg="modSp mod modAnim">
        <pc:chgData name="Agamvir Bal" userId="199bf688f5279bbe" providerId="LiveId" clId="{8D8F0F8F-08CA-431B-AF44-C070FC7DBD38}" dt="2020-08-24T05:56:40.940" v="17" actId="2711"/>
        <pc:sldMkLst>
          <pc:docMk/>
          <pc:sldMk cId="3090333251" sldId="259"/>
        </pc:sldMkLst>
        <pc:spChg chg="mod">
          <ac:chgData name="Agamvir Bal" userId="199bf688f5279bbe" providerId="LiveId" clId="{8D8F0F8F-08CA-431B-AF44-C070FC7DBD38}" dt="2020-08-24T05:56:40.940" v="17" actId="2711"/>
          <ac:spMkLst>
            <pc:docMk/>
            <pc:sldMk cId="3090333251" sldId="259"/>
            <ac:spMk id="3" creationId="{225C66D7-9F46-44E3-9860-F0BE9D7504AF}"/>
          </ac:spMkLst>
        </pc:spChg>
      </pc:sldChg>
      <pc:sldChg chg="modSp modAnim">
        <pc:chgData name="Agamvir Bal" userId="199bf688f5279bbe" providerId="LiveId" clId="{8D8F0F8F-08CA-431B-AF44-C070FC7DBD38}" dt="2020-08-24T06:00:50.626" v="564" actId="20577"/>
        <pc:sldMkLst>
          <pc:docMk/>
          <pc:sldMk cId="550363540" sldId="260"/>
        </pc:sldMkLst>
        <pc:spChg chg="mod">
          <ac:chgData name="Agamvir Bal" userId="199bf688f5279bbe" providerId="LiveId" clId="{8D8F0F8F-08CA-431B-AF44-C070FC7DBD38}" dt="2020-08-24T06:00:50.626" v="564" actId="20577"/>
          <ac:spMkLst>
            <pc:docMk/>
            <pc:sldMk cId="550363540" sldId="260"/>
            <ac:spMk id="3" creationId="{439070D2-18E4-4E05-859C-79B973411F5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August 24,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2413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August 24,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1640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August 24,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4124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August 24,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0565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August 24,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6295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August 24,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5536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August 24,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7674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August 24,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9793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August 24,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22087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August 24,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497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August 24,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1916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August 24,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21405492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73" r:id="rId5"/>
    <p:sldLayoutId id="2147483667" r:id="rId6"/>
    <p:sldLayoutId id="2147483668" r:id="rId7"/>
    <p:sldLayoutId id="2147483669" r:id="rId8"/>
    <p:sldLayoutId id="2147483672"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ikipedia.org/" TargetMode="External"/><Relationship Id="rId2" Type="http://schemas.openxmlformats.org/officeDocument/2006/relationships/hyperlink" Target="https://www.free-css.com/" TargetMode="External"/><Relationship Id="rId1" Type="http://schemas.openxmlformats.org/officeDocument/2006/relationships/slideLayout" Target="../slideLayouts/slideLayout2.xml"/><Relationship Id="rId5" Type="http://schemas.openxmlformats.org/officeDocument/2006/relationships/hyperlink" Target="https://www.similarweb.com/website/medicalnewstoday.com" TargetMode="External"/><Relationship Id="rId4" Type="http://schemas.openxmlformats.org/officeDocument/2006/relationships/hyperlink" Target="https://www.similarweb.com/website/healthline.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3DEEE1-6FD0-4805-8E50-DE0A2792F489}"/>
              </a:ext>
            </a:extLst>
          </p:cNvPr>
          <p:cNvPicPr>
            <a:picLocks noChangeAspect="1"/>
          </p:cNvPicPr>
          <p:nvPr/>
        </p:nvPicPr>
        <p:blipFill rotWithShape="1">
          <a:blip r:embed="rId2"/>
          <a:srcRect l="1393" r="9718"/>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1145F121-7DB3-4C20-B960-333CE29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02F24-FA47-4719-911C-42B79A151476}"/>
              </a:ext>
            </a:extLst>
          </p:cNvPr>
          <p:cNvSpPr>
            <a:spLocks noGrp="1"/>
          </p:cNvSpPr>
          <p:nvPr>
            <p:ph type="ctrTitle"/>
          </p:nvPr>
        </p:nvSpPr>
        <p:spPr>
          <a:xfrm>
            <a:off x="1524000" y="-914401"/>
            <a:ext cx="9144000" cy="4431108"/>
          </a:xfrm>
        </p:spPr>
        <p:txBody>
          <a:bodyPr>
            <a:normAutofit/>
          </a:bodyPr>
          <a:lstStyle/>
          <a:p>
            <a:r>
              <a:rPr lang="en-IN" sz="6600" dirty="0">
                <a:solidFill>
                  <a:schemeClr val="bg1"/>
                </a:solidFill>
              </a:rPr>
              <a:t>YPS </a:t>
            </a:r>
            <a:r>
              <a:rPr lang="en-IN" sz="6600" dirty="0" err="1">
                <a:solidFill>
                  <a:schemeClr val="bg1"/>
                </a:solidFill>
              </a:rPr>
              <a:t>Healthbot</a:t>
            </a:r>
            <a:br>
              <a:rPr lang="en-IN" sz="6600" dirty="0">
                <a:solidFill>
                  <a:schemeClr val="bg1"/>
                </a:solidFill>
              </a:rPr>
            </a:br>
            <a:r>
              <a:rPr lang="en-IN" sz="1800" dirty="0">
                <a:solidFill>
                  <a:schemeClr val="bg1"/>
                </a:solidFill>
              </a:rPr>
              <a:t>the Power to heal </a:t>
            </a:r>
          </a:p>
        </p:txBody>
      </p:sp>
      <p:sp>
        <p:nvSpPr>
          <p:cNvPr id="3" name="Subtitle 2">
            <a:extLst>
              <a:ext uri="{FF2B5EF4-FFF2-40B4-BE49-F238E27FC236}">
                <a16:creationId xmlns:a16="http://schemas.microsoft.com/office/drawing/2014/main" id="{291E2BEB-0A6A-439F-83EA-41996F18DBEF}"/>
              </a:ext>
            </a:extLst>
          </p:cNvPr>
          <p:cNvSpPr>
            <a:spLocks noGrp="1"/>
          </p:cNvSpPr>
          <p:nvPr>
            <p:ph type="subTitle" idx="1"/>
          </p:nvPr>
        </p:nvSpPr>
        <p:spPr>
          <a:xfrm>
            <a:off x="1524000" y="5048793"/>
            <a:ext cx="9144000" cy="836023"/>
          </a:xfrm>
        </p:spPr>
        <p:txBody>
          <a:bodyPr>
            <a:normAutofit/>
          </a:bodyPr>
          <a:lstStyle/>
          <a:p>
            <a:r>
              <a:rPr lang="en-IN" dirty="0">
                <a:solidFill>
                  <a:schemeClr val="bg1"/>
                </a:solidFill>
              </a:rPr>
              <a:t>Made by:- </a:t>
            </a:r>
            <a:r>
              <a:rPr lang="en-IN" dirty="0" err="1">
                <a:solidFill>
                  <a:schemeClr val="bg1"/>
                </a:solidFill>
              </a:rPr>
              <a:t>Sahir</a:t>
            </a:r>
            <a:r>
              <a:rPr lang="en-IN" dirty="0">
                <a:solidFill>
                  <a:schemeClr val="bg1"/>
                </a:solidFill>
              </a:rPr>
              <a:t> </a:t>
            </a:r>
            <a:r>
              <a:rPr lang="en-IN" dirty="0" err="1">
                <a:solidFill>
                  <a:schemeClr val="bg1"/>
                </a:solidFill>
              </a:rPr>
              <a:t>dhupar</a:t>
            </a:r>
            <a:r>
              <a:rPr lang="en-IN" dirty="0">
                <a:solidFill>
                  <a:schemeClr val="bg1"/>
                </a:solidFill>
              </a:rPr>
              <a:t>, </a:t>
            </a:r>
            <a:r>
              <a:rPr lang="en-IN" dirty="0" err="1">
                <a:solidFill>
                  <a:schemeClr val="bg1"/>
                </a:solidFill>
              </a:rPr>
              <a:t>uday</a:t>
            </a:r>
            <a:r>
              <a:rPr lang="en-IN" dirty="0">
                <a:solidFill>
                  <a:schemeClr val="bg1"/>
                </a:solidFill>
              </a:rPr>
              <a:t> </a:t>
            </a:r>
            <a:r>
              <a:rPr lang="en-IN" dirty="0" err="1">
                <a:solidFill>
                  <a:schemeClr val="bg1"/>
                </a:solidFill>
              </a:rPr>
              <a:t>sodhi</a:t>
            </a:r>
            <a:r>
              <a:rPr lang="en-IN" dirty="0">
                <a:solidFill>
                  <a:schemeClr val="bg1"/>
                </a:solidFill>
              </a:rPr>
              <a:t>, </a:t>
            </a:r>
            <a:r>
              <a:rPr lang="en-IN" dirty="0" err="1">
                <a:solidFill>
                  <a:schemeClr val="bg1"/>
                </a:solidFill>
              </a:rPr>
              <a:t>dhruv</a:t>
            </a:r>
            <a:r>
              <a:rPr lang="en-IN" dirty="0">
                <a:solidFill>
                  <a:schemeClr val="bg1"/>
                </a:solidFill>
              </a:rPr>
              <a:t> </a:t>
            </a:r>
            <a:r>
              <a:rPr lang="en-IN" dirty="0" err="1">
                <a:solidFill>
                  <a:schemeClr val="bg1"/>
                </a:solidFill>
              </a:rPr>
              <a:t>jaggi</a:t>
            </a:r>
            <a:r>
              <a:rPr lang="en-IN" dirty="0">
                <a:solidFill>
                  <a:schemeClr val="bg1"/>
                </a:solidFill>
              </a:rPr>
              <a:t>, Rachel </a:t>
            </a:r>
            <a:r>
              <a:rPr lang="en-IN" dirty="0" err="1">
                <a:solidFill>
                  <a:schemeClr val="bg1"/>
                </a:solidFill>
              </a:rPr>
              <a:t>gupta</a:t>
            </a:r>
            <a:r>
              <a:rPr lang="en-IN" dirty="0">
                <a:solidFill>
                  <a:schemeClr val="bg1"/>
                </a:solidFill>
              </a:rPr>
              <a:t> and Agamvir </a:t>
            </a:r>
            <a:r>
              <a:rPr lang="en-IN" dirty="0" err="1">
                <a:solidFill>
                  <a:schemeClr val="bg1"/>
                </a:solidFill>
              </a:rPr>
              <a:t>bal</a:t>
            </a:r>
            <a:r>
              <a:rPr lang="en-IN" dirty="0">
                <a:solidFill>
                  <a:schemeClr val="bg1"/>
                </a:solidFill>
              </a:rPr>
              <a:t> </a:t>
            </a:r>
          </a:p>
        </p:txBody>
      </p:sp>
    </p:spTree>
    <p:extLst>
      <p:ext uri="{BB962C8B-B14F-4D97-AF65-F5344CB8AC3E}">
        <p14:creationId xmlns:p14="http://schemas.microsoft.com/office/powerpoint/2010/main" val="1326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5E87-3B84-4234-A683-B00463AB2048}"/>
              </a:ext>
            </a:extLst>
          </p:cNvPr>
          <p:cNvSpPr>
            <a:spLocks noGrp="1"/>
          </p:cNvSpPr>
          <p:nvPr>
            <p:ph type="title"/>
          </p:nvPr>
        </p:nvSpPr>
        <p:spPr/>
        <p:txBody>
          <a:bodyPr/>
          <a:lstStyle/>
          <a:p>
            <a:r>
              <a:rPr lang="en-IN" dirty="0"/>
              <a:t>       Technology used in 					healthcare  </a:t>
            </a:r>
          </a:p>
        </p:txBody>
      </p:sp>
      <p:sp>
        <p:nvSpPr>
          <p:cNvPr id="3" name="Content Placeholder 2">
            <a:extLst>
              <a:ext uri="{FF2B5EF4-FFF2-40B4-BE49-F238E27FC236}">
                <a16:creationId xmlns:a16="http://schemas.microsoft.com/office/drawing/2014/main" id="{2C24BA15-A1AA-4BE0-BF90-5E97A19FAB2E}"/>
              </a:ext>
            </a:extLst>
          </p:cNvPr>
          <p:cNvSpPr>
            <a:spLocks noGrp="1"/>
          </p:cNvSpPr>
          <p:nvPr>
            <p:ph idx="1"/>
          </p:nvPr>
        </p:nvSpPr>
        <p:spPr/>
        <p:txBody>
          <a:bodyPr/>
          <a:lstStyle/>
          <a:p>
            <a:pPr marL="0" indent="0">
              <a:buNone/>
            </a:pPr>
            <a:r>
              <a:rPr lang="en-US" i="0" dirty="0">
                <a:solidFill>
                  <a:srgbClr val="222222"/>
                </a:solidFill>
                <a:effectLst/>
                <a:latin typeface="+mj-lt"/>
              </a:rPr>
              <a:t>With the increased use of </a:t>
            </a:r>
            <a:r>
              <a:rPr lang="en-US" dirty="0">
                <a:solidFill>
                  <a:srgbClr val="222222"/>
                </a:solidFill>
                <a:latin typeface="+mj-lt"/>
              </a:rPr>
              <a:t>E</a:t>
            </a:r>
            <a:r>
              <a:rPr lang="en-US" i="0" dirty="0">
                <a:solidFill>
                  <a:srgbClr val="222222"/>
                </a:solidFill>
                <a:effectLst/>
                <a:latin typeface="+mj-lt"/>
              </a:rPr>
              <a:t>lectronic Medical Records (EMR), telehealth services, and mobile technologies like tablets and smart phones, physicians and patients are both seeing the benefits that these new medical technologies are bringing.</a:t>
            </a:r>
          </a:p>
          <a:p>
            <a:pPr marL="0" indent="0">
              <a:buNone/>
            </a:pPr>
            <a:r>
              <a:rPr lang="en-IN" dirty="0"/>
              <a:t>Diagnosis technologies include stethoscopes, hypodermic needles, blood pressure cuffs, MRI scanners, heart monitors and EKG machines. Treatment technologies include stitches, scalpels, Band-Aids, casts, ECMO machines, ventilators, and drugs</a:t>
            </a:r>
          </a:p>
        </p:txBody>
      </p:sp>
    </p:spTree>
    <p:extLst>
      <p:ext uri="{BB962C8B-B14F-4D97-AF65-F5344CB8AC3E}">
        <p14:creationId xmlns:p14="http://schemas.microsoft.com/office/powerpoint/2010/main" val="192942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EAF0-46AB-4DC5-A14F-220AA23EDA4F}"/>
              </a:ext>
            </a:extLst>
          </p:cNvPr>
          <p:cNvSpPr>
            <a:spLocks noGrp="1"/>
          </p:cNvSpPr>
          <p:nvPr>
            <p:ph type="title"/>
          </p:nvPr>
        </p:nvSpPr>
        <p:spPr/>
        <p:txBody>
          <a:bodyPr/>
          <a:lstStyle/>
          <a:p>
            <a:r>
              <a:rPr lang="en-IN" dirty="0"/>
              <a:t>What is the new technology being added to health care ?</a:t>
            </a:r>
          </a:p>
        </p:txBody>
      </p:sp>
      <p:sp>
        <p:nvSpPr>
          <p:cNvPr id="3" name="Content Placeholder 2">
            <a:extLst>
              <a:ext uri="{FF2B5EF4-FFF2-40B4-BE49-F238E27FC236}">
                <a16:creationId xmlns:a16="http://schemas.microsoft.com/office/drawing/2014/main" id="{584632C9-C23E-49D9-A249-4332926AE1FB}"/>
              </a:ext>
            </a:extLst>
          </p:cNvPr>
          <p:cNvSpPr>
            <a:spLocks noGrp="1"/>
          </p:cNvSpPr>
          <p:nvPr>
            <p:ph idx="1"/>
          </p:nvPr>
        </p:nvSpPr>
        <p:spPr/>
        <p:txBody>
          <a:bodyPr/>
          <a:lstStyle/>
          <a:p>
            <a:r>
              <a:rPr lang="en-US" i="0" dirty="0">
                <a:solidFill>
                  <a:srgbClr val="222222"/>
                </a:solidFill>
                <a:effectLst/>
                <a:latin typeface="arial" panose="020B0604020202020204" pitchFamily="34" charset="0"/>
              </a:rPr>
              <a:t>Artificial intelligence (AI), blockchain, voice search, chatbots and virtual</a:t>
            </a:r>
            <a:r>
              <a:rPr lang="en-US" b="1" i="0" dirty="0">
                <a:solidFill>
                  <a:srgbClr val="222222"/>
                </a:solidFill>
                <a:effectLst/>
                <a:latin typeface="arial" panose="020B0604020202020204" pitchFamily="34" charset="0"/>
              </a:rPr>
              <a:t> </a:t>
            </a:r>
            <a:r>
              <a:rPr lang="en-US" i="0" dirty="0">
                <a:solidFill>
                  <a:srgbClr val="222222"/>
                </a:solidFill>
                <a:effectLst/>
                <a:latin typeface="arial" panose="020B0604020202020204" pitchFamily="34" charset="0"/>
              </a:rPr>
              <a:t>reality (VR) are among the most promising health technologies in 2020. For the longest time, healthcare executives have been dissatisfied with the lack of technology stacks and solutions for true marketing personalization</a:t>
            </a:r>
            <a:endParaRPr lang="en-IN" dirty="0"/>
          </a:p>
        </p:txBody>
      </p:sp>
    </p:spTree>
    <p:extLst>
      <p:ext uri="{BB962C8B-B14F-4D97-AF65-F5344CB8AC3E}">
        <p14:creationId xmlns:p14="http://schemas.microsoft.com/office/powerpoint/2010/main" val="332123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B44B-E309-4366-820C-9334BC93BF52}"/>
              </a:ext>
            </a:extLst>
          </p:cNvPr>
          <p:cNvSpPr>
            <a:spLocks noGrp="1"/>
          </p:cNvSpPr>
          <p:nvPr>
            <p:ph type="title"/>
          </p:nvPr>
        </p:nvSpPr>
        <p:spPr/>
        <p:txBody>
          <a:bodyPr/>
          <a:lstStyle/>
          <a:p>
            <a:r>
              <a:rPr lang="en-IN" dirty="0"/>
              <a:t>How is technology important in healthcare </a:t>
            </a:r>
          </a:p>
        </p:txBody>
      </p:sp>
      <p:sp>
        <p:nvSpPr>
          <p:cNvPr id="3" name="Content Placeholder 2">
            <a:extLst>
              <a:ext uri="{FF2B5EF4-FFF2-40B4-BE49-F238E27FC236}">
                <a16:creationId xmlns:a16="http://schemas.microsoft.com/office/drawing/2014/main" id="{225C66D7-9F46-44E3-9860-F0BE9D7504AF}"/>
              </a:ext>
            </a:extLst>
          </p:cNvPr>
          <p:cNvSpPr>
            <a:spLocks noGrp="1"/>
          </p:cNvSpPr>
          <p:nvPr>
            <p:ph idx="1"/>
          </p:nvPr>
        </p:nvSpPr>
        <p:spPr/>
        <p:txBody>
          <a:bodyPr>
            <a:normAutofit fontScale="92500" lnSpcReduction="20000"/>
          </a:bodyPr>
          <a:lstStyle/>
          <a:p>
            <a:r>
              <a:rPr lang="en-US" dirty="0"/>
              <a:t>Technology</a:t>
            </a:r>
            <a:r>
              <a:rPr lang="en-US" i="0" dirty="0">
                <a:solidFill>
                  <a:srgbClr val="222222"/>
                </a:solidFill>
                <a:effectLst/>
                <a:latin typeface="arial" panose="020B0604020202020204" pitchFamily="34" charset="0"/>
              </a:rPr>
              <a:t> </a:t>
            </a:r>
            <a:r>
              <a:rPr lang="en-US" i="0" dirty="0">
                <a:solidFill>
                  <a:srgbClr val="222222"/>
                </a:solidFill>
                <a:effectLst/>
                <a:latin typeface="+mj-lt"/>
              </a:rPr>
              <a:t>produces a robust amount of data to use in patient care management. Pacemakers and stents send automatic updates over the Internet. Devices enable patients to transmit weight and blood glucose levels. Wearables send exercise and sleep pattern statistics</a:t>
            </a:r>
          </a:p>
          <a:p>
            <a:r>
              <a:rPr lang="en-US" dirty="0">
                <a:solidFill>
                  <a:srgbClr val="222222"/>
                </a:solidFill>
                <a:latin typeface="+mj-lt"/>
              </a:rPr>
              <a:t>Digitalization of health records-</a:t>
            </a:r>
            <a:r>
              <a:rPr lang="en-US" i="0" dirty="0">
                <a:solidFill>
                  <a:srgbClr val="000000"/>
                </a:solidFill>
                <a:effectLst/>
                <a:latin typeface="+mj-lt"/>
              </a:rPr>
              <a:t>Electronic Health Records (EHRs) replacing outdated paper records has been a massive game changer for everyone in the medical world. Medical assistants to </a:t>
            </a:r>
            <a:r>
              <a:rPr lang="en-US" i="0" dirty="0">
                <a:effectLst/>
                <a:latin typeface="+mj-lt"/>
              </a:rPr>
              <a:t>medical coding professionals</a:t>
            </a:r>
            <a:r>
              <a:rPr lang="en-US" dirty="0">
                <a:latin typeface="+mj-lt"/>
              </a:rPr>
              <a:t> </a:t>
            </a:r>
            <a:r>
              <a:rPr lang="en-US" i="0" dirty="0">
                <a:solidFill>
                  <a:srgbClr val="000000"/>
                </a:solidFill>
                <a:effectLst/>
                <a:latin typeface="+mj-lt"/>
              </a:rPr>
              <a:t>to registered nurses are just a handful of roles that have been impacted by this industry-wide implementation. </a:t>
            </a:r>
            <a:endParaRPr lang="en-US" dirty="0">
              <a:solidFill>
                <a:srgbClr val="222222"/>
              </a:solidFill>
              <a:latin typeface="+mj-lt"/>
            </a:endParaRPr>
          </a:p>
          <a:p>
            <a:r>
              <a:rPr lang="en-US" dirty="0"/>
              <a:t>Health IT improves the quality of healthcare delivery, increases patient safety, decreases medical errors, and strengthens the interaction between patients and </a:t>
            </a:r>
            <a:r>
              <a:rPr lang="en-US" b="1" dirty="0"/>
              <a:t>healthcare</a:t>
            </a:r>
            <a:r>
              <a:rPr lang="en-US" dirty="0"/>
              <a:t> providers. In low and middle-income countries (LMIC) the need for reliable and affordable medical record software is paramount</a:t>
            </a:r>
            <a:endParaRPr lang="en-IN" dirty="0"/>
          </a:p>
        </p:txBody>
      </p:sp>
    </p:spTree>
    <p:extLst>
      <p:ext uri="{BB962C8B-B14F-4D97-AF65-F5344CB8AC3E}">
        <p14:creationId xmlns:p14="http://schemas.microsoft.com/office/powerpoint/2010/main" val="309033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962D-65F5-4207-9A0B-7CA5AA2D33A7}"/>
              </a:ext>
            </a:extLst>
          </p:cNvPr>
          <p:cNvSpPr>
            <a:spLocks noGrp="1"/>
          </p:cNvSpPr>
          <p:nvPr>
            <p:ph type="title"/>
          </p:nvPr>
        </p:nvSpPr>
        <p:spPr/>
        <p:txBody>
          <a:bodyPr/>
          <a:lstStyle/>
          <a:p>
            <a:r>
              <a:rPr lang="en-IN" dirty="0"/>
              <a:t>Idea of making </a:t>
            </a:r>
            <a:r>
              <a:rPr lang="en-IN" dirty="0" err="1"/>
              <a:t>yps</a:t>
            </a:r>
            <a:r>
              <a:rPr lang="en-IN" dirty="0"/>
              <a:t> </a:t>
            </a:r>
            <a:r>
              <a:rPr lang="en-IN" dirty="0" err="1"/>
              <a:t>healthbot</a:t>
            </a:r>
            <a:endParaRPr lang="en-IN" dirty="0"/>
          </a:p>
        </p:txBody>
      </p:sp>
      <p:sp>
        <p:nvSpPr>
          <p:cNvPr id="3" name="Content Placeholder 2">
            <a:extLst>
              <a:ext uri="{FF2B5EF4-FFF2-40B4-BE49-F238E27FC236}">
                <a16:creationId xmlns:a16="http://schemas.microsoft.com/office/drawing/2014/main" id="{439070D2-18E4-4E05-859C-79B973411F5C}"/>
              </a:ext>
            </a:extLst>
          </p:cNvPr>
          <p:cNvSpPr>
            <a:spLocks noGrp="1"/>
          </p:cNvSpPr>
          <p:nvPr>
            <p:ph idx="1"/>
          </p:nvPr>
        </p:nvSpPr>
        <p:spPr/>
        <p:txBody>
          <a:bodyPr/>
          <a:lstStyle/>
          <a:p>
            <a:r>
              <a:rPr lang="en-IN" dirty="0"/>
              <a:t>This website was created by </a:t>
            </a:r>
            <a:r>
              <a:rPr lang="en-IN" dirty="0" err="1"/>
              <a:t>Sahir</a:t>
            </a:r>
            <a:r>
              <a:rPr lang="en-IN" dirty="0"/>
              <a:t> </a:t>
            </a:r>
            <a:r>
              <a:rPr lang="en-IN" dirty="0" err="1"/>
              <a:t>Dhupar</a:t>
            </a:r>
            <a:r>
              <a:rPr lang="en-IN" dirty="0"/>
              <a:t>, Rachel Gupta, Uday Sodhi, Agamvir Bal and Dhruv </a:t>
            </a:r>
            <a:r>
              <a:rPr lang="en-IN" dirty="0" err="1"/>
              <a:t>Jaggi</a:t>
            </a:r>
            <a:r>
              <a:rPr lang="en-IN" dirty="0"/>
              <a:t> for the C.O.D.E Hackathon 2020 held by Strawberry Fields High School, Chandigarh. Through </a:t>
            </a:r>
            <a:r>
              <a:rPr lang="en-IN" dirty="0" err="1"/>
              <a:t>HealthBot</a:t>
            </a:r>
            <a:r>
              <a:rPr lang="en-IN" dirty="0"/>
              <a:t> the developers endeavour to help the school students who do not have proper access to basic first-aid.</a:t>
            </a:r>
          </a:p>
          <a:p>
            <a:r>
              <a:rPr lang="en-IN" dirty="0"/>
              <a:t>The developers of </a:t>
            </a:r>
            <a:r>
              <a:rPr lang="en-IN" dirty="0" err="1"/>
              <a:t>HealthBot</a:t>
            </a:r>
            <a:r>
              <a:rPr lang="en-IN" dirty="0"/>
              <a:t> were influenced by the poor knowledge of </a:t>
            </a:r>
            <a:r>
              <a:rPr lang="en-IN"/>
              <a:t>basic first-aid in </a:t>
            </a:r>
            <a:r>
              <a:rPr lang="en-IN" dirty="0"/>
              <a:t>schools. They wanted to create a program which would help children in their daily life in school suffering from basic medical problems, which are often ignored by the school faculty and they injury can become harmful for the students. </a:t>
            </a:r>
          </a:p>
          <a:p>
            <a:endParaRPr lang="en-IN" dirty="0"/>
          </a:p>
        </p:txBody>
      </p:sp>
    </p:spTree>
    <p:extLst>
      <p:ext uri="{BB962C8B-B14F-4D97-AF65-F5344CB8AC3E}">
        <p14:creationId xmlns:p14="http://schemas.microsoft.com/office/powerpoint/2010/main" val="55036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7ED4-A092-4E18-99FF-0A3F8358361B}"/>
              </a:ext>
            </a:extLst>
          </p:cNvPr>
          <p:cNvSpPr>
            <a:spLocks noGrp="1"/>
          </p:cNvSpPr>
          <p:nvPr>
            <p:ph type="title"/>
          </p:nvPr>
        </p:nvSpPr>
        <p:spPr/>
        <p:txBody>
          <a:bodyPr>
            <a:normAutofit/>
          </a:bodyPr>
          <a:lstStyle/>
          <a:p>
            <a:r>
              <a:rPr lang="en-IN" dirty="0"/>
              <a:t>Bibliography </a:t>
            </a:r>
          </a:p>
        </p:txBody>
      </p:sp>
      <p:sp>
        <p:nvSpPr>
          <p:cNvPr id="3" name="Content Placeholder 2">
            <a:extLst>
              <a:ext uri="{FF2B5EF4-FFF2-40B4-BE49-F238E27FC236}">
                <a16:creationId xmlns:a16="http://schemas.microsoft.com/office/drawing/2014/main" id="{3DFEA26A-5ACE-4FA5-B031-D565BEE1F939}"/>
              </a:ext>
            </a:extLst>
          </p:cNvPr>
          <p:cNvSpPr>
            <a:spLocks noGrp="1"/>
          </p:cNvSpPr>
          <p:nvPr>
            <p:ph idx="1"/>
          </p:nvPr>
        </p:nvSpPr>
        <p:spPr/>
        <p:txBody>
          <a:bodyPr/>
          <a:lstStyle/>
          <a:p>
            <a:r>
              <a:rPr lang="en-IN" dirty="0">
                <a:hlinkClick r:id="rId2"/>
              </a:rPr>
              <a:t>https://www.free-css.com/</a:t>
            </a:r>
            <a:endParaRPr lang="en-IN" dirty="0"/>
          </a:p>
          <a:p>
            <a:r>
              <a:rPr lang="en-IN" dirty="0">
                <a:hlinkClick r:id="rId3"/>
              </a:rPr>
              <a:t>https://www.wikipedia.org/</a:t>
            </a:r>
            <a:endParaRPr lang="en-IN" dirty="0"/>
          </a:p>
          <a:p>
            <a:r>
              <a:rPr lang="en-IN" b="0" i="0" u="sng" strike="noStrike" dirty="0">
                <a:solidFill>
                  <a:srgbClr val="096898"/>
                </a:solidFill>
                <a:effectLst/>
                <a:latin typeface="Roboto"/>
                <a:hlinkClick r:id="rId4" tooltip="healthline.com traffic analysis"/>
              </a:rPr>
              <a:t>healthline.com</a:t>
            </a:r>
            <a:r>
              <a:rPr lang="en-IN" b="0" i="0" u="none" strike="noStrike" dirty="0">
                <a:solidFill>
                  <a:srgbClr val="096898"/>
                </a:solidFill>
                <a:effectLst/>
                <a:latin typeface="Roboto"/>
                <a:hlinkClick r:id="rId4" tooltip="healthline.com traffic analysis"/>
              </a:rPr>
              <a:t> </a:t>
            </a:r>
            <a:endParaRPr lang="en-IN" b="0" i="0" u="none" strike="noStrike" dirty="0">
              <a:solidFill>
                <a:srgbClr val="096898"/>
              </a:solidFill>
              <a:effectLst/>
              <a:latin typeface="Roboto"/>
            </a:endParaRPr>
          </a:p>
          <a:p>
            <a:r>
              <a:rPr lang="en-IN" b="0" i="0" u="sng" strike="noStrike" dirty="0">
                <a:solidFill>
                  <a:srgbClr val="096898"/>
                </a:solidFill>
                <a:effectLst/>
                <a:latin typeface="Roboto"/>
                <a:hlinkClick r:id="rId5" tooltip="medicalnewstoday.com traffic analysis"/>
              </a:rPr>
              <a:t>medicalnewstoday.com</a:t>
            </a:r>
            <a:r>
              <a:rPr lang="en-IN" b="0" i="0" u="none" strike="noStrike" dirty="0">
                <a:solidFill>
                  <a:srgbClr val="096898"/>
                </a:solidFill>
                <a:effectLst/>
                <a:latin typeface="Roboto"/>
                <a:hlinkClick r:id="rId5" tooltip="medicalnewstoday.com traffic analysis"/>
              </a:rPr>
              <a:t> </a:t>
            </a:r>
            <a:endParaRPr lang="en-IN" dirty="0"/>
          </a:p>
        </p:txBody>
      </p:sp>
    </p:spTree>
    <p:extLst>
      <p:ext uri="{BB962C8B-B14F-4D97-AF65-F5344CB8AC3E}">
        <p14:creationId xmlns:p14="http://schemas.microsoft.com/office/powerpoint/2010/main" val="193735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2" end="2"/>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32B7EF1-3311-4A05-98C3-6A3C8F2055A0}"/>
              </a:ext>
            </a:extLst>
          </p:cNvPr>
          <p:cNvSpPr>
            <a:spLocks noGrp="1"/>
          </p:cNvSpPr>
          <p:nvPr>
            <p:ph type="title"/>
          </p:nvPr>
        </p:nvSpPr>
        <p:spPr>
          <a:xfrm>
            <a:off x="474243" y="681317"/>
            <a:ext cx="3236613" cy="3406187"/>
          </a:xfrm>
        </p:spPr>
        <p:txBody>
          <a:bodyPr vert="horz" lIns="0" tIns="0" rIns="0" bIns="0" rtlCol="0" anchor="b">
            <a:normAutofit/>
          </a:bodyPr>
          <a:lstStyle/>
          <a:p>
            <a:pPr algn="r"/>
            <a:endParaRPr lang="en-US" sz="3200" spc="750">
              <a:solidFill>
                <a:schemeClr val="bg1"/>
              </a:solidFill>
            </a:endParaRPr>
          </a:p>
        </p:txBody>
      </p:sp>
      <p:pic>
        <p:nvPicPr>
          <p:cNvPr id="5" name="Content Placeholder 4" descr="A picture containing food&#10;&#10;Description automatically generated">
            <a:extLst>
              <a:ext uri="{FF2B5EF4-FFF2-40B4-BE49-F238E27FC236}">
                <a16:creationId xmlns:a16="http://schemas.microsoft.com/office/drawing/2014/main" id="{8F5B9648-68DE-4B00-88B3-BBC296E37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619" y="727455"/>
            <a:ext cx="7214138" cy="5410603"/>
          </a:xfrm>
          <a:prstGeom prst="rect">
            <a:avLst/>
          </a:prstGeom>
        </p:spPr>
      </p:pic>
    </p:spTree>
    <p:extLst>
      <p:ext uri="{BB962C8B-B14F-4D97-AF65-F5344CB8AC3E}">
        <p14:creationId xmlns:p14="http://schemas.microsoft.com/office/powerpoint/2010/main" val="1814182432"/>
      </p:ext>
    </p:extLst>
  </p:cSld>
  <p:clrMapOvr>
    <a:masterClrMapping/>
  </p:clrMapOvr>
</p:sld>
</file>

<file path=ppt/theme/theme1.xml><?xml version="1.0" encoding="utf-8"?>
<a:theme xmlns:a="http://schemas.openxmlformats.org/drawingml/2006/main" name="GradientRiseVTI">
  <a:themeElements>
    <a:clrScheme name="AnalogousFromLightSeed_2SEEDS">
      <a:dk1>
        <a:srgbClr val="000000"/>
      </a:dk1>
      <a:lt1>
        <a:srgbClr val="FFFFFF"/>
      </a:lt1>
      <a:dk2>
        <a:srgbClr val="243A41"/>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828282"/>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14</TotalTime>
  <Words>459</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Avenir Next LT Pro</vt:lpstr>
      <vt:lpstr>Avenir Next LT Pro Light</vt:lpstr>
      <vt:lpstr>Roboto</vt:lpstr>
      <vt:lpstr>GradientRiseVTI</vt:lpstr>
      <vt:lpstr>YPS Healthbot the Power to heal </vt:lpstr>
      <vt:lpstr>       Technology used in      healthcare  </vt:lpstr>
      <vt:lpstr>What is the new technology being added to health care ?</vt:lpstr>
      <vt:lpstr>How is technology important in healthcare </vt:lpstr>
      <vt:lpstr>Idea of making yps healthbot</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YPS Healthbot </dc:title>
  <dc:creator>Agamvir Bal</dc:creator>
  <cp:lastModifiedBy>Agamvir Bal</cp:lastModifiedBy>
  <cp:revision>2</cp:revision>
  <dcterms:created xsi:type="dcterms:W3CDTF">2020-08-24T05:42:35Z</dcterms:created>
  <dcterms:modified xsi:type="dcterms:W3CDTF">2020-08-24T06:01:11Z</dcterms:modified>
</cp:coreProperties>
</file>