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66" r:id="rId6"/>
    <p:sldId id="256" r:id="rId7"/>
    <p:sldId id="268" r:id="rId8"/>
    <p:sldId id="269" r:id="rId9"/>
    <p:sldId id="267" r:id="rId10"/>
    <p:sldId id="270" r:id="rId11"/>
    <p:sldId id="271" r:id="rId1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4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>
      <p:cViewPr varScale="1">
        <p:scale>
          <a:sx n="75" d="100"/>
          <a:sy n="75" d="100"/>
        </p:scale>
        <p:origin x="534" y="54"/>
      </p:cViewPr>
      <p:guideLst>
        <p:guide orient="horz" pos="3144"/>
        <p:guide pos="4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7E7518-D7D3-A342-B9A1-57B91EA8A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38D92-CE55-1642-B171-5E9305F007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8577-8B88-EE4C-8516-6703E5E700B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C253-90BB-9447-B456-77404052F1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3BA3A-C6D1-EB41-8906-A8CC76B3C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9957D-E1A3-9D46-BB8D-8C509470E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26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1DF58-7EE3-C448-983E-EBFA8BC3FAB5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5372A-F483-BF4C-A311-87AB670BD6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9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7696199" y="8658807"/>
            <a:ext cx="7868479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-4243" y="0"/>
            <a:ext cx="7700443" cy="10058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EE1104-237A-BF43-A4B2-12D92FA5B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80375" y="0"/>
            <a:ext cx="7091363" cy="9105900"/>
          </a:xfr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61BACD-AAF9-B74C-8453-53F0E1129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80374" y="9105900"/>
            <a:ext cx="7091363" cy="952500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MONTH [YEAR]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802AFF-94A7-DC42-8F84-A8D739AC9D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03761" y="6196013"/>
            <a:ext cx="2632075" cy="2909887"/>
          </a:xfrm>
          <a:solidFill>
            <a:schemeClr val="tx1">
              <a:alpha val="70000"/>
            </a:schemeClr>
          </a:solidFill>
        </p:spPr>
        <p:txBody>
          <a:bodyPr lIns="0" rIns="274320" anchor="ctr">
            <a:normAutofit/>
          </a:bodyPr>
          <a:lstStyle>
            <a:lvl1pPr marL="0" marR="0" indent="0" algn="r" defTabSz="1341150" rtl="0" eaLnBrk="1" fontAlgn="auto" latinLnBrk="0" hangingPunct="1">
              <a:lnSpc>
                <a:spcPct val="2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b="1" dirty="0"/>
              <a:t>STORY 1 </a:t>
            </a:r>
            <a:r>
              <a:rPr lang="en-US" sz="1400" dirty="0"/>
              <a:t>– PAGE 1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STORY 2 </a:t>
            </a:r>
            <a:r>
              <a:rPr lang="en-US" sz="1400" dirty="0"/>
              <a:t>– PAGE 5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STORY 3 </a:t>
            </a:r>
            <a:r>
              <a:rPr lang="en-US" sz="1400" dirty="0"/>
              <a:t>– PAGE 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C0B1F-AE2D-4325-9752-F760474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4570095" cy="1944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AF75F0-99DD-3841-83E4-4C82D91F31A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2400" y="0"/>
            <a:ext cx="7772400" cy="9625013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C7977-9AE7-E44C-9DAE-52BF287D9404}"/>
              </a:ext>
            </a:extLst>
          </p:cNvPr>
          <p:cNvSpPr/>
          <p:nvPr userDrawn="1"/>
        </p:nvSpPr>
        <p:spPr>
          <a:xfrm>
            <a:off x="0" y="0"/>
            <a:ext cx="7772400" cy="96242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730E-4EF8-9E4F-BC62-604ECA38A0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5182" y="200234"/>
            <a:ext cx="7136718" cy="1438066"/>
          </a:xfrm>
        </p:spPr>
        <p:txBody>
          <a:bodyPr anchor="b">
            <a:noAutofit/>
          </a:bodyPr>
          <a:lstStyle>
            <a:lvl1pPr algn="r">
              <a:defRPr sz="8800" b="0" i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41686A-9FF5-D942-9BB9-01B1D53124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65182" y="1638300"/>
            <a:ext cx="7136717" cy="460647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JANUARY [YEAR]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E131-386E-C74B-807A-C49FF0FBA79F}"/>
              </a:ext>
            </a:extLst>
          </p:cNvPr>
          <p:cNvCxnSpPr>
            <a:cxnSpLocks/>
          </p:cNvCxnSpPr>
          <p:nvPr userDrawn="1"/>
        </p:nvCxnSpPr>
        <p:spPr>
          <a:xfrm>
            <a:off x="11606400" y="1562100"/>
            <a:ext cx="35955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7FE73FC-81BD-774C-9420-94E5C4B844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87300" y="2399972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355EABE-9701-2A40-8939-BBCC1CA89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52884" y="2857484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158124B-8362-B04E-B6D4-4803B08DFD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87300" y="4764455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918139C6-F0E9-C646-A237-EA5CB48B7D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52884" y="5202588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7AF9D446-A78B-2F41-80FC-CCBF405573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87300" y="7029777"/>
            <a:ext cx="2381250" cy="381000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2000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767E15DD-61B6-E544-8A12-4D66EDEAE5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852884" y="7467910"/>
            <a:ext cx="3215666" cy="1453001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600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D4B-4EC5-B84C-A91E-865885F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9725" y="9624299"/>
            <a:ext cx="5246370" cy="4425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21D56-F084-D347-9F03-301ACF9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818" y="2745256"/>
            <a:ext cx="2766098" cy="37528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E4B6623-6A4E-B440-8D74-742CA35962EE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102155" y="2745256"/>
            <a:ext cx="2766098" cy="37528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66">
            <a:extLst>
              <a:ext uri="{FF2B5EF4-FFF2-40B4-BE49-F238E27FC236}">
                <a16:creationId xmlns:a16="http://schemas.microsoft.com/office/drawing/2014/main" id="{75C35363-0045-BB42-917A-D6CE771186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5817" y="1638300"/>
            <a:ext cx="5942436" cy="67605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3000" u="sng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Our staff</a:t>
            </a:r>
          </a:p>
        </p:txBody>
      </p:sp>
    </p:spTree>
    <p:extLst>
      <p:ext uri="{BB962C8B-B14F-4D97-AF65-F5344CB8AC3E}">
        <p14:creationId xmlns:p14="http://schemas.microsoft.com/office/powerpoint/2010/main" val="384612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3" y="311727"/>
            <a:ext cx="6336999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/>
          <p:nvPr userDrawn="1"/>
        </p:nvCxnSpPr>
        <p:spPr>
          <a:xfrm>
            <a:off x="814915" y="311728"/>
            <a:ext cx="0" cy="10926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1932206"/>
            <a:ext cx="6835538" cy="3447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7772400" y="311727"/>
            <a:ext cx="7607970" cy="90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72400" y="311727"/>
            <a:ext cx="7607970" cy="9024361"/>
          </a:xfrm>
        </p:spPr>
        <p:txBody>
          <a:bodyPr numCol="2" spcCol="182880">
            <a:normAutofit/>
          </a:bodyPr>
          <a:lstStyle>
            <a:lvl1pPr marL="0" marR="0" indent="0" algn="l" defTabSz="1341150" rtl="0" eaLnBrk="1" fontAlgn="auto" latinLnBrk="0" hangingPunct="1">
              <a:lnSpc>
                <a:spcPct val="13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84EB38-DD6D-2948-996C-2E9069D0A7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431" y="311726"/>
            <a:ext cx="650484" cy="109260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6">
            <a:extLst>
              <a:ext uri="{FF2B5EF4-FFF2-40B4-BE49-F238E27FC236}">
                <a16:creationId xmlns:a16="http://schemas.microsoft.com/office/drawing/2014/main" id="{81EF9CB8-C11A-5D44-876B-20EA78D2FC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00EE4-469A-3640-B0D6-93DACF96A278}"/>
              </a:ext>
            </a:extLst>
          </p:cNvPr>
          <p:cNvCxnSpPr>
            <a:cxnSpLocks/>
          </p:cNvCxnSpPr>
          <p:nvPr userDrawn="1"/>
        </p:nvCxnSpPr>
        <p:spPr>
          <a:xfrm>
            <a:off x="814915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oub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3" y="311727"/>
            <a:ext cx="6336999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14915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7772400" y="311727"/>
            <a:ext cx="7607970" cy="90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72400" y="311727"/>
            <a:ext cx="7607970" cy="5017585"/>
          </a:xfrm>
        </p:spPr>
        <p:txBody>
          <a:bodyPr numCol="2" spcCol="182880">
            <a:normAutofit/>
          </a:bodyPr>
          <a:lstStyle>
            <a:lvl1pPr marL="0" marR="0" indent="0" algn="l" defTabSz="1341150" rtl="0" eaLnBrk="1" fontAlgn="auto" latinLnBrk="0" hangingPunct="1">
              <a:lnSpc>
                <a:spcPct val="13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130" y="5174749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37E525F-D5A8-D64A-B798-1425912049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55758" y="5613400"/>
            <a:ext cx="7524611" cy="372268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705A1A8-3E55-7D4E-913B-4F2352440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1932206"/>
            <a:ext cx="6835538" cy="3447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66">
            <a:extLst>
              <a:ext uri="{FF2B5EF4-FFF2-40B4-BE49-F238E27FC236}">
                <a16:creationId xmlns:a16="http://schemas.microsoft.com/office/drawing/2014/main" id="{B6C80278-5269-F841-93D4-E56B3EEA60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BCDE509-A226-5A4B-970D-4FE7712C6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431" y="311726"/>
            <a:ext cx="650484" cy="109260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007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1092608"/>
          </a:xfrm>
        </p:spPr>
        <p:txBody>
          <a:bodyPr>
            <a:normAutofit/>
          </a:bodyPr>
          <a:lstStyle>
            <a:lvl1pPr>
              <a:defRPr sz="65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143485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7"/>
            <a:ext cx="6835538" cy="440574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868" y="5613400"/>
            <a:ext cx="6858000" cy="372268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130" y="5207407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109260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5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2030670"/>
            <a:ext cx="6858000" cy="2686804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7AA6FF2E-40FF-7344-A179-0FDD7E84F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9847" y="4976584"/>
            <a:ext cx="6835538" cy="435950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83D20-4202-F241-9C0A-9C2E1BF17F07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80B38B21-F112-9449-BA76-934FDA0FFA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1427746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6380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7"/>
            <a:ext cx="6835538" cy="7897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99B7129-2521-DD42-859F-57873D4CC9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406" y="8447190"/>
            <a:ext cx="6858000" cy="888898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Picture caption can be written here.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D01D-2874-414D-824C-B7B9CF3CEF2B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6">
            <a:extLst>
              <a:ext uri="{FF2B5EF4-FFF2-40B4-BE49-F238E27FC236}">
                <a16:creationId xmlns:a16="http://schemas.microsoft.com/office/drawing/2014/main" id="{9A93C115-139C-0B43-AAB3-91C0166FE1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60119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921D8E-EF44-4748-81DF-77CB41402F76}"/>
              </a:ext>
            </a:extLst>
          </p:cNvPr>
          <p:cNvSpPr/>
          <p:nvPr userDrawn="1"/>
        </p:nvSpPr>
        <p:spPr>
          <a:xfrm>
            <a:off x="7726226" y="4482863"/>
            <a:ext cx="7818574" cy="515857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868" y="311728"/>
            <a:ext cx="6835538" cy="26700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A3F6B2FB-B206-2F41-896C-A28898BB61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5868" y="3233832"/>
            <a:ext cx="6835538" cy="26700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6637F497-9E90-F145-8AF3-3D684E896E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5868" y="6155936"/>
            <a:ext cx="6835538" cy="26700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D1B97F-218D-254F-B6EC-F39307B18202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D92D1-6A58-3C42-8D9F-751C437A99D6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DCA43B81-1457-A84D-AC2B-479069DF61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66">
            <a:extLst>
              <a:ext uri="{FF2B5EF4-FFF2-40B4-BE49-F238E27FC236}">
                <a16:creationId xmlns:a16="http://schemas.microsoft.com/office/drawing/2014/main" id="{AA36EDC0-5201-974E-B317-50FCD7C1FA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35862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0" y="0"/>
            <a:ext cx="7772400" cy="96242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94622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44648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385" y="4795935"/>
            <a:ext cx="6858000" cy="4540152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9255195" y="4498281"/>
            <a:ext cx="50247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2858895" y="-381857"/>
            <a:ext cx="21187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2858895" y="6076639"/>
            <a:ext cx="21187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1" y="2450112"/>
            <a:ext cx="7150720" cy="462868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amet consectetur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3641E-01A4-4840-93A5-99968C1C535F}"/>
              </a:ext>
            </a:extLst>
          </p:cNvPr>
          <p:cNvCxnSpPr>
            <a:cxnSpLocks/>
          </p:cNvCxnSpPr>
          <p:nvPr userDrawn="1"/>
        </p:nvCxnSpPr>
        <p:spPr>
          <a:xfrm>
            <a:off x="8795133" y="311728"/>
            <a:ext cx="0" cy="76999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76A0302-4D4D-7F47-B21A-50BB503403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7385" y="1230094"/>
            <a:ext cx="6858000" cy="296868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66">
            <a:extLst>
              <a:ext uri="{FF2B5EF4-FFF2-40B4-BE49-F238E27FC236}">
                <a16:creationId xmlns:a16="http://schemas.microsoft.com/office/drawing/2014/main" id="{D6AC1690-BE22-174C-A797-3F0DA207F1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94622" y="762889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4055500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7772400" y="1"/>
            <a:ext cx="7772400" cy="5029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4217" y="311727"/>
            <a:ext cx="6110764" cy="467205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1104728" y="311728"/>
            <a:ext cx="0" cy="82939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243" y="311728"/>
            <a:ext cx="571265" cy="467204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accent4"/>
                </a:solidFill>
              </a:defRPr>
            </a:lvl1pPr>
            <a:lvl2pPr>
              <a:defRPr sz="220"/>
            </a:lvl2pPr>
            <a:lvl3pPr marL="1341150" indent="0" algn="l">
              <a:buFontTx/>
              <a:buNone/>
              <a:defRPr sz="6500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10631295" y="127427"/>
            <a:ext cx="2118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10631295" y="2581409"/>
            <a:ext cx="2118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1" y="1225057"/>
            <a:ext cx="7150720" cy="25790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5280979" y="0"/>
            <a:ext cx="0" cy="956983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3E28909-228D-8747-8CFA-987277E8E6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4243" y="1407930"/>
            <a:ext cx="6835538" cy="362127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49F7AC1-F501-A64D-8164-FCA5886320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980" y="5319569"/>
            <a:ext cx="6858000" cy="3983456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581150" algn="l"/>
              </a:tabLst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E6B8B-BFB2-E749-A089-AFBB66D6E1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29822" y="5319569"/>
            <a:ext cx="6858000" cy="3983456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581150" algn="l"/>
              </a:tabLst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66">
            <a:extLst>
              <a:ext uri="{FF2B5EF4-FFF2-40B4-BE49-F238E27FC236}">
                <a16:creationId xmlns:a16="http://schemas.microsoft.com/office/drawing/2014/main" id="{57E7A4A8-06CE-4941-929D-ABF311C1E2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04217" y="822281"/>
            <a:ext cx="2266562" cy="318837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70575" indent="0">
              <a:buFontTx/>
              <a:buNone/>
              <a:defRPr>
                <a:solidFill>
                  <a:schemeClr val="bg1"/>
                </a:solidFill>
              </a:defRPr>
            </a:lvl2pPr>
            <a:lvl3pPr marL="1341150" indent="0">
              <a:buFontTx/>
              <a:buNone/>
              <a:defRPr>
                <a:solidFill>
                  <a:schemeClr val="bg1"/>
                </a:solidFill>
              </a:defRPr>
            </a:lvl3pPr>
            <a:lvl4pPr marL="2011725" indent="0">
              <a:buFontTx/>
              <a:buNone/>
              <a:defRPr>
                <a:solidFill>
                  <a:schemeClr val="bg1"/>
                </a:solidFill>
              </a:defRPr>
            </a:lvl4pPr>
            <a:lvl5pPr marL="2682301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58825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1" y="8658807"/>
            <a:ext cx="15564678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7864235" y="0"/>
            <a:ext cx="7700443" cy="10058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E5A2-469A-4156-868F-C892B5D0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6322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5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DBB39-50FB-3044-BC67-B75C00CA2303}"/>
              </a:ext>
            </a:extLst>
          </p:cNvPr>
          <p:cNvSpPr/>
          <p:nvPr userDrawn="1"/>
        </p:nvSpPr>
        <p:spPr>
          <a:xfrm>
            <a:off x="0" y="9597753"/>
            <a:ext cx="15544800" cy="460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00" y="9641440"/>
            <a:ext cx="5246370" cy="365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6902" y="9620175"/>
            <a:ext cx="2153468" cy="438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367062B-961C-464A-99D4-DA7C88ED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5256" y="9569837"/>
            <a:ext cx="3497262" cy="442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BA31AE54-5642-FD4E-8B7A-C786568D42A9}" type="datetimeFigureOut">
              <a:rPr lang="en-US" smtClean="0"/>
              <a:pPr/>
              <a:t>12/8/2022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9" r:id="rId16"/>
    <p:sldLayoutId id="2147483678" r:id="rId17"/>
    <p:sldLayoutId id="2147483680" r:id="rId18"/>
  </p:sldLayoutIdLst>
  <p:hf hdr="0"/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uilding Staircase">
            <a:extLst>
              <a:ext uri="{FF2B5EF4-FFF2-40B4-BE49-F238E27FC236}">
                <a16:creationId xmlns:a16="http://schemas.microsoft.com/office/drawing/2014/main" id="{C0D14591-01BF-C54A-921C-0CCEFC7F58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40000"/>
          </a:blip>
          <a:srcRect l="11062" r="11062"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8ABB9A7-468B-AC48-950F-842EE8A1E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October</a:t>
            </a:r>
            <a:r>
              <a:rPr lang="en-US" dirty="0" smtClean="0"/>
              <a:t> [2022]</a:t>
            </a:r>
            <a:endParaRPr lang="en-US" dirty="0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37FF5FC3-6C58-4BC4-B001-7D3EF1D0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cover</a:t>
            </a:r>
          </a:p>
        </p:txBody>
      </p:sp>
      <p:sp>
        <p:nvSpPr>
          <p:cNvPr id="10" name="Title 52">
            <a:extLst>
              <a:ext uri="{FF2B5EF4-FFF2-40B4-BE49-F238E27FC236}">
                <a16:creationId xmlns:a16="http://schemas.microsoft.com/office/drawing/2014/main" id="{B8289FBC-FFC6-C445-A948-3544F4B9AAE1}"/>
              </a:ext>
            </a:extLst>
          </p:cNvPr>
          <p:cNvSpPr txBox="1">
            <a:spLocks/>
          </p:cNvSpPr>
          <p:nvPr/>
        </p:nvSpPr>
        <p:spPr>
          <a:xfrm>
            <a:off x="7913664" y="2463931"/>
            <a:ext cx="7136718" cy="1974201"/>
          </a:xfrm>
          <a:prstGeom prst="rect">
            <a:avLst/>
          </a:prstGeom>
          <a:noFill/>
        </p:spPr>
        <p:txBody>
          <a:bodyPr anchor="ctr"/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 sensor in car 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Done by : </a:t>
            </a:r>
            <a:r>
              <a:rPr lang="en-US" sz="2400" b="1" dirty="0" smtClean="0"/>
              <a:t>Rahaf</a:t>
            </a:r>
            <a:r>
              <a:rPr lang="en-US" sz="2400" dirty="0" smtClean="0"/>
              <a:t> </a:t>
            </a:r>
            <a:r>
              <a:rPr lang="en-US" sz="2400" b="1" dirty="0"/>
              <a:t>S</a:t>
            </a:r>
            <a:r>
              <a:rPr lang="en-US" sz="2400" b="1" dirty="0" smtClean="0"/>
              <a:t>ahir </a:t>
            </a:r>
            <a:r>
              <a:rPr lang="en-US" sz="2400" b="1" dirty="0"/>
              <a:t>S</a:t>
            </a:r>
            <a:r>
              <a:rPr lang="en-US" sz="2400" b="1" dirty="0" smtClean="0"/>
              <a:t>alman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42293" y="8202304"/>
            <a:ext cx="207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Group 6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3" y="2485788"/>
            <a:ext cx="6786456" cy="5165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1068705" y="1210269"/>
            <a:ext cx="570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sensor in the car</a:t>
            </a:r>
          </a:p>
        </p:txBody>
      </p:sp>
    </p:spTree>
    <p:extLst>
      <p:ext uri="{BB962C8B-B14F-4D97-AF65-F5344CB8AC3E}">
        <p14:creationId xmlns:p14="http://schemas.microsoft.com/office/powerpoint/2010/main" val="2708683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ar-SA" dirty="0" smtClean="0"/>
              <a:t>3\11\2022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79892" y="440898"/>
            <a:ext cx="6858000" cy="95117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13068512" y="750627"/>
            <a:ext cx="2470245" cy="968991"/>
          </a:xfrm>
          <a:prstGeom prst="homePlate">
            <a:avLst>
              <a:gd name="adj" fmla="val 753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893" y="1433997"/>
            <a:ext cx="8325068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Bahnschrift" panose="020B0502040204020203" pitchFamily="34" charset="0"/>
              </a:rPr>
              <a:t>Nowadays, people spend most of their time in the car, as it is the most common tool for </a:t>
            </a:r>
            <a:r>
              <a:rPr lang="en-US" altLang="en-US" sz="4000" dirty="0" smtClean="0">
                <a:latin typeface="Bahnschrift" panose="020B0502040204020203" pitchFamily="34" charset="0"/>
              </a:rPr>
              <a:t>transportation,</a:t>
            </a:r>
            <a:r>
              <a:rPr lang="en-US" sz="1400" b="1" dirty="0">
                <a:latin typeface="Bahnschrift" panose="020B0502040204020203" pitchFamily="34" charset="0"/>
              </a:rPr>
              <a:t> </a:t>
            </a:r>
            <a:r>
              <a:rPr lang="en-US" sz="4000" dirty="0">
                <a:latin typeface="Bahnschrift" panose="020B0502040204020203" pitchFamily="34" charset="0"/>
              </a:rPr>
              <a:t>With the same rate of car prevalence, the percentage of people with chronic diseases has increased, There was a need to link medicine and the car, so the most appropriate option was the </a:t>
            </a:r>
            <a:r>
              <a:rPr lang="en-US" sz="4000" dirty="0" smtClean="0">
                <a:latin typeface="Bahnschrift" panose="020B0502040204020203" pitchFamily="34" charset="0"/>
              </a:rPr>
              <a:t>sensor</a:t>
            </a:r>
            <a:endParaRPr lang="ar-SA" sz="4000" dirty="0" smtClean="0">
              <a:latin typeface="Bahnschrift" panose="020B0502040204020203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ar-SA" sz="4000" dirty="0">
              <a:latin typeface="Bahnschrift" panose="020B0502040204020203" pitchFamily="34" charset="0"/>
            </a:endParaRPr>
          </a:p>
          <a:p>
            <a:r>
              <a:rPr lang="en-US" b="1" dirty="0"/>
              <a:t>References:</a:t>
            </a:r>
            <a:endParaRPr lang="en-US" sz="4000" b="1" dirty="0"/>
          </a:p>
          <a:p>
            <a:pPr fontAlgn="base"/>
            <a:r>
              <a:rPr lang="en-US" dirty="0"/>
              <a:t>https://ackodrive.com/car-guide/different-types-of-car-sensors/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4000" dirty="0" smtClean="0">
                <a:latin typeface="Bahnschrift" panose="020B0502040204020203" pitchFamily="34" charset="0"/>
              </a:rPr>
              <a:t> </a:t>
            </a:r>
            <a:endParaRPr lang="en-US" sz="4000" dirty="0">
              <a:latin typeface="Bahnschrift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72" y="5204260"/>
            <a:ext cx="5865498" cy="3085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7625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Placeholder 77" descr="White polygon glass ceiling from below.">
            <a:extLst>
              <a:ext uri="{FF2B5EF4-FFF2-40B4-BE49-F238E27FC236}">
                <a16:creationId xmlns:a16="http://schemas.microsoft.com/office/drawing/2014/main" id="{1ECA78C0-9C50-154A-A1E4-8BD502AB0E6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" r="50"/>
          <a:stretch>
            <a:fillRect/>
          </a:stretch>
        </p:blipFill>
        <p:spPr>
          <a:xfrm>
            <a:off x="7772400" y="0"/>
            <a:ext cx="7772400" cy="9625013"/>
          </a:xfrm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36083D1F-6BFC-F644-A602-3BA78256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4B2AB56-69CB-E34E-83C8-8CF40ACAB8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99935" y="1022841"/>
            <a:ext cx="7136717" cy="460647"/>
          </a:xfrm>
        </p:spPr>
        <p:txBody>
          <a:bodyPr/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7B072D62-BB08-AC4C-987C-E00AB0CC2B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E35299E-10CF-1640-9C78-EDC0914BC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r-SA" dirty="0" smtClean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5399616-44AF-5242-AF5A-FC3A087ABA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20000"/>
          </a:bodyPr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3809B71-00E4-B841-9AC2-5FB836F1FF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130" name="Slide Number Placeholder 3">
            <a:extLst>
              <a:ext uri="{FF2B5EF4-FFF2-40B4-BE49-F238E27FC236}">
                <a16:creationId xmlns:a16="http://schemas.microsoft.com/office/drawing/2014/main" id="{04133367-5E2E-4E41-98EF-1FB7648B7C8E}"/>
              </a:ext>
            </a:extLst>
          </p:cNvPr>
          <p:cNvSpPr txBox="1">
            <a:spLocks/>
          </p:cNvSpPr>
          <p:nvPr/>
        </p:nvSpPr>
        <p:spPr>
          <a:xfrm>
            <a:off x="13226902" y="9620175"/>
            <a:ext cx="2153468" cy="438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B2079F2-58AF-ED44-82D7-E04B2F6FD686}" type="slidenum">
              <a:rPr lang="en-US" smtClean="0">
                <a:solidFill>
                  <a:schemeClr val="bg1"/>
                </a:solidFill>
              </a:rPr>
              <a:pPr algn="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Date Placeholder 4">
            <a:extLst>
              <a:ext uri="{FF2B5EF4-FFF2-40B4-BE49-F238E27FC236}">
                <a16:creationId xmlns:a16="http://schemas.microsoft.com/office/drawing/2014/main" id="{5B1FE430-821F-F740-A0BA-C77C8CD12E2C}"/>
              </a:ext>
            </a:extLst>
          </p:cNvPr>
          <p:cNvSpPr txBox="1">
            <a:spLocks/>
          </p:cNvSpPr>
          <p:nvPr/>
        </p:nvSpPr>
        <p:spPr>
          <a:xfrm>
            <a:off x="175256" y="9569837"/>
            <a:ext cx="3497262" cy="44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341150" rtl="0" eaLnBrk="1" latinLnBrk="0" hangingPunct="1">
              <a:lnSpc>
                <a:spcPct val="90000"/>
              </a:lnSpc>
              <a:spcBef>
                <a:spcPts val="1467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586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438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701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8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8816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873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31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99890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898004" y="7958469"/>
            <a:ext cx="663054" cy="2909887"/>
          </a:xfrm>
        </p:spPr>
        <p:txBody>
          <a:bodyPr>
            <a:normAutofit/>
          </a:bodyPr>
          <a:lstStyle/>
          <a:p>
            <a:r>
              <a:rPr lang="ar-SA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62390" y="285931"/>
            <a:ext cx="3548418" cy="1154162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The idea</a:t>
            </a:r>
            <a:r>
              <a:rPr kumimoji="0" lang="ar-SA" altLang="en-US" sz="4800" b="0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 :</a:t>
            </a:r>
            <a:r>
              <a:rPr kumimoji="0" lang="ar-SA" altLang="en-US" sz="4800" b="0" i="0" u="none" strike="noStrike" cap="none" normalizeH="0" dirty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042350" y="14065980"/>
            <a:ext cx="515373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3600" dirty="0">
                <a:solidFill>
                  <a:srgbClr val="E8EAED"/>
                </a:solidFill>
                <a:latin typeface="inherit"/>
              </a:rPr>
              <a:t>The idea is to help people with chronic diseases monitor their heart rate and blood pressure through a sensor that is distributed around the steering wheel and connected to an alarm device inside.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35" y="2820122"/>
            <a:ext cx="6468110" cy="4932878"/>
          </a:xfrm>
          <a:prstGeom prst="rect">
            <a:avLst/>
          </a:prstGeom>
        </p:spPr>
      </p:pic>
      <p:sp>
        <p:nvSpPr>
          <p:cNvPr id="47" name="Left Arrow 46"/>
          <p:cNvSpPr/>
          <p:nvPr/>
        </p:nvSpPr>
        <p:spPr>
          <a:xfrm rot="18029274">
            <a:off x="12780944" y="2985534"/>
            <a:ext cx="2765378" cy="545911"/>
          </a:xfrm>
          <a:prstGeom prst="leftArrow">
            <a:avLst>
              <a:gd name="adj1" fmla="val 50000"/>
              <a:gd name="adj2" fmla="val 10716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 rot="14120266">
            <a:off x="6670147" y="3389471"/>
            <a:ext cx="2765378" cy="545911"/>
          </a:xfrm>
          <a:prstGeom prst="leftArrow">
            <a:avLst>
              <a:gd name="adj1" fmla="val 50000"/>
              <a:gd name="adj2" fmla="val 10716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 rot="16200000">
            <a:off x="10273619" y="1886962"/>
            <a:ext cx="1709229" cy="545911"/>
          </a:xfrm>
          <a:prstGeom prst="leftArrow">
            <a:avLst>
              <a:gd name="adj1" fmla="val 35000"/>
              <a:gd name="adj2" fmla="val 7216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436728" y="1175661"/>
            <a:ext cx="6756958" cy="771750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idea is to help people with chronic diseases monitor their heart rate and blood pressure through a sensor distributed around the steering wheel and connected to an alarm inside.</a:t>
            </a:r>
            <a:endParaRPr kumimoji="0" lang="ar-SA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This sensor connects to the fingers of the hand around the steering wheel and measures and gives readings on demand, but when blood pressure or heart rate rises, it gives a warning to the driver that the measurements have exceeded the normal limit</a:t>
            </a:r>
            <a:r>
              <a:rPr lang="en-US" sz="2800" dirty="0">
                <a:latin typeface="Bahnschrift" panose="020B0502040204020203" pitchFamily="34" charset="0"/>
              </a:rPr>
              <a:t/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Where this information is displayed on the top of the car's center display.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63" name="Date Placeholder 4"/>
          <p:cNvSpPr txBox="1">
            <a:spLocks/>
          </p:cNvSpPr>
          <p:nvPr/>
        </p:nvSpPr>
        <p:spPr>
          <a:xfrm>
            <a:off x="257471" y="9625013"/>
            <a:ext cx="3497262" cy="44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1341150" rtl="0" eaLnBrk="1" latinLnBrk="0" hangingPunct="1">
              <a:lnSpc>
                <a:spcPct val="90000"/>
              </a:lnSpc>
              <a:spcBef>
                <a:spcPts val="1467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586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438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701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8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8816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873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31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99890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mtClean="0"/>
              <a:t>3\11\2022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1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93" y="1529474"/>
            <a:ext cx="4726393" cy="3957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Pentagon 12"/>
          <p:cNvSpPr/>
          <p:nvPr/>
        </p:nvSpPr>
        <p:spPr>
          <a:xfrm rot="5400000">
            <a:off x="12659758" y="750627"/>
            <a:ext cx="2470245" cy="968991"/>
          </a:xfrm>
          <a:prstGeom prst="homePlate">
            <a:avLst>
              <a:gd name="adj" fmla="val 753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920832" y="265814"/>
            <a:ext cx="5079917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Medical sensor to measure your vital signs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2318" y="6692471"/>
            <a:ext cx="818865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These are the sensor discs that will be implanted around the steering wheel</a:t>
            </a:r>
            <a:endParaRPr kumimoji="0" lang="en-US" altLang="en-US" sz="1200" b="1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99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34" y="1607272"/>
            <a:ext cx="8915968" cy="4930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12" y="2251881"/>
            <a:ext cx="5394165" cy="3179928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8101" y="7981939"/>
            <a:ext cx="353564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View readings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2659758" y="750627"/>
            <a:ext cx="2470245" cy="968991"/>
          </a:xfrm>
          <a:prstGeom prst="homePlate">
            <a:avLst>
              <a:gd name="adj" fmla="val 753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4"/>
          <p:cNvSpPr txBox="1">
            <a:spLocks/>
          </p:cNvSpPr>
          <p:nvPr/>
        </p:nvSpPr>
        <p:spPr>
          <a:xfrm>
            <a:off x="177530" y="9611558"/>
            <a:ext cx="3497262" cy="442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 smtClean="0"/>
              <a:t>3\11\2022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9BB9BA-585C-ED4E-8409-78E15C05E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83076" y="2261927"/>
            <a:ext cx="4810059" cy="1861134"/>
            <a:chOff x="11400425" y="2491933"/>
            <a:chExt cx="3928930" cy="211936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D5090-387D-BC4E-9B02-32A5669B463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07147-A9EA-B44E-8E77-84E27E80C51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5AC1E3-FD67-2E49-8593-78016F07DF48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745BD2-CC50-8647-A314-BC5FAF2351B0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5EFCD1-7F46-4544-AEB4-174BAF4A51D5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15AF4A-B109-A34B-8FA7-0F00DDF1484B}"/>
                </a:ext>
              </a:extLst>
            </p:cNvPr>
            <p:cNvSpPr txBox="1"/>
            <p:nvPr userDrawn="1"/>
          </p:nvSpPr>
          <p:spPr>
            <a:xfrm>
              <a:off x="11400425" y="2910626"/>
              <a:ext cx="715260" cy="1200329"/>
            </a:xfrm>
            <a:prstGeom prst="rect">
              <a:avLst/>
            </a:prstGeom>
            <a:noFill/>
            <a:ln w="57150">
              <a:noFill/>
            </a:ln>
            <a:effectLst/>
          </p:spPr>
          <p:txBody>
            <a:bodyPr wrap="non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+mn-lt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C2B818-F3E1-6649-84CE-9CDC1CF3CD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85946" y="4571816"/>
            <a:ext cx="4810059" cy="2119361"/>
            <a:chOff x="11400425" y="2491933"/>
            <a:chExt cx="3928930" cy="211936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8C8D86-EBF9-C543-836C-4374E5385387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409E55-BD44-2640-809D-9362EE6473C4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42FD22-8784-454F-B2CD-E0D36D3773BF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B65C1C-C464-EB4B-9F02-B6CCAC38C448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D0D999-9BC9-BA41-A715-78921754A822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48A73A-62B9-2046-A59C-EAE1361F3161}"/>
                </a:ext>
              </a:extLst>
            </p:cNvPr>
            <p:cNvSpPr txBox="1"/>
            <p:nvPr userDrawn="1"/>
          </p:nvSpPr>
          <p:spPr>
            <a:xfrm>
              <a:off x="11400425" y="2910626"/>
              <a:ext cx="715260" cy="1200329"/>
            </a:xfrm>
            <a:prstGeom prst="rect">
              <a:avLst/>
            </a:prstGeom>
            <a:noFill/>
            <a:ln w="57150"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+mn-lt"/>
                </a:rPr>
                <a:t>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B54080-DAE8-F64D-8AC9-AC004C766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85948" y="7017613"/>
            <a:ext cx="4810058" cy="2119361"/>
            <a:chOff x="11400426" y="2491933"/>
            <a:chExt cx="3928929" cy="211936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07D188-0415-ED41-B043-32001E8AF5D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91AB-47CF-3A43-A69C-29ADA511D2F5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ABD26CE-F00E-564C-84AA-3970B31299BC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3788C1-447E-A949-926B-3A5F0D70B622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4382FE-BFE2-F74F-A210-1AE0832519A9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30C87A-999D-CD47-BEED-AE30BC66CEC3}"/>
                </a:ext>
              </a:extLst>
            </p:cNvPr>
            <p:cNvSpPr txBox="1"/>
            <p:nvPr userDrawn="1"/>
          </p:nvSpPr>
          <p:spPr>
            <a:xfrm>
              <a:off x="11400426" y="2910626"/>
              <a:ext cx="715260" cy="1200329"/>
            </a:xfrm>
            <a:prstGeom prst="rect">
              <a:avLst/>
            </a:prstGeom>
            <a:noFill/>
            <a:ln w="57150"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dirty="0">
                  <a:ln/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+mn-lt"/>
                </a:rPr>
                <a:t>3</a:t>
              </a:r>
            </a:p>
          </p:txBody>
        </p:sp>
      </p:grp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614346" y="430269"/>
            <a:ext cx="61551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The importance of this idea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11025151" y="2700640"/>
            <a:ext cx="39442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Reducing some of the accidents that occur due to these diseases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1265106" y="4771484"/>
            <a:ext cx="349158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Ease of knowing blood pressure and heart rate and dispensing with a pressure </a:t>
            </a:r>
            <a:r>
              <a:rPr lang="en-US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device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1265106" y="7086025"/>
            <a:ext cx="351078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Act faster when exposed to a state of high blood pressure, thus preserving the life of the person who drives and maintaining those who drive other cars around him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1" y="2669113"/>
            <a:ext cx="6851481" cy="3257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7354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8105" y="123784"/>
            <a:ext cx="5224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development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94168" y="1361401"/>
            <a:ext cx="11694213" cy="439352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E8EAED"/>
                </a:solidFill>
                <a:latin typeface="inherit"/>
              </a:rPr>
              <a:t>It is also possible to work on developing this sensor so that when the blood pressure rises to a dangerous level, it gives a warning to the driver to stop and then sends a message to the nearest hospital so that this alarm is connected to the hospital and the hospital is automatically connected to the location service (GPS</a:t>
            </a:r>
            <a:r>
              <a:rPr lang="en-US" altLang="en-US" sz="3600" dirty="0" smtClean="0">
                <a:solidFill>
                  <a:srgbClr val="E8EAED"/>
                </a:solidFill>
                <a:latin typeface="inherit"/>
              </a:rPr>
              <a:t>), so </a:t>
            </a:r>
            <a:r>
              <a:rPr lang="en-US" altLang="en-US" sz="3600" dirty="0">
                <a:solidFill>
                  <a:srgbClr val="E8EAED"/>
                </a:solidFill>
                <a:latin typeface="inherit"/>
              </a:rPr>
              <a:t>a message is sent to the nearest hospital Where this driver stopped and went to him in the shortest time and helped him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53" y="6482687"/>
            <a:ext cx="5592872" cy="2279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574" y="6482687"/>
            <a:ext cx="2240474" cy="2217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Date Placeholder 4"/>
          <p:cNvSpPr>
            <a:spLocks noGrp="1"/>
          </p:cNvSpPr>
          <p:nvPr>
            <p:ph type="dt" sz="half" idx="12"/>
          </p:nvPr>
        </p:nvSpPr>
        <p:spPr>
          <a:xfrm>
            <a:off x="175256" y="9569837"/>
            <a:ext cx="3497262" cy="442138"/>
          </a:xfrm>
        </p:spPr>
        <p:txBody>
          <a:bodyPr/>
          <a:lstStyle/>
          <a:p>
            <a:r>
              <a:rPr lang="ar-SA" dirty="0" smtClean="0"/>
              <a:t>3\11\2022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6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4152037"/>
            <a:ext cx="777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sensors in the car are among the most important parts of the car on which the functioning of the car system as a whole depends. As there are many of these sensors in all cars such as the oxygen sensor, fuel temperature sensor and Proximity sensor</a:t>
            </a:r>
          </a:p>
          <a:p>
            <a:r>
              <a:rPr lang="en-US" dirty="0"/>
              <a:t>  And many sensors whose primary goal is to maintain the safety of the person inside the car or the driver himself</a:t>
            </a:r>
          </a:p>
        </p:txBody>
      </p:sp>
    </p:spTree>
    <p:extLst>
      <p:ext uri="{BB962C8B-B14F-4D97-AF65-F5344CB8AC3E}">
        <p14:creationId xmlns:p14="http://schemas.microsoft.com/office/powerpoint/2010/main" val="1149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Layout 01 - AE_CA_v4" id="{F9D5F4D5-9454-45C5-AFC0-38A7887A0E87}" vid="{A7535069-094F-4B33-8094-ED35EDC7CF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83B94A-925B-4414-927F-DFD616E23C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9AD2B3-D789-4FC7-A14D-89ADA76B73A8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B39800E7-4362-4A70-9B48-B5AE1C9F4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Magazine layout</Template>
  <TotalTime>0</TotalTime>
  <Words>475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Century Gothic</vt:lpstr>
      <vt:lpstr>Century Schoolbook</vt:lpstr>
      <vt:lpstr>inherit</vt:lpstr>
      <vt:lpstr>Times New Roman</vt:lpstr>
      <vt:lpstr>Office Theme</vt:lpstr>
      <vt:lpstr>Front cover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2022-11-01T21:07:20Z</dcterms:created>
  <dcterms:modified xsi:type="dcterms:W3CDTF">2022-12-09T17:43:32Z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