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9" r:id="rId6"/>
    <p:sldId id="260" r:id="rId7"/>
    <p:sldId id="261" r:id="rId8"/>
    <p:sldId id="262" r:id="rId9"/>
    <p:sldId id="264" r:id="rId10"/>
    <p:sldId id="265" r:id="rId11"/>
    <p:sldId id="266" r:id="rId12"/>
    <p:sldId id="269" r:id="rId13"/>
    <p:sldId id="267" r:id="rId14"/>
    <p:sldId id="263" r:id="rId15"/>
  </p:sldIdLst>
  <p:sldSz cx="12192000" cy="6858000"/>
  <p:notesSz cx="6858000" cy="9144000"/>
  <p:embeddedFontLst>
    <p:embeddedFont>
      <p:font typeface="Plus Jakarta Sans"/>
      <p:regular r:id="rId19"/>
      <p:bold r:id="rId20"/>
      <p:italic r:id="rId21"/>
      <p:boldItalic r:id="rId22"/>
    </p:embeddedFont>
    <p:embeddedFont>
      <p:font typeface="Calibri" panose="020F0502020204030204"/>
      <p:regular r:id="rId23"/>
      <p:bold r:id="rId24"/>
      <p:italic r:id="rId25"/>
      <p:boldItalic r:id="rId26"/>
    </p:embeddedFont>
    <p:embeddedFont>
      <p:font typeface="Inter" panose="02000503000000020004"/>
      <p:regular r:id="rId27"/>
      <p:bold r:id="rId28"/>
      <p:italic r:id="rId29"/>
      <p:boldItalic r:id="rId30"/>
    </p:embeddedFont>
    <p:embeddedFont>
      <p:font typeface="Open Sans" panose="020B0606030504020204"/>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13.fntdata"/><Relationship Id="rId30" Type="http://schemas.openxmlformats.org/officeDocument/2006/relationships/font" Target="fonts/font12.fntdata"/><Relationship Id="rId3" Type="http://schemas.openxmlformats.org/officeDocument/2006/relationships/slide" Target="slides/slide1.xml"/><Relationship Id="rId29" Type="http://schemas.openxmlformats.org/officeDocument/2006/relationships/font" Target="fonts/font11.fntdata"/><Relationship Id="rId28" Type="http://schemas.openxmlformats.org/officeDocument/2006/relationships/font" Target="fonts/font10.fntdata"/><Relationship Id="rId27" Type="http://schemas.openxmlformats.org/officeDocument/2006/relationships/font" Target="fonts/font9.fntdata"/><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
        <p:cNvGrpSpPr/>
        <p:nvPr/>
      </p:nvGrpSpPr>
      <p:grpSpPr>
        <a:xfrm>
          <a:off x="0" y="0"/>
          <a:ext cx="0" cy="0"/>
          <a:chOff x="0" y="0"/>
          <a:chExt cx="0" cy="0"/>
        </a:xfrm>
      </p:grpSpPr>
      <p:sp>
        <p:nvSpPr>
          <p:cNvPr id="30" name="Google Shape;3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 name="Google Shape;3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
        <p:cNvGrpSpPr/>
        <p:nvPr/>
      </p:nvGrpSpPr>
      <p:grpSpPr>
        <a:xfrm>
          <a:off x="0" y="0"/>
          <a:ext cx="0" cy="0"/>
          <a:chOff x="0" y="0"/>
          <a:chExt cx="0" cy="0"/>
        </a:xfrm>
      </p:grpSpPr>
      <p:sp>
        <p:nvSpPr>
          <p:cNvPr id="42" name="Google Shape;42;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3" name="Google Shape;4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3"/>
        <p:cNvGrpSpPr/>
        <p:nvPr/>
      </p:nvGrpSpPr>
      <p:grpSpPr>
        <a:xfrm>
          <a:off x="0" y="0"/>
          <a:ext cx="0" cy="0"/>
          <a:chOff x="0" y="0"/>
          <a:chExt cx="0" cy="0"/>
        </a:xfrm>
      </p:grpSpPr>
      <p:sp>
        <p:nvSpPr>
          <p:cNvPr id="64" name="Google Shape;64;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65" name="Google Shape;6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4"/>
        <p:cNvGrpSpPr/>
        <p:nvPr/>
      </p:nvGrpSpPr>
      <p:grpSpPr>
        <a:xfrm>
          <a:off x="0" y="0"/>
          <a:ext cx="0" cy="0"/>
          <a:chOff x="0" y="0"/>
          <a:chExt cx="0" cy="0"/>
        </a:xfrm>
      </p:grpSpPr>
      <p:sp>
        <p:nvSpPr>
          <p:cNvPr id="75" name="Google Shape;75;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76" name="Google Shape;7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
        <p:cNvGrpSpPr/>
        <p:nvPr/>
      </p:nvGrpSpPr>
      <p:grpSpPr>
        <a:xfrm>
          <a:off x="0" y="0"/>
          <a:ext cx="0" cy="0"/>
          <a:chOff x="0" y="0"/>
          <a:chExt cx="0" cy="0"/>
        </a:xfrm>
      </p:grpSpPr>
      <p:sp>
        <p:nvSpPr>
          <p:cNvPr id="86" name="Google Shape;86;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7" name="Google Shape;8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6"/>
        <p:cNvGrpSpPr/>
        <p:nvPr/>
      </p:nvGrpSpPr>
      <p:grpSpPr>
        <a:xfrm>
          <a:off x="0" y="0"/>
          <a:ext cx="0" cy="0"/>
          <a:chOff x="0" y="0"/>
          <a:chExt cx="0" cy="0"/>
        </a:xfrm>
      </p:grpSpPr>
      <p:sp>
        <p:nvSpPr>
          <p:cNvPr id="97" name="Google Shape;97;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98" name="Google Shape;9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9" name="Google Shape;10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7_Title Slide">
  <p:cSld name="7_Title Slide">
    <p:spTree>
      <p:nvGrpSpPr>
        <p:cNvPr id="1"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3_Title Slide">
  <p:cSld name="33_Title Slide">
    <p:spTree>
      <p:nvGrpSpPr>
        <p:cNvPr id="1" name="Shape 25"/>
        <p:cNvGrpSpPr/>
        <p:nvPr/>
      </p:nvGrpSpPr>
      <p:grpSpPr>
        <a:xfrm>
          <a:off x="0" y="0"/>
          <a:ext cx="0" cy="0"/>
          <a:chOff x="0" y="0"/>
          <a:chExt cx="0" cy="0"/>
        </a:xfrm>
      </p:grpSpPr>
      <p:sp>
        <p:nvSpPr>
          <p:cNvPr id="26" name="Google Shape;26;p17"/>
          <p:cNvSpPr>
            <a:spLocks noGrp="1"/>
          </p:cNvSpPr>
          <p:nvPr>
            <p:ph type="pic" idx="2"/>
          </p:nvPr>
        </p:nvSpPr>
        <p:spPr>
          <a:xfrm>
            <a:off x="-1" y="549274"/>
            <a:ext cx="4995082" cy="5759450"/>
          </a:xfrm>
          <a:prstGeom prst="rect">
            <a:avLst/>
          </a:prstGeom>
          <a:solidFill>
            <a:srgbClr val="F2F2F2"/>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4_Title Slide">
  <p:cSld name="34_Title Slide">
    <p:spTree>
      <p:nvGrpSpPr>
        <p:cNvPr id="1" name="Shape 27"/>
        <p:cNvGrpSpPr/>
        <p:nvPr/>
      </p:nvGrpSpPr>
      <p:grpSpPr>
        <a:xfrm>
          <a:off x="0" y="0"/>
          <a:ext cx="0" cy="0"/>
          <a:chOff x="0" y="0"/>
          <a:chExt cx="0" cy="0"/>
        </a:xfrm>
      </p:grpSpPr>
      <p:sp>
        <p:nvSpPr>
          <p:cNvPr id="28" name="Google Shape;28;p18"/>
          <p:cNvSpPr>
            <a:spLocks noGrp="1"/>
          </p:cNvSpPr>
          <p:nvPr>
            <p:ph type="pic" idx="2"/>
          </p:nvPr>
        </p:nvSpPr>
        <p:spPr>
          <a:xfrm>
            <a:off x="6095999" y="1270000"/>
            <a:ext cx="6096001" cy="4319588"/>
          </a:xfrm>
          <a:prstGeom prst="rect">
            <a:avLst/>
          </a:prstGeom>
          <a:solidFill>
            <a:srgbClr val="F2F2F2"/>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a:xfrm>
            <a:off x="8610600" y="6356350"/>
            <a:ext cx="2743200" cy="365125"/>
          </a:xfrm>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1"/>
        <p:cNvGrpSpPr/>
        <p:nvPr/>
      </p:nvGrpSpPr>
      <p:grpSpPr>
        <a:xfrm>
          <a:off x="0" y="0"/>
          <a:ext cx="0" cy="0"/>
          <a:chOff x="0" y="0"/>
          <a:chExt cx="0" cy="0"/>
        </a:xfrm>
      </p:grpSpPr>
      <p:sp>
        <p:nvSpPr>
          <p:cNvPr id="12" name="Google Shape;12;p8"/>
          <p:cNvSpPr>
            <a:spLocks noGrp="1"/>
          </p:cNvSpPr>
          <p:nvPr>
            <p:ph type="pic" idx="2"/>
          </p:nvPr>
        </p:nvSpPr>
        <p:spPr>
          <a:xfrm>
            <a:off x="1055687" y="1268413"/>
            <a:ext cx="4319586" cy="5040312"/>
          </a:xfrm>
          <a:prstGeom prst="rect">
            <a:avLst/>
          </a:prstGeom>
          <a:solidFill>
            <a:srgbClr val="F2F2F2"/>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3"/>
        <p:cNvGrpSpPr/>
        <p:nvPr/>
      </p:nvGrpSpPr>
      <p:grpSpPr>
        <a:xfrm>
          <a:off x="0" y="0"/>
          <a:ext cx="0" cy="0"/>
          <a:chOff x="0" y="0"/>
          <a:chExt cx="0" cy="0"/>
        </a:xfrm>
      </p:grpSpPr>
      <p:sp>
        <p:nvSpPr>
          <p:cNvPr id="14" name="Google Shape;14;p10"/>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1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8_Title Slide">
  <p:cSld name="28_Title Slide">
    <p:spTree>
      <p:nvGrpSpPr>
        <p:cNvPr id="1" name="Shape 1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1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0_Title Slide">
  <p:cSld name="30_Title Slide">
    <p:spTree>
      <p:nvGrpSpPr>
        <p:cNvPr id="1" name="Shape 1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1_Title Slide">
  <p:cSld name="31_Title Slide">
    <p:spTree>
      <p:nvGrpSpPr>
        <p:cNvPr id="1" name="Shape 19"/>
        <p:cNvGrpSpPr/>
        <p:nvPr/>
      </p:nvGrpSpPr>
      <p:grpSpPr>
        <a:xfrm>
          <a:off x="0" y="0"/>
          <a:ext cx="0" cy="0"/>
          <a:chOff x="0" y="0"/>
          <a:chExt cx="0" cy="0"/>
        </a:xfrm>
      </p:grpSpPr>
      <p:sp>
        <p:nvSpPr>
          <p:cNvPr id="20" name="Google Shape;20;p15"/>
          <p:cNvSpPr>
            <a:spLocks noGrp="1"/>
          </p:cNvSpPr>
          <p:nvPr>
            <p:ph type="pic" idx="2"/>
          </p:nvPr>
        </p:nvSpPr>
        <p:spPr>
          <a:xfrm>
            <a:off x="-1" y="0"/>
            <a:ext cx="9696450" cy="4868863"/>
          </a:xfrm>
          <a:prstGeom prst="rect">
            <a:avLst/>
          </a:prstGeom>
          <a:solidFill>
            <a:srgbClr val="F2F2F2"/>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21"/>
        <p:cNvGrpSpPr/>
        <p:nvPr/>
      </p:nvGrpSpPr>
      <p:grpSpPr>
        <a:xfrm>
          <a:off x="0" y="0"/>
          <a:ext cx="0" cy="0"/>
          <a:chOff x="0" y="0"/>
          <a:chExt cx="0" cy="0"/>
        </a:xfrm>
      </p:grpSpPr>
      <p:sp>
        <p:nvSpPr>
          <p:cNvPr id="22" name="Google Shape;22;p16"/>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23" name="Google Shape;23;p16"/>
          <p:cNvSpPr>
            <a:spLocks noGrp="1"/>
          </p:cNvSpPr>
          <p:nvPr>
            <p:ph type="pic" idx="2"/>
          </p:nvPr>
        </p:nvSpPr>
        <p:spPr>
          <a:xfrm>
            <a:off x="6816725" y="1268413"/>
            <a:ext cx="2381023" cy="2976935"/>
          </a:xfrm>
          <a:prstGeom prst="rect">
            <a:avLst/>
          </a:prstGeom>
          <a:solidFill>
            <a:srgbClr val="F2F2F2"/>
          </a:solidFill>
          <a:ln>
            <a:noFill/>
          </a:ln>
        </p:spPr>
      </p:sp>
      <p:sp>
        <p:nvSpPr>
          <p:cNvPr id="24" name="Google Shape;24;p16"/>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E4C9"/>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1"/>
          <p:cNvSpPr/>
          <p:nvPr/>
        </p:nvSpPr>
        <p:spPr>
          <a:xfrm>
            <a:off x="894443" y="2785105"/>
            <a:ext cx="5622471" cy="101562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panose="020B0604020202020204"/>
              <a:buNone/>
            </a:pPr>
            <a:r>
              <a:rPr lang="en-US" sz="32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Certification Project </a:t>
            </a:r>
            <a:endParaRPr lang="en-US" sz="3200" b="1"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3200"/>
              <a:buFont typeface="Arial" panose="020B0604020202020204"/>
              <a:buNone/>
            </a:pPr>
            <a:br>
              <a:rPr lang="en-US" sz="14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br>
            <a:endParaRPr sz="1400" b="0" i="0" u="none" strike="noStrike" cap="none" dirty="0">
              <a:solidFill>
                <a:srgbClr val="000000"/>
              </a:solidFill>
              <a:latin typeface="Inter" panose="02000503000000020004"/>
              <a:ea typeface="Inter" panose="02000503000000020004"/>
              <a:cs typeface="Inter" panose="02000503000000020004"/>
              <a:sym typeface="Inter" panose="02000503000000020004"/>
            </a:endParaRPr>
          </a:p>
        </p:txBody>
      </p:sp>
      <p:grpSp>
        <p:nvGrpSpPr>
          <p:cNvPr id="34" name="Google Shape;34;p1"/>
          <p:cNvGrpSpPr/>
          <p:nvPr/>
        </p:nvGrpSpPr>
        <p:grpSpPr>
          <a:xfrm>
            <a:off x="894442" y="2675335"/>
            <a:ext cx="5512708" cy="940767"/>
            <a:chOff x="894442" y="2675335"/>
            <a:chExt cx="7570108" cy="940767"/>
          </a:xfrm>
        </p:grpSpPr>
        <p:sp>
          <p:nvSpPr>
            <p:cNvPr id="35" name="Google Shape;35;p1"/>
            <p:cNvSpPr/>
            <p:nvPr/>
          </p:nvSpPr>
          <p:spPr>
            <a:xfrm>
              <a:off x="894442" y="2675335"/>
              <a:ext cx="7570108"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Inter" panose="02000503000000020004"/>
                <a:ea typeface="Inter" panose="02000503000000020004"/>
                <a:cs typeface="Inter" panose="02000503000000020004"/>
                <a:sym typeface="Inter" panose="02000503000000020004"/>
              </a:endParaRPr>
            </a:p>
          </p:txBody>
        </p:sp>
        <p:sp>
          <p:nvSpPr>
            <p:cNvPr id="36" name="Google Shape;36;p1"/>
            <p:cNvSpPr/>
            <p:nvPr/>
          </p:nvSpPr>
          <p:spPr>
            <a:xfrm>
              <a:off x="894442" y="3570383"/>
              <a:ext cx="7570108"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Inter" panose="02000503000000020004"/>
                <a:ea typeface="Inter" panose="02000503000000020004"/>
                <a:cs typeface="Inter" panose="02000503000000020004"/>
                <a:sym typeface="Inter" panose="02000503000000020004"/>
              </a:endParaRPr>
            </a:p>
          </p:txBody>
        </p:sp>
      </p:grpSp>
      <p:sp>
        <p:nvSpPr>
          <p:cNvPr id="37" name="Google Shape;37;p1"/>
          <p:cNvSpPr txBox="1"/>
          <p:nvPr/>
        </p:nvSpPr>
        <p:spPr>
          <a:xfrm>
            <a:off x="701675" y="4921250"/>
            <a:ext cx="3888105" cy="9207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IN" altLang="en-US" sz="1800" dirty="0">
                <a:solidFill>
                  <a:srgbClr val="004740"/>
                </a:solidFill>
                <a:latin typeface="Inter" panose="02000503000000020004"/>
                <a:ea typeface="Inter" panose="02000503000000020004"/>
                <a:cs typeface="Inter" panose="02000503000000020004"/>
                <a:sym typeface="Inter" panose="02000503000000020004"/>
              </a:rPr>
              <a:t>K V </a:t>
            </a:r>
            <a:r>
              <a:rPr lang="en-US" sz="1800" dirty="0">
                <a:solidFill>
                  <a:srgbClr val="004740"/>
                </a:solidFill>
                <a:latin typeface="Inter" panose="02000503000000020004"/>
                <a:ea typeface="Inter" panose="02000503000000020004"/>
                <a:cs typeface="Inter" panose="02000503000000020004"/>
                <a:sym typeface="Inter" panose="02000503000000020004"/>
              </a:rPr>
              <a:t>Sahishnav</a:t>
            </a:r>
            <a:r>
              <a:rPr lang="en-IN" altLang="en-US" sz="1800" dirty="0">
                <a:solidFill>
                  <a:srgbClr val="004740"/>
                </a:solidFill>
                <a:latin typeface="Inter" panose="02000503000000020004"/>
                <a:ea typeface="Inter" panose="02000503000000020004"/>
                <a:cs typeface="Inter" panose="02000503000000020004"/>
                <a:sym typeface="Inter" panose="02000503000000020004"/>
              </a:rPr>
              <a:t> Reddy</a:t>
            </a:r>
            <a:endParaRPr lang="en-US" sz="1800" dirty="0">
              <a:solidFill>
                <a:srgbClr val="004740"/>
              </a:solidFill>
              <a:latin typeface="Inter" panose="02000503000000020004"/>
              <a:ea typeface="Inter" panose="02000503000000020004"/>
              <a:cs typeface="Inter" panose="02000503000000020004"/>
              <a:sym typeface="Inter" panose="02000503000000020004"/>
            </a:endParaRPr>
          </a:p>
          <a:p>
            <a:pPr marL="0" marR="0" lvl="0" indent="0" algn="l" rtl="0">
              <a:lnSpc>
                <a:spcPct val="100000"/>
              </a:lnSpc>
              <a:spcBef>
                <a:spcPts val="0"/>
              </a:spcBef>
              <a:spcAft>
                <a:spcPts val="0"/>
              </a:spcAft>
              <a:buClr>
                <a:srgbClr val="000000"/>
              </a:buClr>
              <a:buSzPts val="2400"/>
              <a:buFont typeface="Arial" panose="020B0604020202020204"/>
              <a:buNone/>
            </a:pPr>
            <a:r>
              <a:rPr lang="en-IN" altLang="en-US" sz="1800" b="0" i="0" u="none" strike="noStrike" cap="none" dirty="0">
                <a:solidFill>
                  <a:srgbClr val="004740"/>
                </a:solidFill>
                <a:latin typeface="Inter" panose="02000503000000020004"/>
                <a:ea typeface="Inter" panose="02000503000000020004"/>
                <a:cs typeface="Inter" panose="02000503000000020004"/>
                <a:sym typeface="Inter" panose="02000503000000020004"/>
              </a:rPr>
              <a:t>P </a:t>
            </a:r>
            <a:r>
              <a:rPr lang="en-US" sz="1800" b="0" i="0" u="none" strike="noStrike" cap="none" dirty="0">
                <a:solidFill>
                  <a:srgbClr val="004740"/>
                </a:solidFill>
                <a:latin typeface="Inter" panose="02000503000000020004"/>
                <a:ea typeface="Inter" panose="02000503000000020004"/>
                <a:cs typeface="Inter" panose="02000503000000020004"/>
                <a:sym typeface="Inter" panose="02000503000000020004"/>
              </a:rPr>
              <a:t>Sai Moukthi</a:t>
            </a:r>
            <a:endParaRPr lang="en-US" sz="1800" b="0" i="0" u="none" strike="noStrike" cap="none" dirty="0">
              <a:solidFill>
                <a:srgbClr val="004740"/>
              </a:solidFill>
              <a:latin typeface="Inter" panose="02000503000000020004"/>
              <a:ea typeface="Inter" panose="02000503000000020004"/>
              <a:cs typeface="Inter" panose="02000503000000020004"/>
              <a:sym typeface="Inter" panose="02000503000000020004"/>
            </a:endParaRPr>
          </a:p>
          <a:p>
            <a:pPr marL="0" marR="0" lvl="0" indent="0" algn="l" rtl="0">
              <a:lnSpc>
                <a:spcPct val="100000"/>
              </a:lnSpc>
              <a:spcBef>
                <a:spcPts val="0"/>
              </a:spcBef>
              <a:spcAft>
                <a:spcPts val="0"/>
              </a:spcAft>
              <a:buClr>
                <a:srgbClr val="000000"/>
              </a:buClr>
              <a:buSzPts val="2400"/>
              <a:buFont typeface="Arial" panose="020B0604020202020204"/>
              <a:buNone/>
            </a:pPr>
            <a:r>
              <a:rPr lang="en-IN" altLang="en-US" sz="1800" dirty="0">
                <a:solidFill>
                  <a:srgbClr val="004740"/>
                </a:solidFill>
                <a:latin typeface="Inter" panose="02000503000000020004"/>
                <a:ea typeface="Inter" panose="02000503000000020004"/>
                <a:cs typeface="Inter" panose="02000503000000020004"/>
                <a:sym typeface="Inter" panose="02000503000000020004"/>
              </a:rPr>
              <a:t>Thakur </a:t>
            </a:r>
            <a:r>
              <a:rPr lang="en-US" sz="1800" dirty="0">
                <a:solidFill>
                  <a:srgbClr val="004740"/>
                </a:solidFill>
                <a:latin typeface="Inter" panose="02000503000000020004"/>
                <a:ea typeface="Inter" panose="02000503000000020004"/>
                <a:cs typeface="Inter" panose="02000503000000020004"/>
                <a:sym typeface="Inter" panose="02000503000000020004"/>
              </a:rPr>
              <a:t>Pragathi</a:t>
            </a:r>
            <a:endParaRPr sz="1800" b="0" i="0" u="none" strike="noStrike" cap="none" dirty="0">
              <a:solidFill>
                <a:srgbClr val="000000"/>
              </a:solidFill>
              <a:latin typeface="Inter" panose="02000503000000020004"/>
              <a:ea typeface="Inter" panose="02000503000000020004"/>
              <a:cs typeface="Inter" panose="02000503000000020004"/>
              <a:sym typeface="Inter" panose="02000503000000020004"/>
            </a:endParaRPr>
          </a:p>
        </p:txBody>
      </p:sp>
      <p:sp>
        <p:nvSpPr>
          <p:cNvPr id="38" name="Google Shape;38;p1"/>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panose="020B0606030504020204"/>
              <a:buNone/>
            </a:pPr>
            <a:r>
              <a:rPr lang="en-US" sz="1800" b="0" i="0" u="none" strike="noStrike" cap="none">
                <a:solidFill>
                  <a:srgbClr val="7F7F7F"/>
                </a:solidFill>
                <a:latin typeface="Inter" panose="02000503000000020004"/>
                <a:ea typeface="Inter" panose="02000503000000020004"/>
                <a:cs typeface="Inter" panose="02000503000000020004"/>
                <a:sym typeface="Inter" panose="02000503000000020004"/>
              </a:rPr>
              <a:t>Dept of Computer Science &amp; Engineering</a:t>
            </a:r>
            <a:endParaRPr lang="en-US" sz="1800" b="0" i="0" u="none" strike="noStrike" cap="none">
              <a:solidFill>
                <a:srgbClr val="7F7F7F"/>
              </a:solidFill>
              <a:latin typeface="Inter" panose="02000503000000020004"/>
              <a:ea typeface="Inter" panose="02000503000000020004"/>
              <a:cs typeface="Inter" panose="02000503000000020004"/>
              <a:sym typeface="Inter" panose="02000503000000020004"/>
            </a:endParaRPr>
          </a:p>
        </p:txBody>
      </p:sp>
      <p:sp>
        <p:nvSpPr>
          <p:cNvPr id="40" name="Google Shape;40;p1"/>
          <p:cNvSpPr txBox="1"/>
          <p:nvPr/>
        </p:nvSpPr>
        <p:spPr>
          <a:xfrm>
            <a:off x="5845810" y="3861435"/>
            <a:ext cx="3811270" cy="9518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dirty="0">
                <a:latin typeface="Calibri" panose="020F0502020204030204"/>
                <a:ea typeface="Calibri" panose="020F0502020204030204"/>
                <a:cs typeface="Calibri" panose="020F0502020204030204"/>
                <a:sym typeface="Calibri" panose="020F0502020204030204"/>
              </a:rPr>
              <a:t>AI/ML for Networking</a:t>
            </a:r>
            <a:endParaRPr sz="2800" dirty="0"/>
          </a:p>
          <a:p>
            <a:pPr marL="0" marR="0" lvl="0" indent="0" algn="l" rtl="0">
              <a:lnSpc>
                <a:spcPct val="100000"/>
              </a:lnSpc>
              <a:spcBef>
                <a:spcPts val="0"/>
              </a:spcBef>
              <a:spcAft>
                <a:spcPts val="0"/>
              </a:spcAft>
              <a:buNone/>
            </a:pPr>
            <a:endParaRPr sz="2800" b="1" i="1"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WhatsApp Image 2025-07-11 at 5.26.48 PM"/>
          <p:cNvPicPr>
            <a:picLocks noChangeAspect="1"/>
          </p:cNvPicPr>
          <p:nvPr/>
        </p:nvPicPr>
        <p:blipFill>
          <a:blip r:embed="rId1"/>
          <a:stretch>
            <a:fillRect/>
          </a:stretch>
        </p:blipFill>
        <p:spPr>
          <a:xfrm>
            <a:off x="0" y="0"/>
            <a:ext cx="12192000" cy="68573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660072"/>
            <a:ext cx="9780814" cy="3108543"/>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6" name="Rectangle 4"/>
          <p:cNvSpPr>
            <a:spLocks noChangeArrowheads="1"/>
          </p:cNvSpPr>
          <p:nvPr/>
        </p:nvSpPr>
        <p:spPr bwMode="auto">
          <a:xfrm>
            <a:off x="1698171" y="2577874"/>
            <a:ext cx="7058660" cy="2953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1" i="0" u="none" strike="noStrike" cap="none" normalizeH="0" baseline="0" dirty="0">
                <a:ln>
                  <a:noFill/>
                </a:ln>
                <a:solidFill>
                  <a:schemeClr val="tx1"/>
                </a:solidFill>
                <a:effectLst/>
                <a:latin typeface="Times New Roman" panose="02020603050405020304" charset="0"/>
                <a:cs typeface="Times New Roman" panose="02020603050405020304" charset="0"/>
              </a:rPr>
              <a:t>Deliverables</a:t>
            </a:r>
            <a:endParaRPr kumimoji="0" lang="en-US" altLang="en-US" sz="2400" b="1"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1"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IN"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rPr>
              <a:t> </a:t>
            </a:r>
            <a:r>
              <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rPr>
              <a:t>Trained Random Forest model (</a:t>
            </a:r>
            <a:r>
              <a:rPr kumimoji="0" lang="en-US" altLang="en-US" sz="2400" b="0" i="0" u="none" strike="noStrike" cap="none" normalizeH="0" baseline="0" dirty="0" err="1">
                <a:ln>
                  <a:noFill/>
                </a:ln>
                <a:solidFill>
                  <a:schemeClr val="tx1"/>
                </a:solidFill>
                <a:effectLst/>
                <a:latin typeface="Times New Roman" panose="02020603050405020304" charset="0"/>
                <a:cs typeface="Times New Roman" panose="02020603050405020304" charset="0"/>
              </a:rPr>
              <a:t>model_rf.pkl</a:t>
            </a:r>
            <a:r>
              <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rPr>
              <a:t>)</a:t>
            </a:r>
            <a:endPar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IN"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rPr>
              <a:t> </a:t>
            </a:r>
            <a:r>
              <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rPr>
              <a:t>Real-time packet classification system (Python scripts)</a:t>
            </a:r>
            <a:endPar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IN"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rPr>
              <a:t> </a:t>
            </a:r>
            <a:r>
              <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rPr>
              <a:t>Web-based dashboard for visualization and alerts</a:t>
            </a:r>
            <a:endPar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IN"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rPr>
              <a:t> </a:t>
            </a:r>
            <a:r>
              <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rPr>
              <a:t>Documentation and test reports</a:t>
            </a:r>
            <a:endPar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IN"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rPr>
              <a:t> </a:t>
            </a:r>
            <a:r>
              <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rPr>
              <a:t>Processed dataset for training and evaluation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 Box 2"/>
          <p:cNvSpPr txBox="1"/>
          <p:nvPr/>
        </p:nvSpPr>
        <p:spPr>
          <a:xfrm>
            <a:off x="2806700" y="829945"/>
            <a:ext cx="6096000" cy="645160"/>
          </a:xfrm>
          <a:prstGeom prst="rect">
            <a:avLst/>
          </a:prstGeom>
          <a:noFill/>
        </p:spPr>
        <p:txBody>
          <a:bodyPr wrap="square" rtlCol="0" anchor="t">
            <a:spAutoFit/>
          </a:bodyPr>
          <a:p>
            <a:pPr marL="0" marR="0" lvl="0" indent="0" algn="ctr" rtl="0">
              <a:lnSpc>
                <a:spcPct val="100000"/>
              </a:lnSpc>
              <a:spcBef>
                <a:spcPts val="0"/>
              </a:spcBef>
              <a:spcAft>
                <a:spcPts val="0"/>
              </a:spcAft>
              <a:buClr>
                <a:srgbClr val="000000"/>
              </a:buClr>
              <a:buSzPts val="3600"/>
              <a:buFont typeface="Arial" panose="020B0604020202020204"/>
              <a:buNone/>
            </a:pPr>
            <a:r>
              <a:rPr lang="en-IN" altLang="en-US" sz="3600" b="1">
                <a:solidFill>
                  <a:srgbClr val="007367"/>
                </a:solidFill>
                <a:latin typeface="Inter" panose="02000503000000020004"/>
                <a:ea typeface="Inter" panose="02000503000000020004"/>
                <a:cs typeface="Inter" panose="02000503000000020004"/>
                <a:sym typeface="Inter" panose="02000503000000020004"/>
              </a:rPr>
              <a:t>AI/ML for Networking</a:t>
            </a:r>
            <a:endParaRPr lang="en-IN" altLang="en-US" sz="3600" b="1">
              <a:solidFill>
                <a:srgbClr val="007367"/>
              </a:solidFill>
              <a:latin typeface="Inter" panose="02000503000000020004"/>
              <a:ea typeface="Inter" panose="02000503000000020004"/>
              <a:cs typeface="Inter" panose="02000503000000020004"/>
              <a:sym typeface="Inter" panose="02000503000000020004"/>
            </a:endParaRPr>
          </a:p>
        </p:txBody>
      </p:sp>
      <p:sp>
        <p:nvSpPr>
          <p:cNvPr id="4" name="Text Box 3"/>
          <p:cNvSpPr txBox="1"/>
          <p:nvPr/>
        </p:nvSpPr>
        <p:spPr>
          <a:xfrm>
            <a:off x="0" y="6427470"/>
            <a:ext cx="6096000" cy="368300"/>
          </a:xfrm>
          <a:prstGeom prst="rect">
            <a:avLst/>
          </a:prstGeom>
          <a:noFill/>
        </p:spPr>
        <p:txBody>
          <a:bodyPr wrap="square" rtlCol="0" anchor="t">
            <a:spAutoFit/>
          </a:bodyPr>
          <a:p>
            <a:pPr marL="0" marR="0" lvl="0" indent="0" algn="l" rtl="0">
              <a:lnSpc>
                <a:spcPct val="100000"/>
              </a:lnSpc>
              <a:spcBef>
                <a:spcPts val="0"/>
              </a:spcBef>
              <a:spcAft>
                <a:spcPts val="0"/>
              </a:spcAft>
              <a:buNone/>
            </a:pPr>
            <a:r>
              <a:rPr lang="en-US" sz="1800">
                <a:solidFill>
                  <a:srgbClr val="7F7F7F"/>
                </a:solidFill>
                <a:latin typeface="Inter" panose="02000503000000020004"/>
                <a:ea typeface="Inter" panose="02000503000000020004"/>
                <a:cs typeface="Inter" panose="02000503000000020004"/>
                <a:sym typeface="Inter" panose="02000503000000020004"/>
              </a:rPr>
              <a:t>Dept of Computer Science &amp; Engineering</a:t>
            </a:r>
            <a:endParaRPr lang="en-US" sz="1800">
              <a:solidFill>
                <a:srgbClr val="7F7F7F"/>
              </a:solidFill>
              <a:latin typeface="Inter" panose="02000503000000020004"/>
              <a:ea typeface="Inter" panose="02000503000000020004"/>
              <a:cs typeface="Inter" panose="02000503000000020004"/>
              <a:sym typeface="Inter" panose="020005030000000200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p:nvPr/>
        </p:nvSpPr>
        <p:spPr>
          <a:xfrm>
            <a:off x="707572" y="3001566"/>
            <a:ext cx="4706257" cy="8617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000"/>
              <a:buFont typeface="Arial" panose="020B0604020202020204"/>
              <a:buNone/>
            </a:pPr>
            <a:r>
              <a:rPr lang="en-US" sz="5000" b="1" i="0" u="none" strike="noStrike" cap="none">
                <a:solidFill>
                  <a:srgbClr val="007367"/>
                </a:solidFill>
                <a:latin typeface="Inter" panose="02000503000000020004"/>
                <a:ea typeface="Inter" panose="02000503000000020004"/>
                <a:cs typeface="Inter" panose="02000503000000020004"/>
                <a:sym typeface="Inter" panose="02000503000000020004"/>
              </a:rPr>
              <a:t>Thank You</a:t>
            </a:r>
            <a:endParaRPr sz="1400" b="0" i="0" u="none" strike="noStrike" cap="none">
              <a:solidFill>
                <a:srgbClr val="000000"/>
              </a:solidFill>
              <a:latin typeface="Inter" panose="02000503000000020004"/>
              <a:ea typeface="Inter" panose="02000503000000020004"/>
              <a:cs typeface="Inter" panose="02000503000000020004"/>
              <a:sym typeface="Inter" panose="02000503000000020004"/>
            </a:endParaRPr>
          </a:p>
        </p:txBody>
      </p:sp>
      <p:sp>
        <p:nvSpPr>
          <p:cNvPr id="118" name="Google Shape;118;p5"/>
          <p:cNvSpPr/>
          <p:nvPr/>
        </p:nvSpPr>
        <p:spPr>
          <a:xfrm>
            <a:off x="783772" y="2945605"/>
            <a:ext cx="899884" cy="52507"/>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9" name="Google Shape;119;p5"/>
          <p:cNvSpPr txBox="1"/>
          <p:nvPr/>
        </p:nvSpPr>
        <p:spPr>
          <a:xfrm>
            <a:off x="434411" y="6230138"/>
            <a:ext cx="4789808"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7F7F7F"/>
                </a:solidFill>
                <a:latin typeface="Inter" panose="02000503000000020004"/>
                <a:ea typeface="Inter" panose="02000503000000020004"/>
                <a:cs typeface="Inter" panose="02000503000000020004"/>
                <a:sym typeface="Inter" panose="02000503000000020004"/>
              </a:rPr>
              <a:t>Dept of Computer Science &amp; Engineering</a:t>
            </a:r>
            <a:endParaRPr lang="en-US" sz="1800" b="0" i="0" u="none" strike="noStrike" cap="none">
              <a:solidFill>
                <a:srgbClr val="7F7F7F"/>
              </a:solidFill>
              <a:latin typeface="Inter" panose="02000503000000020004"/>
              <a:ea typeface="Inter" panose="02000503000000020004"/>
              <a:cs typeface="Inter" panose="02000503000000020004"/>
              <a:sym typeface="Inter" panose="02000503000000020004"/>
            </a:endParaRPr>
          </a:p>
          <a:p>
            <a:pPr marL="0" marR="0" lvl="0" indent="0" algn="l" rtl="0">
              <a:lnSpc>
                <a:spcPct val="100000"/>
              </a:lnSpc>
              <a:spcBef>
                <a:spcPts val="0"/>
              </a:spcBef>
              <a:spcAft>
                <a:spcPts val="0"/>
              </a:spcAft>
              <a:buClr>
                <a:srgbClr val="7F7F7F"/>
              </a:buClr>
              <a:buSzPts val="1800"/>
              <a:buFont typeface="Open Sans" panose="020B0606030504020204"/>
              <a:buNone/>
            </a:pPr>
            <a:endParaRPr sz="1800" b="0" i="0" u="none" strike="noStrike" cap="none">
              <a:solidFill>
                <a:srgbClr val="7F7F7F"/>
              </a:solidFill>
              <a:latin typeface="Inter" panose="02000503000000020004"/>
              <a:ea typeface="Inter" panose="02000503000000020004"/>
              <a:cs typeface="Inter" panose="02000503000000020004"/>
              <a:sym typeface="Inter" panose="020005030000000200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9"/>
          <p:cNvSpPr txBox="1"/>
          <p:nvPr/>
        </p:nvSpPr>
        <p:spPr>
          <a:xfrm>
            <a:off x="3288299" y="695478"/>
            <a:ext cx="4789800" cy="6438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IN" altLang="en-US" sz="3600" b="1" i="0" u="none" strike="noStrike" cap="none">
                <a:solidFill>
                  <a:srgbClr val="007367"/>
                </a:solidFill>
                <a:latin typeface="Inter" panose="02000503000000020004"/>
                <a:ea typeface="Inter" panose="02000503000000020004"/>
                <a:cs typeface="Inter" panose="02000503000000020004"/>
                <a:sym typeface="Inter" panose="02000503000000020004"/>
              </a:rPr>
              <a:t>Description</a:t>
            </a:r>
            <a:endParaRPr lang="en-IN" altLang="en-US" sz="3600" b="1" i="0" u="none" strike="noStrike" cap="none">
              <a:solidFill>
                <a:srgbClr val="007367"/>
              </a:solidFill>
              <a:latin typeface="Inter" panose="02000503000000020004"/>
              <a:ea typeface="Inter" panose="02000503000000020004"/>
              <a:cs typeface="Inter" panose="02000503000000020004"/>
              <a:sym typeface="Inter" panose="02000503000000020004"/>
            </a:endParaRPr>
          </a:p>
        </p:txBody>
      </p:sp>
      <p:sp>
        <p:nvSpPr>
          <p:cNvPr id="46" name="Google Shape;46;p19"/>
          <p:cNvSpPr txBox="1"/>
          <p:nvPr/>
        </p:nvSpPr>
        <p:spPr>
          <a:xfrm>
            <a:off x="434411" y="6230138"/>
            <a:ext cx="4789808"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7F7F7F"/>
                </a:solidFill>
                <a:latin typeface="Inter" panose="02000503000000020004"/>
                <a:ea typeface="Inter" panose="02000503000000020004"/>
                <a:cs typeface="Inter" panose="02000503000000020004"/>
                <a:sym typeface="Inter" panose="02000503000000020004"/>
              </a:rPr>
              <a:t>Dept of Computer Science &amp; Engineering</a:t>
            </a:r>
            <a:endParaRPr lang="en-US" sz="1800" b="0" i="0" u="none" strike="noStrike" cap="none">
              <a:solidFill>
                <a:srgbClr val="7F7F7F"/>
              </a:solidFill>
              <a:latin typeface="Inter" panose="02000503000000020004"/>
              <a:ea typeface="Inter" panose="02000503000000020004"/>
              <a:cs typeface="Inter" panose="02000503000000020004"/>
              <a:sym typeface="Inter" panose="02000503000000020004"/>
            </a:endParaRPr>
          </a:p>
          <a:p>
            <a:pPr marL="0" marR="0" lvl="0" indent="0" algn="l" rtl="0">
              <a:lnSpc>
                <a:spcPct val="100000"/>
              </a:lnSpc>
              <a:spcBef>
                <a:spcPts val="0"/>
              </a:spcBef>
              <a:spcAft>
                <a:spcPts val="0"/>
              </a:spcAft>
              <a:buClr>
                <a:srgbClr val="7F7F7F"/>
              </a:buClr>
              <a:buSzPts val="1800"/>
              <a:buFont typeface="Open Sans" panose="020B0606030504020204"/>
              <a:buNone/>
            </a:pPr>
            <a:endParaRPr sz="1800" b="0" i="0" u="none" strike="noStrike" cap="none">
              <a:solidFill>
                <a:srgbClr val="7F7F7F"/>
              </a:solidFill>
              <a:latin typeface="Inter" panose="02000503000000020004"/>
              <a:ea typeface="Inter" panose="02000503000000020004"/>
              <a:cs typeface="Inter" panose="02000503000000020004"/>
              <a:sym typeface="Inter" panose="02000503000000020004"/>
            </a:endParaRPr>
          </a:p>
        </p:txBody>
      </p:sp>
      <p:sp>
        <p:nvSpPr>
          <p:cNvPr id="48" name="Google Shape;48;p19"/>
          <p:cNvSpPr txBox="1"/>
          <p:nvPr/>
        </p:nvSpPr>
        <p:spPr>
          <a:xfrm>
            <a:off x="690770" y="1575904"/>
            <a:ext cx="10571922" cy="44173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3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 name="Google Shape;49;p19"/>
          <p:cNvSpPr txBox="1"/>
          <p:nvPr/>
        </p:nvSpPr>
        <p:spPr>
          <a:xfrm>
            <a:off x="812202" y="1537902"/>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3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 name="Google Shape;50;p19"/>
          <p:cNvSpPr txBox="1"/>
          <p:nvPr/>
        </p:nvSpPr>
        <p:spPr>
          <a:xfrm>
            <a:off x="1639966" y="811530"/>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3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 name="Google Shape;51;p19"/>
          <p:cNvSpPr txBox="1"/>
          <p:nvPr/>
        </p:nvSpPr>
        <p:spPr>
          <a:xfrm>
            <a:off x="690880" y="2094230"/>
            <a:ext cx="10813415" cy="2670175"/>
          </a:xfrm>
          <a:prstGeom prst="rect">
            <a:avLst/>
          </a:prstGeom>
          <a:noFill/>
          <a:ln>
            <a:noFill/>
          </a:ln>
        </p:spPr>
        <p:txBody>
          <a:bodyPr spcFirstLastPara="1" wrap="square" lIns="91425" tIns="45700" rIns="91425" bIns="45700" anchor="t" anchorCtr="0">
            <a:noAutofit/>
          </a:bodyPr>
          <a:lstStyle/>
          <a:p>
            <a:pPr lvl="0"/>
            <a:r>
              <a:rPr lang="en-US" sz="2400" dirty="0">
                <a:latin typeface="Times New Roman" panose="02020603050405020304" charset="0"/>
                <a:cs typeface="Times New Roman" panose="02020603050405020304" charset="0"/>
              </a:rPr>
              <a:t>Modern network environments are increasingly vulnerable due to complex and encrypted traffic and evolving cyber threats. Traditional rule-based security methods are inadequate for real-time threat detection, especially in encrypted traffic. This internship explores the integration of Artificial Intelligence and Machine Learning to analyze network traffic, classify applications, and detect anomalies in real-time. The goal is to build a scalable, AI-powered framework that enhances threat detection accuracy, preserves user privacy, and minimizes human intervention in network defense.</a:t>
            </a:r>
            <a:endParaRPr sz="2400"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21"/>
          <p:cNvSpPr txBox="1"/>
          <p:nvPr/>
        </p:nvSpPr>
        <p:spPr>
          <a:xfrm>
            <a:off x="3129280" y="695325"/>
            <a:ext cx="5464810" cy="6438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IN" altLang="en-US" sz="3600" b="1" i="0" u="none" strike="noStrike" cap="none">
                <a:solidFill>
                  <a:srgbClr val="007367"/>
                </a:solidFill>
                <a:latin typeface="Inter" panose="02000503000000020004"/>
                <a:ea typeface="Inter" panose="02000503000000020004"/>
                <a:cs typeface="Inter" panose="02000503000000020004"/>
                <a:sym typeface="Inter" panose="02000503000000020004"/>
              </a:rPr>
              <a:t>AI/ML for Networking</a:t>
            </a:r>
            <a:endParaRPr lang="en-IN" altLang="en-US" sz="3600" b="1" i="0" u="none" strike="noStrike" cap="none">
              <a:solidFill>
                <a:srgbClr val="007367"/>
              </a:solidFill>
              <a:latin typeface="Inter" panose="02000503000000020004"/>
              <a:ea typeface="Inter" panose="02000503000000020004"/>
              <a:cs typeface="Inter" panose="02000503000000020004"/>
              <a:sym typeface="Inter" panose="02000503000000020004"/>
            </a:endParaRPr>
          </a:p>
        </p:txBody>
      </p:sp>
      <p:sp>
        <p:nvSpPr>
          <p:cNvPr id="68" name="Google Shape;68;p21"/>
          <p:cNvSpPr txBox="1"/>
          <p:nvPr/>
        </p:nvSpPr>
        <p:spPr>
          <a:xfrm>
            <a:off x="434411" y="6230138"/>
            <a:ext cx="4789808"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7F7F7F"/>
                </a:solidFill>
                <a:latin typeface="Inter" panose="02000503000000020004"/>
                <a:ea typeface="Inter" panose="02000503000000020004"/>
                <a:cs typeface="Inter" panose="02000503000000020004"/>
                <a:sym typeface="Inter" panose="02000503000000020004"/>
              </a:rPr>
              <a:t>Dept of Computer Science &amp; Engineering</a:t>
            </a:r>
            <a:endParaRPr lang="en-US" sz="1800" b="0" i="0" u="none" strike="noStrike" cap="none">
              <a:solidFill>
                <a:srgbClr val="7F7F7F"/>
              </a:solidFill>
              <a:latin typeface="Inter" panose="02000503000000020004"/>
              <a:ea typeface="Inter" panose="02000503000000020004"/>
              <a:cs typeface="Inter" panose="02000503000000020004"/>
              <a:sym typeface="Inter" panose="02000503000000020004"/>
            </a:endParaRPr>
          </a:p>
          <a:p>
            <a:pPr marL="0" marR="0" lvl="0" indent="0" algn="l" rtl="0">
              <a:lnSpc>
                <a:spcPct val="100000"/>
              </a:lnSpc>
              <a:spcBef>
                <a:spcPts val="0"/>
              </a:spcBef>
              <a:spcAft>
                <a:spcPts val="0"/>
              </a:spcAft>
              <a:buClr>
                <a:srgbClr val="7F7F7F"/>
              </a:buClr>
              <a:buSzPts val="1800"/>
              <a:buFont typeface="Open Sans" panose="020B0606030504020204"/>
              <a:buNone/>
            </a:pPr>
            <a:endParaRPr sz="1800" b="0" i="0" u="none" strike="noStrike" cap="none">
              <a:solidFill>
                <a:srgbClr val="7F7F7F"/>
              </a:solidFill>
              <a:latin typeface="Inter" panose="02000503000000020004"/>
              <a:ea typeface="Inter" panose="02000503000000020004"/>
              <a:cs typeface="Inter" panose="02000503000000020004"/>
              <a:sym typeface="Inter" panose="02000503000000020004"/>
            </a:endParaRPr>
          </a:p>
        </p:txBody>
      </p:sp>
      <p:sp>
        <p:nvSpPr>
          <p:cNvPr id="70" name="Google Shape;70;p21"/>
          <p:cNvSpPr txBox="1"/>
          <p:nvPr/>
        </p:nvSpPr>
        <p:spPr>
          <a:xfrm>
            <a:off x="690770" y="1575904"/>
            <a:ext cx="10571922" cy="44173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3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 name="Google Shape;71;p21"/>
          <p:cNvSpPr txBox="1"/>
          <p:nvPr/>
        </p:nvSpPr>
        <p:spPr>
          <a:xfrm>
            <a:off x="812202" y="1537902"/>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3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 name="Google Shape;72;p21"/>
          <p:cNvSpPr txBox="1"/>
          <p:nvPr/>
        </p:nvSpPr>
        <p:spPr>
          <a:xfrm>
            <a:off x="1639966" y="1168400"/>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3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 name="Google Shape;73;p21"/>
          <p:cNvSpPr txBox="1"/>
          <p:nvPr/>
        </p:nvSpPr>
        <p:spPr>
          <a:xfrm>
            <a:off x="942451" y="1731375"/>
            <a:ext cx="10813268" cy="4261502"/>
          </a:xfrm>
          <a:prstGeom prst="rect">
            <a:avLst/>
          </a:prstGeom>
          <a:noFill/>
          <a:ln>
            <a:noFill/>
          </a:ln>
        </p:spPr>
        <p:txBody>
          <a:bodyPr spcFirstLastPara="1" wrap="square" lIns="91425" tIns="45700" rIns="91425" bIns="45700" anchor="t" anchorCtr="0">
            <a:noAutofit/>
          </a:bodyPr>
          <a:lstStyle/>
          <a:p>
            <a:pPr lvl="0"/>
            <a:endParaRPr lang="en-US" sz="1800" dirty="0">
              <a:latin typeface="Times New Roman" panose="02020603050405020304"/>
              <a:ea typeface="Times New Roman" panose="02020603050405020304"/>
              <a:cs typeface="Times New Roman" panose="02020603050405020304"/>
              <a:sym typeface="Times New Roman" panose="02020603050405020304"/>
            </a:endParaRPr>
          </a:p>
          <a:p>
            <a:pPr lvl="0"/>
            <a:r>
              <a:rPr lang="en-IN" altLang="en-US" sz="28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Our Solution :</a:t>
            </a:r>
            <a:br>
              <a:rPr lang="en-US"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br>
            <a:endParaRPr lang="en-US"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lvl="0"/>
            <a:endParaRPr lang="en-US"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lvl="0"/>
            <a:r>
              <a:rPr lang="en-US" sz="2400" dirty="0">
                <a:latin typeface="Times New Roman" panose="02020603050405020304" charset="0"/>
                <a:cs typeface="Times New Roman" panose="02020603050405020304" charset="0"/>
              </a:rPr>
              <a:t>Modern networks handle a huge amount of traffic, much of it encrypted, making it hard for traditional security systems to keep up. These older methods often miss threats or react too slowly. This project uses AI and machine learning to analyze network traffic and spot unusual activity in real time. The goal is to make network security faster, smarter, and more accurate.</a:t>
            </a:r>
            <a:endParaRPr sz="2400" dirty="0">
              <a:latin typeface="Times New Roman" panose="02020603050405020304" charset="0"/>
              <a:cs typeface="Times New Roman" panose="02020603050405020304" charset="0"/>
            </a:endParaRPr>
          </a:p>
          <a:p>
            <a:pPr marL="0" marR="0" lvl="0" indent="0" algn="l" rtl="0">
              <a:lnSpc>
                <a:spcPct val="100000"/>
              </a:lnSpc>
              <a:spcBef>
                <a:spcPts val="0"/>
              </a:spcBef>
              <a:spcAft>
                <a:spcPts val="0"/>
              </a:spcAft>
              <a:buNone/>
            </a:pPr>
            <a:endParaRPr sz="24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22"/>
          <p:cNvSpPr txBox="1"/>
          <p:nvPr/>
        </p:nvSpPr>
        <p:spPr>
          <a:xfrm>
            <a:off x="2775585" y="795020"/>
            <a:ext cx="6641465" cy="6438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IN" altLang="en-US" sz="3600" b="1" i="0" u="none" strike="noStrike" cap="none">
                <a:solidFill>
                  <a:srgbClr val="007367"/>
                </a:solidFill>
                <a:latin typeface="Inter" panose="02000503000000020004"/>
                <a:ea typeface="Inter" panose="02000503000000020004"/>
                <a:cs typeface="Inter" panose="02000503000000020004"/>
                <a:sym typeface="Inter" panose="02000503000000020004"/>
              </a:rPr>
              <a:t>AI/ML for Networking</a:t>
            </a:r>
            <a:endParaRPr lang="en-IN" altLang="en-US" sz="3600" b="1" i="0" u="none" strike="noStrike" cap="none">
              <a:solidFill>
                <a:srgbClr val="007367"/>
              </a:solidFill>
              <a:latin typeface="Inter" panose="02000503000000020004"/>
              <a:ea typeface="Inter" panose="02000503000000020004"/>
              <a:cs typeface="Inter" panose="02000503000000020004"/>
              <a:sym typeface="Inter" panose="02000503000000020004"/>
            </a:endParaRPr>
          </a:p>
        </p:txBody>
      </p:sp>
      <p:sp>
        <p:nvSpPr>
          <p:cNvPr id="79" name="Google Shape;79;p22"/>
          <p:cNvSpPr txBox="1"/>
          <p:nvPr/>
        </p:nvSpPr>
        <p:spPr>
          <a:xfrm>
            <a:off x="434411" y="6230138"/>
            <a:ext cx="4789808"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7F7F7F"/>
                </a:solidFill>
                <a:latin typeface="Inter" panose="02000503000000020004"/>
                <a:ea typeface="Inter" panose="02000503000000020004"/>
                <a:cs typeface="Inter" panose="02000503000000020004"/>
                <a:sym typeface="Inter" panose="02000503000000020004"/>
              </a:rPr>
              <a:t>Dept of Computer Science &amp; Engineering</a:t>
            </a:r>
            <a:endParaRPr lang="en-US" sz="1800" b="0" i="0" u="none" strike="noStrike" cap="none">
              <a:solidFill>
                <a:srgbClr val="7F7F7F"/>
              </a:solidFill>
              <a:latin typeface="Inter" panose="02000503000000020004"/>
              <a:ea typeface="Inter" panose="02000503000000020004"/>
              <a:cs typeface="Inter" panose="02000503000000020004"/>
              <a:sym typeface="Inter" panose="02000503000000020004"/>
            </a:endParaRPr>
          </a:p>
          <a:p>
            <a:pPr marL="0" marR="0" lvl="0" indent="0" algn="l" rtl="0">
              <a:lnSpc>
                <a:spcPct val="100000"/>
              </a:lnSpc>
              <a:spcBef>
                <a:spcPts val="0"/>
              </a:spcBef>
              <a:spcAft>
                <a:spcPts val="0"/>
              </a:spcAft>
              <a:buClr>
                <a:srgbClr val="7F7F7F"/>
              </a:buClr>
              <a:buSzPts val="1800"/>
              <a:buFont typeface="Open Sans" panose="020B0606030504020204"/>
              <a:buNone/>
            </a:pPr>
            <a:endParaRPr sz="1800" b="0" i="0" u="none" strike="noStrike" cap="none">
              <a:solidFill>
                <a:srgbClr val="7F7F7F"/>
              </a:solidFill>
              <a:latin typeface="Inter" panose="02000503000000020004"/>
              <a:ea typeface="Inter" panose="02000503000000020004"/>
              <a:cs typeface="Inter" panose="02000503000000020004"/>
              <a:sym typeface="Inter" panose="02000503000000020004"/>
            </a:endParaRPr>
          </a:p>
        </p:txBody>
      </p:sp>
      <p:sp>
        <p:nvSpPr>
          <p:cNvPr id="81" name="Google Shape;81;p22"/>
          <p:cNvSpPr txBox="1"/>
          <p:nvPr/>
        </p:nvSpPr>
        <p:spPr>
          <a:xfrm>
            <a:off x="690770" y="1575904"/>
            <a:ext cx="10571922" cy="44173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3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 name="Google Shape;82;p22"/>
          <p:cNvSpPr txBox="1"/>
          <p:nvPr/>
        </p:nvSpPr>
        <p:spPr>
          <a:xfrm>
            <a:off x="812202" y="1537902"/>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3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3" name="Google Shape;83;p22"/>
          <p:cNvSpPr txBox="1"/>
          <p:nvPr/>
        </p:nvSpPr>
        <p:spPr>
          <a:xfrm>
            <a:off x="1639966" y="1168400"/>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3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 name="Google Shape;84;p22"/>
          <p:cNvSpPr txBox="1"/>
          <p:nvPr/>
        </p:nvSpPr>
        <p:spPr>
          <a:xfrm>
            <a:off x="1705086" y="2757535"/>
            <a:ext cx="10813268" cy="426150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altLang="en-US" sz="3200" b="1" dirty="0">
                <a:latin typeface="Times New Roman" panose="02020603050405020304"/>
                <a:ea typeface="Times New Roman" panose="02020603050405020304"/>
                <a:cs typeface="Times New Roman" panose="02020603050405020304"/>
                <a:sym typeface="Times New Roman" panose="02020603050405020304"/>
              </a:rPr>
              <a:t>Goals :</a:t>
            </a:r>
            <a:endParaRPr lang="en-US"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lang="en-US" sz="18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a:r>
              <a:rPr lang="en-US" sz="2400" dirty="0">
                <a:latin typeface="Times New Roman" panose="02020603050405020304" charset="0"/>
                <a:cs typeface="Times New Roman" panose="02020603050405020304" charset="0"/>
              </a:rPr>
              <a:t>To develop an AI/ML-based system for real-time traffic classification</a:t>
            </a:r>
            <a:endParaRPr lang="en-US" sz="2400" dirty="0">
              <a:latin typeface="Times New Roman" panose="02020603050405020304" charset="0"/>
              <a:cs typeface="Times New Roman" panose="02020603050405020304" charset="0"/>
            </a:endParaRPr>
          </a:p>
          <a:p>
            <a:pPr/>
            <a:r>
              <a:rPr lang="en-US" sz="2400" dirty="0">
                <a:latin typeface="Times New Roman" panose="02020603050405020304" charset="0"/>
                <a:cs typeface="Times New Roman" panose="02020603050405020304" charset="0"/>
              </a:rPr>
              <a:t>To improve detection accuracy for encrypted threats</a:t>
            </a:r>
            <a:endParaRPr lang="en-US" sz="2400" dirty="0">
              <a:latin typeface="Times New Roman" panose="02020603050405020304" charset="0"/>
              <a:cs typeface="Times New Roman" panose="02020603050405020304" charset="0"/>
            </a:endParaRPr>
          </a:p>
          <a:p>
            <a:pPr/>
            <a:r>
              <a:rPr lang="en-US" sz="2400" dirty="0">
                <a:latin typeface="Times New Roman" panose="02020603050405020304" charset="0"/>
                <a:cs typeface="Times New Roman" panose="02020603050405020304" charset="0"/>
              </a:rPr>
              <a:t>To minimize false positives and false negatives</a:t>
            </a:r>
            <a:endParaRPr lang="en-US" sz="2400" dirty="0">
              <a:latin typeface="Times New Roman" panose="02020603050405020304" charset="0"/>
              <a:cs typeface="Times New Roman" panose="02020603050405020304" charset="0"/>
            </a:endParaRPr>
          </a:p>
          <a:p>
            <a:pPr/>
            <a:r>
              <a:rPr lang="en-US" sz="2400" dirty="0">
                <a:latin typeface="Times New Roman" panose="02020603050405020304" charset="0"/>
                <a:cs typeface="Times New Roman" panose="02020603050405020304" charset="0"/>
              </a:rPr>
              <a:t>To ensure scalability for high-traffic environments</a:t>
            </a:r>
            <a:endParaRPr lang="en-US" sz="2400" dirty="0">
              <a:latin typeface="Times New Roman" panose="02020603050405020304" charset="0"/>
              <a:cs typeface="Times New Roman" panose="02020603050405020304" charset="0"/>
            </a:endParaRPr>
          </a:p>
          <a:p>
            <a:pPr indent="0">
              <a:buNone/>
            </a:pPr>
            <a:endParaRPr lang="en-US" sz="2400" dirty="0">
              <a:latin typeface="Times New Roman" panose="02020603050405020304" charset="0"/>
              <a:cs typeface="Times New Roman" panose="02020603050405020304" charset="0"/>
            </a:endParaRPr>
          </a:p>
          <a:p>
            <a:pPr marL="0" marR="0" lvl="0" indent="0" algn="l" rtl="0">
              <a:lnSpc>
                <a:spcPct val="100000"/>
              </a:lnSpc>
              <a:spcBef>
                <a:spcPts val="0"/>
              </a:spcBef>
              <a:spcAft>
                <a:spcPts val="0"/>
              </a:spcAft>
              <a:buNone/>
            </a:pPr>
            <a:endParaRPr sz="24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3"/>
          <p:cNvSpPr txBox="1"/>
          <p:nvPr/>
        </p:nvSpPr>
        <p:spPr>
          <a:xfrm>
            <a:off x="3061970" y="524510"/>
            <a:ext cx="5532755" cy="6438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IN" altLang="en-US" sz="3600" b="1" i="0" u="none" strike="noStrike" cap="none">
                <a:solidFill>
                  <a:srgbClr val="007367"/>
                </a:solidFill>
                <a:latin typeface="Inter" panose="02000503000000020004"/>
                <a:ea typeface="Inter" panose="02000503000000020004"/>
                <a:cs typeface="Inter" panose="02000503000000020004"/>
                <a:sym typeface="Inter" panose="02000503000000020004"/>
              </a:rPr>
              <a:t>AI/ML for Networking</a:t>
            </a:r>
            <a:endParaRPr lang="en-IN" altLang="en-US" sz="3600" b="1" i="0" u="none" strike="noStrike" cap="none">
              <a:solidFill>
                <a:srgbClr val="007367"/>
              </a:solidFill>
              <a:latin typeface="Inter" panose="02000503000000020004"/>
              <a:ea typeface="Inter" panose="02000503000000020004"/>
              <a:cs typeface="Inter" panose="02000503000000020004"/>
              <a:sym typeface="Inter" panose="02000503000000020004"/>
            </a:endParaRPr>
          </a:p>
        </p:txBody>
      </p:sp>
      <p:sp>
        <p:nvSpPr>
          <p:cNvPr id="90" name="Google Shape;90;p23"/>
          <p:cNvSpPr txBox="1"/>
          <p:nvPr/>
        </p:nvSpPr>
        <p:spPr>
          <a:xfrm>
            <a:off x="434411" y="6230138"/>
            <a:ext cx="4789808"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7F7F7F"/>
                </a:solidFill>
                <a:latin typeface="Inter" panose="02000503000000020004"/>
                <a:ea typeface="Inter" panose="02000503000000020004"/>
                <a:cs typeface="Inter" panose="02000503000000020004"/>
                <a:sym typeface="Inter" panose="02000503000000020004"/>
              </a:rPr>
              <a:t>Dept of Computer Science &amp; Engineering</a:t>
            </a:r>
            <a:endParaRPr lang="en-US" sz="1800" b="0" i="0" u="none" strike="noStrike" cap="none">
              <a:solidFill>
                <a:srgbClr val="7F7F7F"/>
              </a:solidFill>
              <a:latin typeface="Inter" panose="02000503000000020004"/>
              <a:ea typeface="Inter" panose="02000503000000020004"/>
              <a:cs typeface="Inter" panose="02000503000000020004"/>
              <a:sym typeface="Inter" panose="02000503000000020004"/>
            </a:endParaRPr>
          </a:p>
          <a:p>
            <a:pPr marL="0" marR="0" lvl="0" indent="0" algn="l" rtl="0">
              <a:lnSpc>
                <a:spcPct val="100000"/>
              </a:lnSpc>
              <a:spcBef>
                <a:spcPts val="0"/>
              </a:spcBef>
              <a:spcAft>
                <a:spcPts val="0"/>
              </a:spcAft>
              <a:buClr>
                <a:srgbClr val="7F7F7F"/>
              </a:buClr>
              <a:buSzPts val="1800"/>
              <a:buFont typeface="Open Sans" panose="020B0606030504020204"/>
              <a:buNone/>
            </a:pPr>
            <a:endParaRPr sz="1800" b="0" i="0" u="none" strike="noStrike" cap="none">
              <a:solidFill>
                <a:srgbClr val="7F7F7F"/>
              </a:solidFill>
              <a:latin typeface="Inter" panose="02000503000000020004"/>
              <a:ea typeface="Inter" panose="02000503000000020004"/>
              <a:cs typeface="Inter" panose="02000503000000020004"/>
              <a:sym typeface="Inter" panose="02000503000000020004"/>
            </a:endParaRPr>
          </a:p>
        </p:txBody>
      </p:sp>
      <p:sp>
        <p:nvSpPr>
          <p:cNvPr id="92" name="Google Shape;92;p23"/>
          <p:cNvSpPr txBox="1"/>
          <p:nvPr/>
        </p:nvSpPr>
        <p:spPr>
          <a:xfrm>
            <a:off x="690770" y="1575904"/>
            <a:ext cx="10571922" cy="44173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3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3" name="Google Shape;93;p23"/>
          <p:cNvSpPr txBox="1"/>
          <p:nvPr/>
        </p:nvSpPr>
        <p:spPr>
          <a:xfrm>
            <a:off x="812202" y="1537902"/>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3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4" name="Google Shape;94;p23"/>
          <p:cNvSpPr txBox="1"/>
          <p:nvPr/>
        </p:nvSpPr>
        <p:spPr>
          <a:xfrm>
            <a:off x="1639966" y="1168400"/>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3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 name="Google Shape;95;p23"/>
          <p:cNvSpPr txBox="1"/>
          <p:nvPr/>
        </p:nvSpPr>
        <p:spPr>
          <a:xfrm>
            <a:off x="1437318" y="1653986"/>
            <a:ext cx="10813268" cy="426150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altLang="en-US" sz="240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Code Overview </a:t>
            </a:r>
            <a:r>
              <a:rPr lang="en-IN" altLang="en-US" sz="240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a:t>
            </a:r>
            <a:r>
              <a:rPr lang="en-US" altLang="en-US" sz="240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(Model Training &amp; Real-Time Classification)</a:t>
            </a:r>
            <a:endParaRPr lang="en-US" altLang="en-US" sz="240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l" rtl="0">
              <a:lnSpc>
                <a:spcPct val="100000"/>
              </a:lnSpc>
              <a:spcBef>
                <a:spcPts val="0"/>
              </a:spcBef>
              <a:spcAft>
                <a:spcPts val="0"/>
              </a:spcAft>
              <a:buNone/>
            </a:pPr>
            <a:endParaRPr lang="en-US" altLang="en-US"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l" rtl="0">
              <a:lnSpc>
                <a:spcPct val="100000"/>
              </a:lnSpc>
              <a:spcBef>
                <a:spcPts val="0"/>
              </a:spcBef>
              <a:spcAft>
                <a:spcPts val="0"/>
              </a:spcAft>
              <a:buNone/>
            </a:pPr>
            <a:r>
              <a:rPr lang="en-US" altLang="en-US"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1. train_model.py</a:t>
            </a:r>
            <a:r>
              <a:rPr lang="en-IN" altLang="en-US"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 :</a:t>
            </a:r>
            <a:endParaRPr lang="en-IN" altLang="en-US"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l" rtl="0">
              <a:lnSpc>
                <a:spcPct val="100000"/>
              </a:lnSpc>
              <a:spcBef>
                <a:spcPts val="0"/>
              </a:spcBef>
              <a:spcAft>
                <a:spcPts val="0"/>
              </a:spcAft>
              <a:buNone/>
            </a:pPr>
            <a:endParaRPr lang="en-US" altLang="en-US"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l" rtl="0">
              <a:lnSpc>
                <a:spcPct val="100000"/>
              </a:lnSpc>
              <a:spcBef>
                <a:spcPts val="0"/>
              </a:spcBef>
              <a:spcAft>
                <a:spcPts val="0"/>
              </a:spcAft>
            </a:pPr>
            <a:r>
              <a:rPr lang="en-IN" altLang="en-US"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 </a:t>
            </a:r>
            <a:r>
              <a:rPr lang="en-US" altLang="en-US"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Preprocesses dataset and extracts statistical features</a:t>
            </a:r>
            <a:endParaRPr lang="en-US" altLang="en-US"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l" rtl="0">
              <a:lnSpc>
                <a:spcPct val="100000"/>
              </a:lnSpc>
              <a:spcBef>
                <a:spcPts val="0"/>
              </a:spcBef>
              <a:spcAft>
                <a:spcPts val="0"/>
              </a:spcAft>
            </a:pPr>
            <a:r>
              <a:rPr lang="en-IN" altLang="en-US"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 </a:t>
            </a:r>
            <a:r>
              <a:rPr lang="en-US" altLang="en-US"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Splits dataset and trains a Random Forest classifier</a:t>
            </a:r>
            <a:endParaRPr lang="en-US" altLang="en-US"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l" rtl="0">
              <a:lnSpc>
                <a:spcPct val="100000"/>
              </a:lnSpc>
              <a:spcBef>
                <a:spcPts val="0"/>
              </a:spcBef>
              <a:spcAft>
                <a:spcPts val="0"/>
              </a:spcAft>
            </a:pPr>
            <a:r>
              <a:rPr lang="en-IN" altLang="en-US"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 </a:t>
            </a:r>
            <a:r>
              <a:rPr lang="en-US" altLang="en-US"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Saves model as model_rf.pkl for deployment</a:t>
            </a:r>
            <a:endParaRPr lang="en-US" altLang="en-US"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l" rtl="0">
              <a:lnSpc>
                <a:spcPct val="100000"/>
              </a:lnSpc>
              <a:spcBef>
                <a:spcPts val="0"/>
              </a:spcBef>
              <a:spcAft>
                <a:spcPts val="0"/>
              </a:spcAft>
              <a:buNone/>
            </a:pPr>
            <a:endParaRPr lang="en-US" altLang="en-US"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l" rtl="0">
              <a:lnSpc>
                <a:spcPct val="100000"/>
              </a:lnSpc>
              <a:spcBef>
                <a:spcPts val="0"/>
              </a:spcBef>
              <a:spcAft>
                <a:spcPts val="0"/>
              </a:spcAft>
              <a:buNone/>
            </a:pPr>
            <a:r>
              <a:rPr lang="en-US" altLang="en-US"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2. </a:t>
            </a:r>
            <a:r>
              <a:rPr lang="en-IN" altLang="en-US"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capture &amp; classifier :</a:t>
            </a:r>
            <a:endParaRPr lang="en-US" altLang="en-US"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l" rtl="0">
              <a:lnSpc>
                <a:spcPct val="100000"/>
              </a:lnSpc>
              <a:spcBef>
                <a:spcPts val="0"/>
              </a:spcBef>
              <a:spcAft>
                <a:spcPts val="0"/>
              </a:spcAft>
              <a:buNone/>
            </a:pPr>
            <a:endParaRPr lang="en-US" altLang="en-US"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l" rtl="0">
              <a:lnSpc>
                <a:spcPct val="100000"/>
              </a:lnSpc>
              <a:spcBef>
                <a:spcPts val="0"/>
              </a:spcBef>
              <a:spcAft>
                <a:spcPts val="0"/>
              </a:spcAft>
            </a:pPr>
            <a:r>
              <a:rPr lang="en-IN" altLang="en-US"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 </a:t>
            </a:r>
            <a:r>
              <a:rPr lang="en-US" altLang="en-US"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Captures live packets</a:t>
            </a:r>
            <a:endParaRPr lang="en-US" altLang="en-US"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l" rtl="0">
              <a:lnSpc>
                <a:spcPct val="100000"/>
              </a:lnSpc>
              <a:spcBef>
                <a:spcPts val="0"/>
              </a:spcBef>
              <a:spcAft>
                <a:spcPts val="0"/>
              </a:spcAft>
            </a:pPr>
            <a:r>
              <a:rPr lang="en-IN" altLang="en-US"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 </a:t>
            </a:r>
            <a:r>
              <a:rPr lang="en-US" altLang="en-US"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Extracts features from packets in real time</a:t>
            </a:r>
            <a:endParaRPr lang="en-US" altLang="en-US"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l" rtl="0">
              <a:lnSpc>
                <a:spcPct val="100000"/>
              </a:lnSpc>
              <a:spcBef>
                <a:spcPts val="0"/>
              </a:spcBef>
              <a:spcAft>
                <a:spcPts val="0"/>
              </a:spcAft>
            </a:pPr>
            <a:r>
              <a:rPr lang="en-IN" altLang="en-US"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 </a:t>
            </a:r>
            <a:r>
              <a:rPr lang="en-US" altLang="en-US"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Loads model_rf.pkl to predict traffic type</a:t>
            </a:r>
            <a:endParaRPr lang="en-US" altLang="en-US"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l" rtl="0">
              <a:lnSpc>
                <a:spcPct val="100000"/>
              </a:lnSpc>
              <a:spcBef>
                <a:spcPts val="0"/>
              </a:spcBef>
              <a:spcAft>
                <a:spcPts val="0"/>
              </a:spcAft>
            </a:pPr>
            <a:r>
              <a:rPr lang="en-IN" altLang="en-US"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 </a:t>
            </a:r>
            <a:r>
              <a:rPr lang="en-US" altLang="en-US"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Flags potential threats based on classification</a:t>
            </a:r>
            <a:endParaRPr lang="en-US" altLang="en-US"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l" rtl="0">
              <a:lnSpc>
                <a:spcPct val="100000"/>
              </a:lnSpc>
              <a:spcBef>
                <a:spcPts val="0"/>
              </a:spcBef>
              <a:spcAft>
                <a:spcPts val="0"/>
              </a:spcAft>
              <a:buNone/>
            </a:pPr>
            <a:endParaRPr lang="en-US" altLang="en-US"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4"/>
          <p:cNvSpPr txBox="1"/>
          <p:nvPr/>
        </p:nvSpPr>
        <p:spPr>
          <a:xfrm>
            <a:off x="3129280" y="568325"/>
            <a:ext cx="5532120" cy="6438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IN" altLang="en-US" sz="3600" b="1" i="0" u="none" strike="noStrike" cap="none">
                <a:solidFill>
                  <a:srgbClr val="007367"/>
                </a:solidFill>
                <a:latin typeface="Inter" panose="02000503000000020004"/>
                <a:ea typeface="Inter" panose="02000503000000020004"/>
                <a:cs typeface="Inter" panose="02000503000000020004"/>
                <a:sym typeface="Inter" panose="02000503000000020004"/>
              </a:rPr>
              <a:t>AI/ML for Networking</a:t>
            </a:r>
            <a:endParaRPr lang="en-IN" altLang="en-US" sz="3600" b="1" i="0" u="none" strike="noStrike" cap="none">
              <a:solidFill>
                <a:srgbClr val="007367"/>
              </a:solidFill>
              <a:latin typeface="Inter" panose="02000503000000020004"/>
              <a:ea typeface="Inter" panose="02000503000000020004"/>
              <a:cs typeface="Inter" panose="02000503000000020004"/>
              <a:sym typeface="Inter" panose="02000503000000020004"/>
            </a:endParaRPr>
          </a:p>
        </p:txBody>
      </p:sp>
      <p:sp>
        <p:nvSpPr>
          <p:cNvPr id="101" name="Google Shape;101;p24"/>
          <p:cNvSpPr txBox="1"/>
          <p:nvPr/>
        </p:nvSpPr>
        <p:spPr>
          <a:xfrm>
            <a:off x="126298" y="6356992"/>
            <a:ext cx="4789808"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7F7F7F"/>
                </a:solidFill>
                <a:latin typeface="Inter" panose="02000503000000020004"/>
                <a:ea typeface="Inter" panose="02000503000000020004"/>
                <a:cs typeface="Inter" panose="02000503000000020004"/>
                <a:sym typeface="Inter" panose="02000503000000020004"/>
              </a:rPr>
              <a:t>Dept of Computer Science &amp; Engineering</a:t>
            </a:r>
            <a:endParaRPr lang="en-US" sz="1800" b="0" i="0" u="none" strike="noStrike" cap="none">
              <a:solidFill>
                <a:srgbClr val="7F7F7F"/>
              </a:solidFill>
              <a:latin typeface="Inter" panose="02000503000000020004"/>
              <a:ea typeface="Inter" panose="02000503000000020004"/>
              <a:cs typeface="Inter" panose="02000503000000020004"/>
              <a:sym typeface="Inter" panose="02000503000000020004"/>
            </a:endParaRPr>
          </a:p>
          <a:p>
            <a:pPr marL="0" marR="0" lvl="0" indent="0" algn="l" rtl="0">
              <a:lnSpc>
                <a:spcPct val="100000"/>
              </a:lnSpc>
              <a:spcBef>
                <a:spcPts val="0"/>
              </a:spcBef>
              <a:spcAft>
                <a:spcPts val="0"/>
              </a:spcAft>
              <a:buClr>
                <a:srgbClr val="7F7F7F"/>
              </a:buClr>
              <a:buSzPts val="1800"/>
              <a:buFont typeface="Open Sans" panose="020B0606030504020204"/>
              <a:buNone/>
            </a:pPr>
            <a:endParaRPr sz="1800" b="0" i="0" u="none" strike="noStrike" cap="none">
              <a:solidFill>
                <a:srgbClr val="7F7F7F"/>
              </a:solidFill>
              <a:latin typeface="Inter" panose="02000503000000020004"/>
              <a:ea typeface="Inter" panose="02000503000000020004"/>
              <a:cs typeface="Inter" panose="02000503000000020004"/>
              <a:sym typeface="Inter" panose="02000503000000020004"/>
            </a:endParaRPr>
          </a:p>
        </p:txBody>
      </p:sp>
      <p:sp>
        <p:nvSpPr>
          <p:cNvPr id="103" name="Google Shape;103;p24"/>
          <p:cNvSpPr txBox="1"/>
          <p:nvPr/>
        </p:nvSpPr>
        <p:spPr>
          <a:xfrm>
            <a:off x="690770" y="1575904"/>
            <a:ext cx="10571922" cy="44173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3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 name="Google Shape;104;p24"/>
          <p:cNvSpPr txBox="1"/>
          <p:nvPr/>
        </p:nvSpPr>
        <p:spPr>
          <a:xfrm>
            <a:off x="812202" y="1537902"/>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3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24"/>
          <p:cNvSpPr txBox="1"/>
          <p:nvPr/>
        </p:nvSpPr>
        <p:spPr>
          <a:xfrm>
            <a:off x="1170701" y="2155190"/>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3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6" name="Google Shape;106;p24"/>
          <p:cNvSpPr txBox="1"/>
          <p:nvPr/>
        </p:nvSpPr>
        <p:spPr>
          <a:xfrm>
            <a:off x="1241536" y="1989185"/>
            <a:ext cx="10813268" cy="426150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alt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3. </a:t>
            </a:r>
            <a:r>
              <a:rPr lang="en-US" alt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features_extractor.py</a:t>
            </a:r>
            <a:endParaRPr lang="en-US" alt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lang="en-US" alt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pPr>
            <a:r>
              <a:rPr lang="en-IN" alt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alt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Functions to transform raw packets into ML features</a:t>
            </a:r>
            <a:endParaRPr lang="en-US" alt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pPr>
            <a:r>
              <a:rPr lang="en-IN" alt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alt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Calculates stats like packet size, entropy, flow duration</a:t>
            </a:r>
            <a:endParaRPr lang="en-US" alt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pPr>
            <a:r>
              <a:rPr lang="en-IN" alt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alt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Used in both training and real-time classification</a:t>
            </a:r>
            <a:endParaRPr lang="en-US" alt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lang="en-US" alt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r>
              <a:rPr lang="en-IN" alt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4. </a:t>
            </a:r>
            <a:r>
              <a:rPr lang="en-US" alt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web_dashboard.py</a:t>
            </a:r>
            <a:endParaRPr lang="en-US" alt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lang="en-US" alt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pPr>
            <a:r>
              <a:rPr lang="en-IN" alt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alt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Runs a Flask/Django-based dashboard</a:t>
            </a:r>
            <a:endParaRPr lang="en-US" alt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pPr>
            <a:r>
              <a:rPr lang="en-IN" alt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alt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Displays classified traffic and alerts in real time</a:t>
            </a:r>
            <a:endParaRPr lang="en-US" alt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pPr>
            <a:r>
              <a:rPr lang="en-IN" alt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Provides</a:t>
            </a:r>
            <a:r>
              <a:rPr lang="en-US" alt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logs for analysis</a:t>
            </a:r>
            <a:endParaRPr lang="en-US" alt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lang="en-US" altLang="en-US"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rot="10800000" flipV="1">
            <a:off x="721540" y="2374491"/>
            <a:ext cx="11065329" cy="304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1" i="0" u="none" strike="noStrike" cap="none" normalizeH="0" baseline="0" dirty="0">
                <a:ln>
                  <a:noFill/>
                </a:ln>
                <a:solidFill>
                  <a:schemeClr val="tx1"/>
                </a:solidFill>
                <a:effectLst/>
                <a:latin typeface="Times New Roman" panose="02020603050405020304" charset="0"/>
                <a:cs typeface="Times New Roman" panose="02020603050405020304" charset="0"/>
              </a:rPr>
              <a:t>Technologies Used</a:t>
            </a:r>
            <a:r>
              <a:rPr kumimoji="0" lang="en-IN" altLang="en-US" sz="2400" b="1" i="0" u="none" strike="noStrike" cap="none" normalizeH="0" baseline="0" dirty="0">
                <a:ln>
                  <a:noFill/>
                </a:ln>
                <a:solidFill>
                  <a:schemeClr val="tx1"/>
                </a:solidFill>
                <a:effectLst/>
                <a:latin typeface="Times New Roman" panose="02020603050405020304" charset="0"/>
                <a:cs typeface="Times New Roman" panose="02020603050405020304" charset="0"/>
              </a:rPr>
              <a:t> :</a:t>
            </a:r>
            <a:endParaRPr kumimoji="0" lang="en-US" altLang="en-US" sz="2400" b="1"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1"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Times New Roman" panose="02020603050405020304" charset="0"/>
                <a:cs typeface="Times New Roman" panose="02020603050405020304" charset="0"/>
              </a:rPr>
              <a:t>Languages</a:t>
            </a:r>
            <a:r>
              <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rPr>
              <a:t>: Python</a:t>
            </a:r>
            <a:endPar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Times New Roman" panose="02020603050405020304" charset="0"/>
                <a:cs typeface="Times New Roman" panose="02020603050405020304" charset="0"/>
              </a:rPr>
              <a:t>Operating System</a:t>
            </a:r>
            <a:r>
              <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rPr>
              <a:t>: </a:t>
            </a:r>
            <a:r>
              <a:rPr kumimoji="0" lang="en-IN"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rPr>
              <a:t>Windows</a:t>
            </a:r>
            <a:endPar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Times New Roman" panose="02020603050405020304" charset="0"/>
                <a:cs typeface="Times New Roman" panose="02020603050405020304" charset="0"/>
              </a:rPr>
              <a:t>ML Algorithm</a:t>
            </a:r>
            <a:r>
              <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rPr>
              <a:t>: Random Forest (trained and serialized in </a:t>
            </a:r>
            <a:r>
              <a:rPr kumimoji="0" lang="en-US" altLang="en-US" sz="2400" b="0" i="0" u="none" strike="noStrike" cap="none" normalizeH="0" baseline="0" dirty="0" err="1">
                <a:ln>
                  <a:noFill/>
                </a:ln>
                <a:solidFill>
                  <a:schemeClr val="tx1"/>
                </a:solidFill>
                <a:effectLst/>
                <a:latin typeface="Times New Roman" panose="02020603050405020304" charset="0"/>
                <a:cs typeface="Times New Roman" panose="02020603050405020304" charset="0"/>
              </a:rPr>
              <a:t>model_rf.pkl</a:t>
            </a:r>
            <a:r>
              <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rPr>
              <a:t>)</a:t>
            </a:r>
            <a:endPar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Times New Roman" panose="02020603050405020304" charset="0"/>
                <a:cs typeface="Times New Roman" panose="02020603050405020304" charset="0"/>
              </a:rPr>
              <a:t>Libraries</a:t>
            </a:r>
            <a:r>
              <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rPr>
              <a:t>: Scikit-learn, NumPy, Pandas, </a:t>
            </a:r>
            <a:r>
              <a:rPr kumimoji="0" lang="en-US" altLang="en-US" sz="2400" b="0" i="0" u="none" strike="noStrike" cap="none" normalizeH="0" baseline="0" dirty="0" err="1">
                <a:ln>
                  <a:noFill/>
                </a:ln>
                <a:solidFill>
                  <a:schemeClr val="tx1"/>
                </a:solidFill>
                <a:effectLst/>
                <a:latin typeface="Times New Roman" panose="02020603050405020304" charset="0"/>
                <a:cs typeface="Times New Roman" panose="02020603050405020304" charset="0"/>
              </a:rPr>
              <a:t>Joblib</a:t>
            </a:r>
            <a:r>
              <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rPr>
              <a:t>, Matplotlib</a:t>
            </a:r>
            <a:r>
              <a:rPr kumimoji="0" lang="en-IN"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rPr>
              <a:t>, Scapy</a:t>
            </a:r>
            <a:endPar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Times New Roman" panose="02020603050405020304" charset="0"/>
                <a:cs typeface="Times New Roman" panose="02020603050405020304" charset="0"/>
              </a:rPr>
              <a:t>Web Framework</a:t>
            </a:r>
            <a:r>
              <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rPr>
              <a:t>: Flask/</a:t>
            </a:r>
            <a:r>
              <a:rPr kumimoji="0" lang="en-IN"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rPr>
              <a:t>HTML</a:t>
            </a:r>
            <a:r>
              <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rPr>
              <a:t> (for dashboard)</a:t>
            </a:r>
            <a:endPar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p:txBody>
      </p:sp>
      <p:sp>
        <p:nvSpPr>
          <p:cNvPr id="2" name="Text Box 1"/>
          <p:cNvSpPr txBox="1"/>
          <p:nvPr/>
        </p:nvSpPr>
        <p:spPr>
          <a:xfrm>
            <a:off x="2835910" y="945515"/>
            <a:ext cx="6096000" cy="645160"/>
          </a:xfrm>
          <a:prstGeom prst="rect">
            <a:avLst/>
          </a:prstGeom>
          <a:noFill/>
        </p:spPr>
        <p:txBody>
          <a:bodyPr wrap="square" rtlCol="0" anchor="t">
            <a:spAutoFit/>
          </a:bodyPr>
          <a:p>
            <a:pPr marL="0" marR="0" lvl="0" indent="0" algn="ctr" rtl="0">
              <a:lnSpc>
                <a:spcPct val="100000"/>
              </a:lnSpc>
              <a:spcBef>
                <a:spcPts val="0"/>
              </a:spcBef>
              <a:spcAft>
                <a:spcPts val="0"/>
              </a:spcAft>
              <a:buClr>
                <a:srgbClr val="000000"/>
              </a:buClr>
              <a:buSzPts val="3600"/>
              <a:buFont typeface="Arial" panose="020B0604020202020204"/>
              <a:buNone/>
            </a:pPr>
            <a:r>
              <a:rPr lang="en-IN" altLang="en-US" sz="3600" b="1">
                <a:solidFill>
                  <a:srgbClr val="007367"/>
                </a:solidFill>
                <a:latin typeface="Inter" panose="02000503000000020004"/>
                <a:ea typeface="Inter" panose="02000503000000020004"/>
                <a:cs typeface="Inter" panose="02000503000000020004"/>
                <a:sym typeface="Inter" panose="02000503000000020004"/>
              </a:rPr>
              <a:t>AI/ML for Networking</a:t>
            </a:r>
            <a:endParaRPr lang="en-IN" altLang="en-US" sz="3600" b="1">
              <a:solidFill>
                <a:srgbClr val="007367"/>
              </a:solidFill>
              <a:latin typeface="Inter" panose="02000503000000020004"/>
              <a:ea typeface="Inter" panose="02000503000000020004"/>
              <a:cs typeface="Inter" panose="02000503000000020004"/>
              <a:sym typeface="Inter" panose="020005030000000200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6190" y="842010"/>
            <a:ext cx="9689465" cy="4923155"/>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r>
              <a:rPr lang="en-US" sz="2400" b="1" dirty="0">
                <a:latin typeface="Times New Roman" panose="02020603050405020304" charset="0"/>
                <a:cs typeface="Times New Roman" panose="02020603050405020304" charset="0"/>
              </a:rPr>
              <a:t>Work Done</a:t>
            </a:r>
            <a:endParaRPr lang="en-US" sz="2400" b="1" dirty="0">
              <a:latin typeface="Times New Roman" panose="02020603050405020304" charset="0"/>
              <a:cs typeface="Times New Roman" panose="02020603050405020304" charset="0"/>
            </a:endParaRPr>
          </a:p>
          <a:p>
            <a:endParaRPr lang="en-US" sz="2400" b="1" dirty="0">
              <a:latin typeface="Times New Roman" panose="02020603050405020304" charset="0"/>
              <a:cs typeface="Times New Roman" panose="02020603050405020304" charset="0"/>
            </a:endParaRPr>
          </a:p>
          <a:p>
            <a:pPr/>
            <a:r>
              <a:rPr lang="en-IN" altLang="en-US" sz="2400" dirty="0">
                <a:latin typeface="Times New Roman" panose="02020603050405020304" charset="0"/>
                <a:cs typeface="Times New Roman" panose="02020603050405020304" charset="0"/>
              </a:rPr>
              <a:t> </a:t>
            </a:r>
            <a:r>
              <a:rPr lang="en-US" sz="2400" dirty="0">
                <a:latin typeface="Times New Roman" panose="02020603050405020304" charset="0"/>
                <a:cs typeface="Times New Roman" panose="02020603050405020304" charset="0"/>
              </a:rPr>
              <a:t>Collected and preprocessed network traffic </a:t>
            </a:r>
            <a:endParaRPr lang="en-US" sz="2400" dirty="0">
              <a:latin typeface="Times New Roman" panose="02020603050405020304" charset="0"/>
              <a:cs typeface="Times New Roman" panose="02020603050405020304" charset="0"/>
            </a:endParaRPr>
          </a:p>
          <a:p>
            <a:pPr/>
            <a:r>
              <a:rPr lang="en-IN" altLang="en-US" sz="2400" dirty="0">
                <a:latin typeface="Times New Roman" panose="02020603050405020304" charset="0"/>
                <a:cs typeface="Times New Roman" panose="02020603050405020304" charset="0"/>
              </a:rPr>
              <a:t> </a:t>
            </a:r>
            <a:r>
              <a:rPr lang="en-US" sz="2400" dirty="0">
                <a:latin typeface="Times New Roman" panose="02020603050405020304" charset="0"/>
                <a:cs typeface="Times New Roman" panose="02020603050405020304" charset="0"/>
              </a:rPr>
              <a:t>Extracted statistical features like packet size, duration, and flow behavior</a:t>
            </a:r>
            <a:endParaRPr lang="en-US" sz="2400" dirty="0">
              <a:latin typeface="Times New Roman" panose="02020603050405020304" charset="0"/>
              <a:cs typeface="Times New Roman" panose="02020603050405020304" charset="0"/>
            </a:endParaRPr>
          </a:p>
          <a:p>
            <a:pPr/>
            <a:r>
              <a:rPr lang="en-IN" altLang="en-US" sz="2400" dirty="0">
                <a:latin typeface="Times New Roman" panose="02020603050405020304" charset="0"/>
                <a:cs typeface="Times New Roman" panose="02020603050405020304" charset="0"/>
              </a:rPr>
              <a:t> </a:t>
            </a:r>
            <a:r>
              <a:rPr lang="en-US" sz="2400" dirty="0">
                <a:latin typeface="Times New Roman" panose="02020603050405020304" charset="0"/>
                <a:cs typeface="Times New Roman" panose="02020603050405020304" charset="0"/>
              </a:rPr>
              <a:t>Trained a Random Forest model to classify traffic types</a:t>
            </a:r>
            <a:endParaRPr lang="en-US" sz="2400" dirty="0">
              <a:latin typeface="Times New Roman" panose="02020603050405020304" charset="0"/>
              <a:cs typeface="Times New Roman" panose="02020603050405020304" charset="0"/>
            </a:endParaRPr>
          </a:p>
          <a:p>
            <a:pPr/>
            <a:r>
              <a:rPr lang="en-IN" altLang="en-US" sz="2400" dirty="0">
                <a:latin typeface="Times New Roman" panose="02020603050405020304" charset="0"/>
                <a:cs typeface="Times New Roman" panose="02020603050405020304" charset="0"/>
              </a:rPr>
              <a:t> </a:t>
            </a:r>
            <a:r>
              <a:rPr lang="en-US" sz="2400" dirty="0">
                <a:latin typeface="Times New Roman" panose="02020603050405020304" charset="0"/>
                <a:cs typeface="Times New Roman" panose="02020603050405020304" charset="0"/>
              </a:rPr>
              <a:t>Built a real-time traffic classifier using Python</a:t>
            </a:r>
            <a:endParaRPr lang="en-US" sz="2400" dirty="0">
              <a:latin typeface="Times New Roman" panose="02020603050405020304" charset="0"/>
              <a:cs typeface="Times New Roman" panose="02020603050405020304" charset="0"/>
            </a:endParaRPr>
          </a:p>
          <a:p>
            <a:pPr/>
            <a:r>
              <a:rPr lang="en-IN" altLang="en-US" sz="2400" dirty="0">
                <a:latin typeface="Times New Roman" panose="02020603050405020304" charset="0"/>
                <a:cs typeface="Times New Roman" panose="02020603050405020304" charset="0"/>
              </a:rPr>
              <a:t> </a:t>
            </a:r>
            <a:r>
              <a:rPr lang="en-US" sz="2400" dirty="0">
                <a:latin typeface="Times New Roman" panose="02020603050405020304" charset="0"/>
                <a:cs typeface="Times New Roman" panose="02020603050405020304" charset="0"/>
              </a:rPr>
              <a:t>Developed a web dashboard for live monitoring and threat alerts</a:t>
            </a:r>
            <a:endParaRPr lang="en-US" sz="2400" dirty="0">
              <a:latin typeface="Times New Roman" panose="02020603050405020304" charset="0"/>
              <a:cs typeface="Times New Roman" panose="02020603050405020304" charset="0"/>
            </a:endParaRPr>
          </a:p>
          <a:p>
            <a:pPr/>
            <a:r>
              <a:rPr lang="en-IN" altLang="en-US" sz="2400" dirty="0">
                <a:latin typeface="Times New Roman" panose="02020603050405020304" charset="0"/>
                <a:cs typeface="Times New Roman" panose="02020603050405020304" charset="0"/>
              </a:rPr>
              <a:t> </a:t>
            </a:r>
            <a:r>
              <a:rPr lang="en-US" sz="2400" dirty="0">
                <a:latin typeface="Times New Roman" panose="02020603050405020304" charset="0"/>
                <a:cs typeface="Times New Roman" panose="02020603050405020304" charset="0"/>
              </a:rPr>
              <a:t>Tested the system against traffic samples</a:t>
            </a:r>
            <a:endParaRPr lang="en-US" sz="2400" dirty="0">
              <a:latin typeface="Times New Roman" panose="02020603050405020304" charset="0"/>
              <a:cs typeface="Times New Roman" panose="02020603050405020304" charset="0"/>
            </a:endParaRPr>
          </a:p>
          <a:p>
            <a:endParaRPr lang="en-US" sz="2400" dirty="0">
              <a:latin typeface="Times New Roman" panose="02020603050405020304" charset="0"/>
              <a:cs typeface="Times New Roman" panose="02020603050405020304" charset="0"/>
            </a:endParaRPr>
          </a:p>
        </p:txBody>
      </p:sp>
      <p:sp>
        <p:nvSpPr>
          <p:cNvPr id="4" name="Text Box 3"/>
          <p:cNvSpPr txBox="1"/>
          <p:nvPr/>
        </p:nvSpPr>
        <p:spPr>
          <a:xfrm>
            <a:off x="2855595" y="755015"/>
            <a:ext cx="6096000" cy="645160"/>
          </a:xfrm>
          <a:prstGeom prst="rect">
            <a:avLst/>
          </a:prstGeom>
          <a:noFill/>
        </p:spPr>
        <p:txBody>
          <a:bodyPr wrap="square" rtlCol="0" anchor="t">
            <a:spAutoFit/>
          </a:bodyPr>
          <a:p>
            <a:pPr marL="0" marR="0" lvl="0" indent="0" algn="ctr" rtl="0">
              <a:lnSpc>
                <a:spcPct val="100000"/>
              </a:lnSpc>
              <a:spcBef>
                <a:spcPts val="0"/>
              </a:spcBef>
              <a:spcAft>
                <a:spcPts val="0"/>
              </a:spcAft>
              <a:buClr>
                <a:srgbClr val="000000"/>
              </a:buClr>
              <a:buSzPts val="3600"/>
              <a:buFont typeface="Arial" panose="020B0604020202020204"/>
              <a:buNone/>
            </a:pPr>
            <a:r>
              <a:rPr lang="en-IN" altLang="en-US" sz="3600" b="1">
                <a:solidFill>
                  <a:srgbClr val="007367"/>
                </a:solidFill>
                <a:latin typeface="Inter" panose="02000503000000020004"/>
                <a:ea typeface="Inter" panose="02000503000000020004"/>
                <a:cs typeface="Inter" panose="02000503000000020004"/>
                <a:sym typeface="Inter" panose="02000503000000020004"/>
              </a:rPr>
              <a:t>AI/ML for Networking</a:t>
            </a:r>
            <a:endParaRPr lang="en-IN" altLang="en-US" sz="3600" b="1">
              <a:solidFill>
                <a:srgbClr val="007367"/>
              </a:solidFill>
              <a:latin typeface="Inter" panose="02000503000000020004"/>
              <a:ea typeface="Inter" panose="02000503000000020004"/>
              <a:cs typeface="Inter" panose="02000503000000020004"/>
              <a:sym typeface="Inter" panose="020005030000000200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6043" y="914400"/>
            <a:ext cx="9731828" cy="3969385"/>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r>
              <a:rPr lang="en-US" sz="2400" b="1" dirty="0">
                <a:latin typeface="Times New Roman" panose="02020603050405020304" charset="0"/>
                <a:cs typeface="Times New Roman" panose="02020603050405020304" charset="0"/>
              </a:rPr>
              <a:t>Results &amp; Outcomes</a:t>
            </a:r>
            <a:endParaRPr lang="en-US" sz="2400" b="1" dirty="0">
              <a:latin typeface="Times New Roman" panose="02020603050405020304" charset="0"/>
              <a:cs typeface="Times New Roman" panose="02020603050405020304" charset="0"/>
            </a:endParaRPr>
          </a:p>
          <a:p>
            <a:endParaRPr lang="en-US" sz="2400" b="1" dirty="0">
              <a:latin typeface="Times New Roman" panose="02020603050405020304" charset="0"/>
              <a:cs typeface="Times New Roman" panose="02020603050405020304" charset="0"/>
            </a:endParaRPr>
          </a:p>
          <a:p>
            <a:pPr/>
            <a:r>
              <a:rPr lang="en-IN" altLang="en-US" sz="2400" dirty="0">
                <a:latin typeface="Times New Roman" panose="02020603050405020304" charset="0"/>
                <a:cs typeface="Times New Roman" panose="02020603050405020304" charset="0"/>
              </a:rPr>
              <a:t> </a:t>
            </a:r>
            <a:r>
              <a:rPr lang="en-US" sz="2400" dirty="0">
                <a:latin typeface="Times New Roman" panose="02020603050405020304" charset="0"/>
                <a:cs typeface="Times New Roman" panose="02020603050405020304" charset="0"/>
              </a:rPr>
              <a:t>Achieved </a:t>
            </a:r>
            <a:r>
              <a:rPr lang="en-US" sz="2400" b="1" dirty="0">
                <a:latin typeface="Times New Roman" panose="02020603050405020304" charset="0"/>
                <a:cs typeface="Times New Roman" panose="02020603050405020304" charset="0"/>
              </a:rPr>
              <a:t>high classification accuracy</a:t>
            </a:r>
            <a:r>
              <a:rPr lang="en-US" sz="2400" dirty="0">
                <a:latin typeface="Times New Roman" panose="02020603050405020304" charset="0"/>
                <a:cs typeface="Times New Roman" panose="02020603050405020304" charset="0"/>
              </a:rPr>
              <a:t> in test scenarios</a:t>
            </a:r>
            <a:endParaRPr lang="en-US" sz="2400" dirty="0">
              <a:latin typeface="Times New Roman" panose="02020603050405020304" charset="0"/>
              <a:cs typeface="Times New Roman" panose="02020603050405020304" charset="0"/>
            </a:endParaRPr>
          </a:p>
          <a:p>
            <a:pPr/>
            <a:r>
              <a:rPr lang="en-IN" altLang="en-US" sz="2400" dirty="0">
                <a:latin typeface="Times New Roman" panose="02020603050405020304" charset="0"/>
                <a:cs typeface="Times New Roman" panose="02020603050405020304" charset="0"/>
              </a:rPr>
              <a:t> </a:t>
            </a:r>
            <a:r>
              <a:rPr lang="en-US" sz="2400" dirty="0">
                <a:latin typeface="Times New Roman" panose="02020603050405020304" charset="0"/>
                <a:cs typeface="Times New Roman" panose="02020603050405020304" charset="0"/>
              </a:rPr>
              <a:t>Detected malicious and encrypted traffic using behavioral features</a:t>
            </a:r>
            <a:endParaRPr lang="en-US" sz="2400" dirty="0">
              <a:latin typeface="Times New Roman" panose="02020603050405020304" charset="0"/>
              <a:cs typeface="Times New Roman" panose="02020603050405020304" charset="0"/>
            </a:endParaRPr>
          </a:p>
          <a:p>
            <a:pPr/>
            <a:r>
              <a:rPr lang="en-IN" altLang="en-US" sz="2400" dirty="0">
                <a:latin typeface="Times New Roman" panose="02020603050405020304" charset="0"/>
                <a:cs typeface="Times New Roman" panose="02020603050405020304" charset="0"/>
              </a:rPr>
              <a:t> </a:t>
            </a:r>
            <a:r>
              <a:rPr lang="en-US" sz="2400" dirty="0">
                <a:latin typeface="Times New Roman" panose="02020603050405020304" charset="0"/>
                <a:cs typeface="Times New Roman" panose="02020603050405020304" charset="0"/>
              </a:rPr>
              <a:t>Reduced false positives and negatives compared to traditional methods</a:t>
            </a:r>
            <a:endParaRPr lang="en-US" sz="2400" dirty="0">
              <a:latin typeface="Times New Roman" panose="02020603050405020304" charset="0"/>
              <a:cs typeface="Times New Roman" panose="02020603050405020304" charset="0"/>
            </a:endParaRPr>
          </a:p>
          <a:p>
            <a:pPr/>
            <a:r>
              <a:rPr lang="en-IN" altLang="en-US" sz="2400" dirty="0">
                <a:latin typeface="Times New Roman" panose="02020603050405020304" charset="0"/>
                <a:cs typeface="Times New Roman" panose="02020603050405020304" charset="0"/>
              </a:rPr>
              <a:t> </a:t>
            </a:r>
            <a:r>
              <a:rPr lang="en-US" sz="2400" dirty="0">
                <a:latin typeface="Times New Roman" panose="02020603050405020304" charset="0"/>
                <a:cs typeface="Times New Roman" panose="02020603050405020304" charset="0"/>
              </a:rPr>
              <a:t>Demonstrated system scalability in simulated high-traffic conditions</a:t>
            </a:r>
            <a:endParaRPr lang="en-US" sz="2400" dirty="0">
              <a:latin typeface="Times New Roman" panose="02020603050405020304" charset="0"/>
              <a:cs typeface="Times New Roman" panose="02020603050405020304" charset="0"/>
            </a:endParaRPr>
          </a:p>
          <a:p>
            <a:pPr/>
            <a:r>
              <a:rPr lang="en-IN" altLang="en-US" sz="2400" dirty="0">
                <a:latin typeface="Times New Roman" panose="02020603050405020304" charset="0"/>
                <a:cs typeface="Times New Roman" panose="02020603050405020304" charset="0"/>
              </a:rPr>
              <a:t> Created a web dashboard for live monitoring</a:t>
            </a:r>
            <a:endParaRPr lang="en-IN" altLang="en-US" sz="2400" dirty="0">
              <a:latin typeface="Times New Roman" panose="02020603050405020304" charset="0"/>
              <a:cs typeface="Times New Roman" panose="02020603050405020304" charset="0"/>
            </a:endParaRPr>
          </a:p>
        </p:txBody>
      </p:sp>
      <p:sp>
        <p:nvSpPr>
          <p:cNvPr id="3" name="Text Box 2"/>
          <p:cNvSpPr txBox="1"/>
          <p:nvPr/>
        </p:nvSpPr>
        <p:spPr>
          <a:xfrm>
            <a:off x="2903220" y="914400"/>
            <a:ext cx="6096000" cy="645160"/>
          </a:xfrm>
          <a:prstGeom prst="rect">
            <a:avLst/>
          </a:prstGeom>
          <a:noFill/>
        </p:spPr>
        <p:txBody>
          <a:bodyPr wrap="square" rtlCol="0" anchor="t">
            <a:spAutoFit/>
          </a:bodyPr>
          <a:p>
            <a:pPr marL="0" marR="0" lvl="0" indent="0" algn="ctr" rtl="0">
              <a:lnSpc>
                <a:spcPct val="100000"/>
              </a:lnSpc>
              <a:spcBef>
                <a:spcPts val="0"/>
              </a:spcBef>
              <a:spcAft>
                <a:spcPts val="0"/>
              </a:spcAft>
              <a:buClr>
                <a:srgbClr val="000000"/>
              </a:buClr>
              <a:buSzPts val="3600"/>
              <a:buFont typeface="Arial" panose="020B0604020202020204"/>
              <a:buNone/>
            </a:pPr>
            <a:r>
              <a:rPr lang="en-IN" altLang="en-US" sz="3600" b="1">
                <a:solidFill>
                  <a:srgbClr val="007367"/>
                </a:solidFill>
                <a:latin typeface="Inter" panose="02000503000000020004"/>
                <a:ea typeface="Inter" panose="02000503000000020004"/>
                <a:cs typeface="Inter" panose="02000503000000020004"/>
                <a:sym typeface="Inter" panose="02000503000000020004"/>
              </a:rPr>
              <a:t>AI/ML for Networking</a:t>
            </a:r>
            <a:endParaRPr lang="en-IN" altLang="en-US" sz="3600" b="1">
              <a:solidFill>
                <a:srgbClr val="007367"/>
              </a:solidFill>
              <a:latin typeface="Inter" panose="02000503000000020004"/>
              <a:ea typeface="Inter" panose="02000503000000020004"/>
              <a:cs typeface="Inter" panose="02000503000000020004"/>
              <a:sym typeface="Inter" panose="02000503000000020004"/>
            </a:endParaRPr>
          </a:p>
        </p:txBody>
      </p:sp>
    </p:spTree>
  </p:cSld>
  <p:clrMapOvr>
    <a:masterClrMapping/>
  </p:clrMapOvr>
</p:sld>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3659</Words>
  <Application>WPS Presentation</Application>
  <PresentationFormat>Widescreen</PresentationFormat>
  <Paragraphs>190</Paragraphs>
  <Slides>12</Slides>
  <Notes>7</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12</vt:i4>
      </vt:variant>
    </vt:vector>
  </HeadingPairs>
  <TitlesOfParts>
    <vt:vector size="29" baseType="lpstr">
      <vt:lpstr>Arial</vt:lpstr>
      <vt:lpstr>SimSun</vt:lpstr>
      <vt:lpstr>Wingdings</vt:lpstr>
      <vt:lpstr>Arial</vt:lpstr>
      <vt:lpstr>Plus Jakarta Sans</vt:lpstr>
      <vt:lpstr>Calibri</vt:lpstr>
      <vt:lpstr>Times New Roman</vt:lpstr>
      <vt:lpstr>Inter</vt:lpstr>
      <vt:lpstr>Open Sans</vt:lpstr>
      <vt:lpstr>Arial Unicode MS</vt:lpstr>
      <vt:lpstr>Play</vt:lpstr>
      <vt:lpstr>Microsoft YaHei</vt:lpstr>
      <vt:lpstr>Arial Unicode MS</vt:lpstr>
      <vt:lpstr>Arial Black</vt:lpstr>
      <vt:lpstr>Times New Roman</vt:lpstr>
      <vt:lpstr>Sitka Display Semibold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GITAM</dc:creator>
  <cp:lastModifiedBy>Narasimha Mohan</cp:lastModifiedBy>
  <cp:revision>4</cp:revision>
  <dcterms:created xsi:type="dcterms:W3CDTF">2022-05-23T07:15:00Z</dcterms:created>
  <dcterms:modified xsi:type="dcterms:W3CDTF">2025-07-11T12:11:00Z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AE3A26396ED44A8A8374D3EEE340143C_13</vt:lpwstr>
  </property>
  <property fmtid="{D5CDD505-2E9C-101B-9397-08002B2CF9AE}" pid="3" name="KSOProductBuildVer">
    <vt:lpwstr>1033-12.2.0.21931</vt:lpwstr>
  </property>
</Properties>
</file>