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4" r:id="rId9"/>
    <p:sldId id="268" r:id="rId10"/>
    <p:sldId id="26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687F6E7-63EC-4E9D-8277-C39047502C29}" type="datetimeFigureOut">
              <a:rPr lang="en-IN" smtClean="0"/>
            </a:fld>
            <a:endParaRPr lang="en-IN"/>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B0C6CD5-BACE-4E00-BE1B-817E32C75FF3}"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87F6E7-63EC-4E9D-8277-C39047502C2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87F6E7-63EC-4E9D-8277-C39047502C2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87F6E7-63EC-4E9D-8277-C39047502C2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687F6E7-63EC-4E9D-8277-C39047502C2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687F6E7-63EC-4E9D-8277-C39047502C29}"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687F6E7-63EC-4E9D-8277-C39047502C29}"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687F6E7-63EC-4E9D-8277-C39047502C29}"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687F6E7-63EC-4E9D-8277-C39047502C29}"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87F6E7-63EC-4E9D-8277-C39047502C29}"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87F6E7-63EC-4E9D-8277-C39047502C29}"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B0C6CD5-BACE-4E00-BE1B-817E32C75FF3}"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687F6E7-63EC-4E9D-8277-C39047502C29}" type="datetimeFigureOut">
              <a:rPr lang="en-IN" smtClean="0"/>
            </a:fld>
            <a:endParaRPr lang="en-IN"/>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B0C6CD5-BACE-4E00-BE1B-817E32C75FF3}" type="slidenum">
              <a:rPr lang="en-IN" smtClean="0"/>
            </a:fld>
            <a:endParaRPr lang="en-I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10" y="767715"/>
            <a:ext cx="11228705" cy="2242820"/>
          </a:xfrm>
        </p:spPr>
        <p:txBody>
          <a:bodyPr>
            <a:normAutofit fontScale="90000"/>
          </a:bodyPr>
          <a:lstStyle/>
          <a:p>
            <a:pPr algn="l"/>
            <a:r>
              <a:rPr lang="en-IN" sz="8000" b="1" dirty="0">
                <a:ln/>
                <a:solidFill>
                  <a:schemeClr val="accent1"/>
                </a:solidFill>
                <a:effectLst>
                  <a:outerShdw blurRad="38100" dist="25400" dir="5400000" algn="ctr" rotWithShape="0">
                    <a:srgbClr val="6E747A">
                      <a:alpha val="43000"/>
                    </a:srgbClr>
                  </a:outerShdw>
                </a:effectLst>
              </a:rPr>
              <a:t>CUSTOMER</a:t>
            </a:r>
            <a:r>
              <a:rPr lang="en-US" altLang="en-IN" sz="8000" b="1" dirty="0">
                <a:ln/>
                <a:solidFill>
                  <a:schemeClr val="accent1"/>
                </a:solidFill>
                <a:effectLst>
                  <a:outerShdw blurRad="38100" dist="25400" dir="5400000" algn="ctr" rotWithShape="0">
                    <a:srgbClr val="6E747A">
                      <a:alpha val="43000"/>
                    </a:srgbClr>
                  </a:outerShdw>
                </a:effectLst>
              </a:rPr>
              <a:t> </a:t>
            </a:r>
            <a:r>
              <a:rPr lang="en-IN" sz="8000" b="1" dirty="0">
                <a:ln/>
                <a:solidFill>
                  <a:schemeClr val="accent1"/>
                </a:solidFill>
                <a:effectLst>
                  <a:outerShdw blurRad="38100" dist="25400" dir="5400000" algn="ctr" rotWithShape="0">
                    <a:srgbClr val="6E747A">
                      <a:alpha val="43000"/>
                    </a:srgbClr>
                  </a:outerShdw>
                </a:effectLst>
              </a:rPr>
              <a:t>SEGMENTATION</a:t>
            </a:r>
            <a:endParaRPr lang="en-IN" sz="8000" b="1" dirty="0">
              <a:ln/>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8903369" y="4239930"/>
            <a:ext cx="2756034" cy="892960"/>
          </a:xfrm>
        </p:spPr>
        <p:txBody>
          <a:bodyPr/>
          <a:lstStyle/>
          <a:p>
            <a:pPr algn="l"/>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66809" y="3543863"/>
            <a:ext cx="4481426" cy="32426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results and Conclusion</a:t>
            </a:r>
            <a:endParaRPr lang="en-IN" dirty="0"/>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rPr>
              <a:t>K-Means Clustering </a:t>
            </a:r>
            <a:r>
              <a:rPr lang="en-IN" sz="1800" dirty="0" err="1">
                <a:effectLst/>
                <a:latin typeface="Calibri" panose="020F0502020204030204" pitchFamily="34" charset="0"/>
                <a:ea typeface="Calibri" panose="020F0502020204030204" pitchFamily="34" charset="0"/>
              </a:rPr>
              <a:t>Silhoeutte</a:t>
            </a:r>
            <a:r>
              <a:rPr lang="en-IN" sz="1800" dirty="0">
                <a:effectLst/>
                <a:latin typeface="Calibri" panose="020F0502020204030204" pitchFamily="34" charset="0"/>
                <a:ea typeface="Calibri" panose="020F0502020204030204" pitchFamily="34" charset="0"/>
              </a:rPr>
              <a:t> Score is 0.49</a:t>
            </a:r>
            <a:endParaRPr lang="en-IN" sz="1800" dirty="0">
              <a:effectLst/>
              <a:latin typeface="Calibri" panose="020F0502020204030204" pitchFamily="34" charset="0"/>
              <a:ea typeface="Calibri" panose="020F0502020204030204" pitchFamily="34" charset="0"/>
            </a:endParaRPr>
          </a:p>
          <a:p>
            <a:pPr marL="0" indent="0">
              <a:buNone/>
            </a:pPr>
            <a:r>
              <a:rPr lang="en-IN" sz="1800" dirty="0">
                <a:latin typeface="Calibri" panose="020F0502020204030204" pitchFamily="34" charset="0"/>
                <a:ea typeface="Calibri" panose="020F0502020204030204" pitchFamily="34" charset="0"/>
              </a:rPr>
              <a:t>     DBSCAN Clustering </a:t>
            </a:r>
            <a:r>
              <a:rPr lang="en-IN" sz="1800" dirty="0" err="1">
                <a:latin typeface="Calibri" panose="020F0502020204030204" pitchFamily="34" charset="0"/>
                <a:ea typeface="Calibri" panose="020F0502020204030204" pitchFamily="34" charset="0"/>
              </a:rPr>
              <a:t>Silhoeutte</a:t>
            </a:r>
            <a:r>
              <a:rPr lang="en-IN" sz="1800" dirty="0">
                <a:latin typeface="Calibri" panose="020F0502020204030204" pitchFamily="34" charset="0"/>
                <a:ea typeface="Calibri" panose="020F0502020204030204" pitchFamily="34" charset="0"/>
              </a:rPr>
              <a:t> Score is 0.27</a:t>
            </a:r>
            <a:endParaRPr lang="en-IN" sz="1800" dirty="0">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rPr>
              <a:t>Finally, we have tried two algorithms. K-Means clustering  has the best Silhouette </a:t>
            </a:r>
            <a:r>
              <a:rPr lang="en-IN" sz="1800" dirty="0">
                <a:latin typeface="Calibri" panose="020F0502020204030204" pitchFamily="34" charset="0"/>
                <a:ea typeface="Calibri" panose="020F0502020204030204" pitchFamily="34" charset="0"/>
              </a:rPr>
              <a:t>compared with DBSCAN Clustering . So K-Means clustering is appropriate for Customer Segmentation compared to DBSCAN Clustering method.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63" y="307373"/>
            <a:ext cx="11460080" cy="1126791"/>
          </a:xfrm>
        </p:spPr>
        <p:txBody>
          <a:bodyPr>
            <a:noAutofit/>
          </a:bodyPr>
          <a:lstStyle/>
          <a:p>
            <a:r>
              <a:rPr lang="en-IN" sz="4800" dirty="0">
                <a:solidFill>
                  <a:schemeClr val="accent1">
                    <a:lumMod val="75000"/>
                  </a:schemeClr>
                </a:solidFill>
              </a:rPr>
              <a:t> CUSTOMER SEGMENTATION</a:t>
            </a:r>
            <a:endParaRPr lang="en-IN" sz="4800" dirty="0">
              <a:solidFill>
                <a:schemeClr val="accent1">
                  <a:lumMod val="75000"/>
                </a:schemeClr>
              </a:solidFill>
            </a:endParaRPr>
          </a:p>
        </p:txBody>
      </p:sp>
      <p:sp>
        <p:nvSpPr>
          <p:cNvPr id="3" name="Content Placeholder 2"/>
          <p:cNvSpPr>
            <a:spLocks noGrp="1"/>
          </p:cNvSpPr>
          <p:nvPr>
            <p:ph idx="1"/>
          </p:nvPr>
        </p:nvSpPr>
        <p:spPr>
          <a:xfrm>
            <a:off x="838200" y="1825625"/>
            <a:ext cx="11000874" cy="2987007"/>
          </a:xfrm>
        </p:spPr>
        <p:txBody>
          <a:bodyPr>
            <a:normAutofit/>
          </a:bodyPr>
          <a:lstStyle/>
          <a:p>
            <a:pPr marL="0" indent="0">
              <a:buNone/>
            </a:pPr>
            <a:r>
              <a:rPr lang="en-IN" sz="3600" dirty="0">
                <a:effectLst/>
                <a:latin typeface="Times New Roman" panose="02020603050405020304" pitchFamily="18" charset="0"/>
                <a:ea typeface="Calibri" panose="020F0502020204030204" pitchFamily="34" charset="0"/>
              </a:rPr>
              <a:t>Customer Segmentation is the process of division of customer base into several groups of individuals that share a similarity in different ways that are relevant to marketing such as gender, age, interests, and miscellaneous spending habits.</a:t>
            </a:r>
            <a:endParaRPr lang="en-IN" sz="3600" dirty="0">
              <a:effectLst/>
              <a:latin typeface="Calibri" panose="020F0502020204030204" pitchFamily="34" charset="0"/>
              <a:ea typeface="Calibri" panose="020F0502020204030204"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chemeClr val="accent1">
                    <a:lumMod val="75000"/>
                  </a:schemeClr>
                </a:solidFill>
              </a:rPr>
              <a:t> WHY CUSTOMER SEGMENTATION? </a:t>
            </a:r>
            <a:endParaRPr lang="en-IN" dirty="0"/>
          </a:p>
        </p:txBody>
      </p:sp>
      <p:sp>
        <p:nvSpPr>
          <p:cNvPr id="3" name="Content Placeholder 2"/>
          <p:cNvSpPr>
            <a:spLocks noGrp="1"/>
          </p:cNvSpPr>
          <p:nvPr>
            <p:ph idx="1"/>
          </p:nvPr>
        </p:nvSpPr>
        <p:spPr/>
        <p:txBody>
          <a:bodyPr>
            <a:normAutofit/>
          </a:bodyPr>
          <a:lstStyle/>
          <a:p>
            <a:r>
              <a:rPr lang="en-IN" sz="3200" dirty="0">
                <a:effectLst/>
                <a:latin typeface="Times New Roman" panose="02020603050405020304" pitchFamily="18" charset="0"/>
                <a:ea typeface="Calibri" panose="020F0502020204030204" pitchFamily="34" charset="0"/>
              </a:rPr>
              <a:t>Segmentation of market is an effective way to define and meet customer needs</a:t>
            </a:r>
            <a:endParaRPr lang="en-IN" sz="3200" dirty="0">
              <a:effectLst/>
              <a:latin typeface="Times New Roman" panose="02020603050405020304" pitchFamily="18" charset="0"/>
              <a:ea typeface="Calibri" panose="020F0502020204030204" pitchFamily="34" charset="0"/>
            </a:endParaRPr>
          </a:p>
          <a:p>
            <a:r>
              <a:rPr lang="en-US" i="0" dirty="0">
                <a:solidFill>
                  <a:srgbClr val="202124"/>
                </a:solidFill>
                <a:effectLst/>
                <a:latin typeface="Arial" panose="020B0604020202020204" pitchFamily="34" charset="0"/>
              </a:rPr>
              <a:t>A customer segmentation model allows for the effective allocation of marketing resources and the maximization of cross and up-selling opportunities.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85" y="679133"/>
            <a:ext cx="10972800" cy="1143000"/>
          </a:xfrm>
        </p:spPr>
        <p:txBody>
          <a:bodyPr/>
          <a:lstStyle/>
          <a:p>
            <a:r>
              <a:rPr lang="en-IN" dirty="0"/>
              <a:t>Clustering methods</a:t>
            </a:r>
            <a:endParaRPr lang="en-IN" dirty="0"/>
          </a:p>
        </p:txBody>
      </p:sp>
      <p:sp>
        <p:nvSpPr>
          <p:cNvPr id="3" name="Content Placeholder 2"/>
          <p:cNvSpPr>
            <a:spLocks noGrp="1"/>
          </p:cNvSpPr>
          <p:nvPr>
            <p:ph idx="1"/>
          </p:nvPr>
        </p:nvSpPr>
        <p:spPr>
          <a:xfrm>
            <a:off x="609600" y="2419985"/>
            <a:ext cx="10972800" cy="4525963"/>
          </a:xfrm>
        </p:spPr>
        <p:txBody>
          <a:bodyPr/>
          <a:lstStyle/>
          <a:p>
            <a:r>
              <a:rPr lang="en-IN" dirty="0"/>
              <a:t>K means clustering</a:t>
            </a:r>
            <a:endParaRPr lang="en-IN" dirty="0"/>
          </a:p>
          <a:p>
            <a:r>
              <a:rPr lang="en-IN" dirty="0"/>
              <a:t>DBSCAN Clustering</a:t>
            </a:r>
            <a:endParaRPr lang="en-IN" dirty="0"/>
          </a:p>
          <a:p>
            <a:endParaRPr lang="en-IN" dirty="0"/>
          </a:p>
          <a:p>
            <a:pPr marL="0" indent="0">
              <a:buNone/>
            </a:pPr>
            <a:endParaRPr lang="en-IN" sz="2400" dirty="0">
              <a:effectLst/>
              <a:latin typeface="Calibri" panose="020F0502020204030204" pitchFamily="34" charset="0"/>
              <a:ea typeface="Calibri" panose="020F050202020403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21678"/>
            <a:ext cx="10972800" cy="1143000"/>
          </a:xfrm>
        </p:spPr>
        <p:txBody>
          <a:bodyPr/>
          <a:lstStyle/>
          <a:p>
            <a:r>
              <a:rPr lang="en-IN" dirty="0" err="1"/>
              <a:t>Silihouette</a:t>
            </a:r>
            <a:r>
              <a:rPr lang="en-IN" dirty="0"/>
              <a:t> score</a:t>
            </a:r>
            <a:endParaRPr lang="en-IN" dirty="0"/>
          </a:p>
        </p:txBody>
      </p:sp>
      <p:sp>
        <p:nvSpPr>
          <p:cNvPr id="7" name="Content Placeholder 6"/>
          <p:cNvSpPr>
            <a:spLocks noGrp="1"/>
          </p:cNvSpPr>
          <p:nvPr>
            <p:ph idx="1"/>
          </p:nvPr>
        </p:nvSpPr>
        <p:spPr>
          <a:xfrm>
            <a:off x="609600" y="2090420"/>
            <a:ext cx="10972800" cy="4525963"/>
          </a:xfrm>
        </p:spPr>
        <p:txBody>
          <a:bodyPr/>
          <a:lstStyle/>
          <a:p>
            <a:r>
              <a:rPr lang="en-IN" dirty="0" err="1"/>
              <a:t>Silihouette</a:t>
            </a:r>
            <a:r>
              <a:rPr lang="en-IN" dirty="0"/>
              <a:t> score is used to evaluate the quality of clustering algorithm and density of clustering algorithm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8793"/>
            <a:ext cx="10972800" cy="1143000"/>
          </a:xfrm>
        </p:spPr>
        <p:txBody>
          <a:bodyPr/>
          <a:lstStyle/>
          <a:p>
            <a:r>
              <a:rPr lang="en-IN" dirty="0"/>
              <a:t>K means clustering</a:t>
            </a:r>
            <a:endParaRPr lang="en-IN" dirty="0"/>
          </a:p>
        </p:txBody>
      </p:sp>
      <p:sp>
        <p:nvSpPr>
          <p:cNvPr id="3" name="Content Placeholder 2"/>
          <p:cNvSpPr>
            <a:spLocks noGrp="1"/>
          </p:cNvSpPr>
          <p:nvPr>
            <p:ph idx="1"/>
          </p:nvPr>
        </p:nvSpPr>
        <p:spPr>
          <a:xfrm>
            <a:off x="546100" y="2100580"/>
            <a:ext cx="10972800" cy="4525963"/>
          </a:xfrm>
        </p:spPr>
        <p:txBody>
          <a:bodyPr/>
          <a:lstStyle/>
          <a:p>
            <a:r>
              <a:rPr lang="en-IN" sz="1800" dirty="0">
                <a:effectLst/>
                <a:latin typeface="Calibri" panose="020F0502020204030204" pitchFamily="34" charset="0"/>
                <a:ea typeface="Calibri" panose="020F0502020204030204" pitchFamily="34" charset="0"/>
              </a:rPr>
              <a:t>K Means Clustering is the most common and simplest Machine learning algorithm and it follows an iterative approach which attempts to partition the dataset into different “k” number of predefined and non-overlapping subgroups where each data point belongs to only one subgroup according to their similar qualities.</a:t>
            </a:r>
            <a:endParaRPr lang="en-IN" sz="1800" dirty="0">
              <a:effectLst/>
              <a:latin typeface="Calibri" panose="020F0502020204030204" pitchFamily="34" charset="0"/>
              <a:ea typeface="Calibri" panose="020F0502020204030204" pitchFamily="34" charset="0"/>
            </a:endParaRPr>
          </a:p>
          <a:p>
            <a:r>
              <a:rPr lang="en-IN" sz="1800" dirty="0">
                <a:latin typeface="Calibri" panose="020F0502020204030204" pitchFamily="34" charset="0"/>
              </a:rPr>
              <a:t>K means clustering </a:t>
            </a:r>
            <a:r>
              <a:rPr lang="en-IN" sz="1800" dirty="0" err="1">
                <a:latin typeface="Calibri" panose="020F0502020204030204" pitchFamily="34" charset="0"/>
              </a:rPr>
              <a:t>silhouetee</a:t>
            </a:r>
            <a:r>
              <a:rPr lang="en-IN" sz="1800" dirty="0">
                <a:latin typeface="Calibri" panose="020F0502020204030204" pitchFamily="34" charset="0"/>
              </a:rPr>
              <a:t> score 0.49</a:t>
            </a:r>
            <a:endParaRPr lang="en-IN" sz="1800" dirty="0">
              <a:latin typeface="Calibri" panose="020F0502020204030204" pitchFamily="34" charset="0"/>
            </a:endParaRPr>
          </a:p>
        </p:txBody>
      </p:sp>
      <p:pic>
        <p:nvPicPr>
          <p:cNvPr id="5" name="Picture 4"/>
          <p:cNvPicPr>
            <a:picLocks noChangeAspect="1"/>
          </p:cNvPicPr>
          <p:nvPr/>
        </p:nvPicPr>
        <p:blipFill rotWithShape="1">
          <a:blip r:embed="rId1"/>
          <a:srcRect t="42140" r="35610"/>
          <a:stretch>
            <a:fillRect/>
          </a:stretch>
        </p:blipFill>
        <p:spPr>
          <a:xfrm>
            <a:off x="5453490" y="3594845"/>
            <a:ext cx="5133827" cy="24328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rPr>
              <a:t>KMEANS SILHOUETTE SCORE</a:t>
            </a:r>
            <a:endParaRPr lang="en-IN" sz="1800" dirty="0">
              <a:effectLst/>
              <a:latin typeface="Calibri" panose="020F0502020204030204" pitchFamily="34" charset="0"/>
              <a:ea typeface="Calibri" panose="020F0502020204030204" pitchFamily="34"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rPr>
              <a:t>X1 = 0.499(between Age and Annual income)</a:t>
            </a:r>
            <a:endParaRPr lang="en-IN" sz="1800" dirty="0">
              <a:effectLst/>
              <a:latin typeface="Calibri" panose="020F0502020204030204" pitchFamily="34" charset="0"/>
              <a:ea typeface="Calibri" panose="020F0502020204030204" pitchFamily="34"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rPr>
              <a:t>X2 = 0.553(between </a:t>
            </a:r>
            <a:r>
              <a:rPr lang="en-IN" sz="1800" dirty="0">
                <a:latin typeface="Times New Roman" panose="02020603050405020304" pitchFamily="18" charset="0"/>
                <a:ea typeface="Calibri" panose="020F0502020204030204" pitchFamily="34" charset="0"/>
              </a:rPr>
              <a:t>A</a:t>
            </a:r>
            <a:r>
              <a:rPr lang="en-IN" sz="1800" dirty="0">
                <a:effectLst/>
                <a:latin typeface="Times New Roman" panose="02020603050405020304" pitchFamily="18" charset="0"/>
                <a:ea typeface="Calibri" panose="020F0502020204030204" pitchFamily="34" charset="0"/>
              </a:rPr>
              <a:t>nnual </a:t>
            </a:r>
            <a:r>
              <a:rPr lang="en-IN" sz="1800" dirty="0">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ncome and Spending Score)</a:t>
            </a:r>
            <a:endParaRPr lang="en-IN" sz="1800" dirty="0">
              <a:effectLst/>
              <a:latin typeface="Calibri" panose="020F0502020204030204" pitchFamily="34" charset="0"/>
              <a:ea typeface="Calibri" panose="020F0502020204030204" pitchFamily="34"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rPr>
              <a:t>X3 = 0.440(among Age , Annual Income , Spending Score)</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dirty="0"/>
          </a:p>
        </p:txBody>
      </p:sp>
      <p:sp>
        <p:nvSpPr>
          <p:cNvPr id="5" name="Title 4"/>
          <p:cNvSpPr>
            <a:spLocks noGrp="1"/>
          </p:cNvSpPr>
          <p:nvPr>
            <p:ph type="title"/>
          </p:nvPr>
        </p:nvSpPr>
        <p:spPr/>
        <p:txBody>
          <a:bodyPr/>
          <a:lstStyle/>
          <a:p>
            <a:r>
              <a:rPr lang="en-IN" dirty="0"/>
              <a:t>Conclusion of k means clustering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353" y="1057836"/>
            <a:ext cx="7431741" cy="2561407"/>
          </a:xfrm>
          <a:prstGeom prst="rect">
            <a:avLst/>
          </a:prstGeom>
          <a:noFill/>
        </p:spPr>
        <p:txBody>
          <a:bodyPr wrap="square">
            <a:spAutoFit/>
          </a:bodyPr>
          <a:lstStyle/>
          <a:p>
            <a:pPr>
              <a:lnSpc>
                <a:spcPct val="150000"/>
              </a:lnSpc>
              <a:spcAft>
                <a:spcPts val="800"/>
              </a:spcAft>
            </a:pPr>
            <a:r>
              <a:rPr lang="en-IN" sz="2800" b="1" dirty="0">
                <a:solidFill>
                  <a:srgbClr val="202124"/>
                </a:solidFill>
                <a:effectLst/>
                <a:latin typeface="Times New Roman" panose="02020603050405020304" pitchFamily="18" charset="0"/>
                <a:ea typeface="Calibri" panose="020F0502020204030204" pitchFamily="34" charset="0"/>
              </a:rPr>
              <a:t>DBSCAN Clustering Algorithm</a:t>
            </a:r>
            <a:endParaRPr lang="en-IN" sz="2800" dirty="0">
              <a:effectLst/>
              <a:latin typeface="Calibri" panose="020F0502020204030204" pitchFamily="34" charset="0"/>
              <a:ea typeface="Calibri" panose="020F0502020204030204" pitchFamily="34"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rPr>
              <a:t> </a:t>
            </a:r>
            <a:endParaRPr lang="en-IN" sz="1600" dirty="0">
              <a:effectLst/>
              <a:latin typeface="Calibri" panose="020F0502020204030204" pitchFamily="34" charset="0"/>
              <a:ea typeface="Calibri" panose="020F0502020204030204" pitchFamily="34" charset="0"/>
            </a:endParaRPr>
          </a:p>
          <a:p>
            <a:pPr>
              <a:lnSpc>
                <a:spcPct val="150000"/>
              </a:lnSpc>
              <a:spcAft>
                <a:spcPts val="800"/>
              </a:spcAft>
            </a:pPr>
            <a:r>
              <a:rPr lang="en-IN" sz="1800" dirty="0">
                <a:solidFill>
                  <a:srgbClr val="202124"/>
                </a:solidFill>
                <a:effectLst/>
                <a:latin typeface="Times New Roman" panose="02020603050405020304" pitchFamily="18" charset="0"/>
                <a:ea typeface="Calibri" panose="020F0502020204030204" pitchFamily="34" charset="0"/>
              </a:rPr>
              <a:t>DBSCAN is a density-based clustering algorithm that works on the assumption that clusters are dense regions in space separated by regions of lower density. It groups 'densely grouped' data points into a single cluster.</a:t>
            </a:r>
            <a:r>
              <a:rPr lang="en-IN" sz="1800" dirty="0">
                <a:effectLst/>
                <a:latin typeface="Times New Roman" panose="02020603050405020304" pitchFamily="18" charset="0"/>
                <a:ea typeface="Calibri" panose="020F0502020204030204" pitchFamily="34" charset="0"/>
              </a:rPr>
              <a:t> </a:t>
            </a:r>
            <a:endParaRPr lang="en-IN" sz="1600" dirty="0">
              <a:effectLst/>
              <a:latin typeface="Calibri" panose="020F0502020204030204" pitchFamily="34" charset="0"/>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459" y="1225804"/>
            <a:ext cx="6096000" cy="1412181"/>
          </a:xfrm>
          <a:prstGeom prst="rect">
            <a:avLst/>
          </a:prstGeom>
          <a:noFill/>
        </p:spPr>
        <p:txBody>
          <a:bodyPr wrap="square">
            <a:sp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rPr>
              <a:t>DBSCAN CLUSTERING SILHOUETTE SCORE</a:t>
            </a:r>
            <a:endParaRPr lang="en-IN" sz="1400" dirty="0">
              <a:effectLst/>
              <a:latin typeface="Calibri" panose="020F0502020204030204" pitchFamily="34" charset="0"/>
              <a:ea typeface="Calibri" panose="020F0502020204030204" pitchFamily="34" charset="0"/>
            </a:endParaRPr>
          </a:p>
          <a:p>
            <a:pPr>
              <a:lnSpc>
                <a:spcPct val="150000"/>
              </a:lnSpc>
              <a:spcAft>
                <a:spcPts val="800"/>
              </a:spcAft>
            </a:pPr>
            <a:r>
              <a:rPr lang="en-IN" sz="1600" dirty="0">
                <a:effectLst/>
                <a:latin typeface="Times New Roman" panose="02020603050405020304" pitchFamily="18" charset="0"/>
                <a:ea typeface="Calibri" panose="020F0502020204030204" pitchFamily="34" charset="0"/>
              </a:rPr>
              <a:t> </a:t>
            </a:r>
            <a:endParaRPr lang="en-IN" sz="1400" dirty="0">
              <a:effectLst/>
              <a:latin typeface="Calibri" panose="020F0502020204030204" pitchFamily="34" charset="0"/>
              <a:ea typeface="Calibri" panose="020F0502020204030204" pitchFamily="34" charset="0"/>
            </a:endParaRPr>
          </a:p>
          <a:p>
            <a:pPr>
              <a:lnSpc>
                <a:spcPct val="150000"/>
              </a:lnSpc>
              <a:spcAft>
                <a:spcPts val="800"/>
              </a:spcAft>
            </a:pPr>
            <a:r>
              <a:rPr lang="en-IN" sz="1600" dirty="0">
                <a:effectLst/>
                <a:latin typeface="Times New Roman" panose="02020603050405020304" pitchFamily="18" charset="0"/>
                <a:ea typeface="Calibri" panose="020F0502020204030204" pitchFamily="34" charset="0"/>
              </a:rPr>
              <a:t>SCORE = 0.27</a:t>
            </a:r>
            <a:endParaRPr lang="en-IN" sz="1400" dirty="0">
              <a:effectLst/>
              <a:latin typeface="Calibri" panose="020F0502020204030204" pitchFamily="34" charset="0"/>
              <a:ea typeface="Calibri" panose="020F0502020204030204" pitchFamily="34" charset="0"/>
            </a:endParaRPr>
          </a:p>
        </p:txBody>
      </p:sp>
      <p:pic>
        <p:nvPicPr>
          <p:cNvPr id="4" name="Picture 3"/>
          <p:cNvPicPr>
            <a:picLocks noChangeAspect="1"/>
          </p:cNvPicPr>
          <p:nvPr/>
        </p:nvPicPr>
        <p:blipFill rotWithShape="1">
          <a:blip r:embed="rId1"/>
          <a:srcRect t="47061" r="50000"/>
          <a:stretch>
            <a:fillRect/>
          </a:stretch>
        </p:blipFill>
        <p:spPr>
          <a:xfrm>
            <a:off x="6977044" y="1225244"/>
            <a:ext cx="4839952" cy="2742087"/>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WPS Presentation</Application>
  <PresentationFormat>Widescreen</PresentationFormat>
  <Paragraphs>51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Times New Roman</vt:lpstr>
      <vt:lpstr>Calibri</vt:lpstr>
      <vt:lpstr>Calibri Light</vt:lpstr>
      <vt:lpstr>Microsoft YaHei</vt:lpstr>
      <vt:lpstr>Arial Unicode MS</vt:lpstr>
      <vt:lpstr>Impact</vt:lpstr>
      <vt:lpstr>Art_mountaineering</vt:lpstr>
      <vt:lpstr>CUSTOMER  SEGMENTATION</vt:lpstr>
      <vt:lpstr>      WHAT IS CUSTOMER SEGMENTATION?  </vt:lpstr>
      <vt:lpstr> WHY  CUSTOMER SEGMENTATION? </vt:lpstr>
      <vt:lpstr>Clustering methods</vt:lpstr>
      <vt:lpstr>Silihouette score</vt:lpstr>
      <vt:lpstr>K means clustering</vt:lpstr>
      <vt:lpstr>Conclusion of k means clustering</vt:lpstr>
      <vt:lpstr>PowerPoint 演示文稿</vt:lpstr>
      <vt:lpstr>PowerPoint 演示文稿</vt:lpstr>
      <vt:lpstr>Comparison of results and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Kancharla Balasaiteja</dc:creator>
  <cp:lastModifiedBy>user</cp:lastModifiedBy>
  <cp:revision>10</cp:revision>
  <dcterms:created xsi:type="dcterms:W3CDTF">2022-04-17T06:46:00Z</dcterms:created>
  <dcterms:modified xsi:type="dcterms:W3CDTF">2024-12-03T06:55:40Z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8EDDAEF3C85B417FA6BFF5A7B4AF912F_13</vt:lpwstr>
  </property>
  <property fmtid="{D5CDD505-2E9C-101B-9397-08002B2CF9AE}" pid="3" name="KSOProductBuildVer">
    <vt:lpwstr>1033-12.2.0.18911</vt:lpwstr>
  </property>
</Properties>
</file>