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7011"/>
            <a:ext cx="9143999" cy="71478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022350"/>
            <a:ext cx="9144000" cy="121285"/>
          </a:xfrm>
          <a:custGeom>
            <a:avLst/>
            <a:gdLst/>
            <a:ahLst/>
            <a:cxnLst/>
            <a:rect l="l" t="t" r="r" b="b"/>
            <a:pathLst>
              <a:path w="9144000" h="121285">
                <a:moveTo>
                  <a:pt x="0" y="0"/>
                </a:moveTo>
                <a:lnTo>
                  <a:pt x="9143999" y="0"/>
                </a:lnTo>
                <a:lnTo>
                  <a:pt x="9143999" y="121149"/>
                </a:lnTo>
                <a:lnTo>
                  <a:pt x="0" y="121149"/>
                </a:lnTo>
                <a:lnTo>
                  <a:pt x="0" y="0"/>
                </a:lnTo>
                <a:close/>
              </a:path>
            </a:pathLst>
          </a:custGeom>
          <a:solidFill>
            <a:srgbClr val="584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0223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156" y="713744"/>
            <a:ext cx="8861687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3101"/>
            <a:ext cx="9144000" cy="2080895"/>
            <a:chOff x="0" y="3063101"/>
            <a:chExt cx="9144000" cy="2080895"/>
          </a:xfrm>
        </p:grpSpPr>
        <p:sp>
          <p:nvSpPr>
            <p:cNvPr id="3" name="object 3"/>
            <p:cNvSpPr/>
            <p:nvPr/>
          </p:nvSpPr>
          <p:spPr>
            <a:xfrm>
              <a:off x="0" y="5022350"/>
              <a:ext cx="9144000" cy="121285"/>
            </a:xfrm>
            <a:custGeom>
              <a:avLst/>
              <a:gdLst/>
              <a:ahLst/>
              <a:cxnLst/>
              <a:rect l="l" t="t" r="r" b="b"/>
              <a:pathLst>
                <a:path w="9144000" h="121285">
                  <a:moveTo>
                    <a:pt x="0" y="0"/>
                  </a:moveTo>
                  <a:lnTo>
                    <a:pt x="9143999" y="0"/>
                  </a:lnTo>
                  <a:lnTo>
                    <a:pt x="9143999" y="121149"/>
                  </a:lnTo>
                  <a:lnTo>
                    <a:pt x="0" y="12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47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223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8425" y="3063101"/>
              <a:ext cx="6112999" cy="20803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3375" y="763898"/>
            <a:ext cx="8679815" cy="226885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439"/>
              </a:spcBef>
            </a:pPr>
            <a:r>
              <a:rPr sz="1400" b="1" spc="-45" dirty="0">
                <a:solidFill>
                  <a:srgbClr val="595959"/>
                </a:solidFill>
                <a:latin typeface="Verdana"/>
                <a:cs typeface="Verdana"/>
              </a:rPr>
              <a:t>Problem</a:t>
            </a:r>
            <a:r>
              <a:rPr sz="1400" b="1" spc="-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595959"/>
                </a:solidFill>
                <a:latin typeface="Verdana"/>
                <a:cs typeface="Verdana"/>
              </a:rPr>
              <a:t>Statement:</a:t>
            </a:r>
            <a:r>
              <a:rPr sz="1400" b="1" spc="-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i="1" spc="100" dirty="0">
                <a:solidFill>
                  <a:srgbClr val="595959"/>
                </a:solidFill>
                <a:latin typeface="Trebuchet MS"/>
                <a:cs typeface="Trebuchet MS"/>
              </a:rPr>
              <a:t>Social</a:t>
            </a:r>
            <a:r>
              <a:rPr sz="1400" i="1" spc="-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i="1" spc="90" dirty="0">
                <a:solidFill>
                  <a:srgbClr val="595959"/>
                </a:solidFill>
                <a:latin typeface="Trebuchet MS"/>
                <a:cs typeface="Trebuchet MS"/>
              </a:rPr>
              <a:t>Impac</a:t>
            </a:r>
            <a:r>
              <a:rPr lang="en-US" sz="1400" i="1" spc="9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400" i="1" spc="-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i="1" spc="100" dirty="0">
                <a:solidFill>
                  <a:srgbClr val="595959"/>
                </a:solidFill>
                <a:latin typeface="Trebuchet MS"/>
                <a:cs typeface="Trebuchet MS"/>
              </a:rPr>
              <a:t>Analysis</a:t>
            </a:r>
            <a:r>
              <a:rPr sz="1400" i="1" spc="-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i="1" spc="140" dirty="0">
                <a:solidFill>
                  <a:srgbClr val="595959"/>
                </a:solidFill>
                <a:latin typeface="Trebuchet MS"/>
                <a:cs typeface="Trebuchet MS"/>
              </a:rPr>
              <a:t>using</a:t>
            </a:r>
            <a:r>
              <a:rPr sz="1400" i="1" spc="-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i="1" spc="125" dirty="0">
                <a:solidFill>
                  <a:srgbClr val="595959"/>
                </a:solidFill>
                <a:latin typeface="Trebuchet MS"/>
                <a:cs typeface="Trebuchet MS"/>
              </a:rPr>
              <a:t>NTL</a:t>
            </a:r>
            <a:r>
              <a:rPr sz="1400" i="1" spc="-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i="1" spc="55" dirty="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lang="en-US" sz="1400" i="1" spc="55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400" i="1" spc="5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400" i="1" spc="-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i="1" spc="160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400" i="1" spc="-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i="1" spc="95" dirty="0">
                <a:solidFill>
                  <a:srgbClr val="595959"/>
                </a:solidFill>
                <a:latin typeface="Trebuchet MS"/>
                <a:cs typeface="Trebuchet MS"/>
              </a:rPr>
              <a:t>various</a:t>
            </a:r>
            <a:r>
              <a:rPr sz="1400" i="1" spc="34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i="1" spc="120" dirty="0">
                <a:solidFill>
                  <a:srgbClr val="595959"/>
                </a:solidFill>
                <a:latin typeface="Trebuchet MS"/>
                <a:cs typeface="Trebuchet MS"/>
              </a:rPr>
              <a:t>socio‐economic</a:t>
            </a:r>
            <a:r>
              <a:rPr sz="1400" i="1" spc="-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595959"/>
                </a:solidFill>
                <a:latin typeface="Trebuchet MS"/>
                <a:cs typeface="Trebuchet MS"/>
              </a:rPr>
              <a:t>fac</a:t>
            </a:r>
            <a:r>
              <a:rPr lang="en-US" sz="1400" i="1" spc="-5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400" i="1" spc="-5" dirty="0">
                <a:solidFill>
                  <a:srgbClr val="595959"/>
                </a:solidFill>
                <a:latin typeface="Trebuchet MS"/>
                <a:cs typeface="Trebuchet MS"/>
              </a:rPr>
              <a:t>ors.</a:t>
            </a:r>
            <a:endParaRPr sz="1400" dirty="0">
              <a:latin typeface="Trebuchet MS"/>
              <a:cs typeface="Trebuchet MS"/>
            </a:endParaRPr>
          </a:p>
          <a:p>
            <a:pPr marL="12700" marR="151765" algn="just">
              <a:lnSpc>
                <a:spcPct val="100000"/>
              </a:lnSpc>
              <a:spcBef>
                <a:spcPts val="340"/>
              </a:spcBef>
            </a:pPr>
            <a:r>
              <a:rPr sz="1400" b="1" spc="-55" dirty="0">
                <a:solidFill>
                  <a:srgbClr val="595959"/>
                </a:solidFill>
                <a:latin typeface="Verdana"/>
                <a:cs typeface="Verdana"/>
              </a:rPr>
              <a:t>Explain </a:t>
            </a:r>
            <a:r>
              <a:rPr sz="1400" b="1" spc="-70" dirty="0">
                <a:solidFill>
                  <a:srgbClr val="595959"/>
                </a:solidFill>
                <a:latin typeface="Verdana"/>
                <a:cs typeface="Verdana"/>
              </a:rPr>
              <a:t>your </a:t>
            </a:r>
            <a:r>
              <a:rPr sz="1400" b="1" spc="-45" dirty="0">
                <a:solidFill>
                  <a:srgbClr val="595959"/>
                </a:solidFill>
                <a:latin typeface="Verdana"/>
                <a:cs typeface="Verdana"/>
              </a:rPr>
              <a:t>understanding </a:t>
            </a:r>
            <a:r>
              <a:rPr sz="1400" b="1" spc="-40" dirty="0">
                <a:solidFill>
                  <a:srgbClr val="595959"/>
                </a:solidFill>
                <a:latin typeface="Verdana"/>
                <a:cs typeface="Verdana"/>
              </a:rPr>
              <a:t>on </a:t>
            </a:r>
            <a:r>
              <a:rPr sz="1400" b="1" spc="-45" dirty="0">
                <a:solidFill>
                  <a:srgbClr val="595959"/>
                </a:solidFill>
                <a:latin typeface="Verdana"/>
                <a:cs typeface="Verdana"/>
              </a:rPr>
              <a:t>Problem </a:t>
            </a:r>
            <a:r>
              <a:rPr sz="1400" b="1" spc="-65" dirty="0">
                <a:solidFill>
                  <a:srgbClr val="595959"/>
                </a:solidFill>
                <a:latin typeface="Verdana"/>
                <a:cs typeface="Verdana"/>
              </a:rPr>
              <a:t>Statement: </a:t>
            </a:r>
            <a:r>
              <a:rPr sz="1400" spc="-45" dirty="0">
                <a:solidFill>
                  <a:srgbClr val="595959"/>
                </a:solidFill>
                <a:latin typeface="Verdana"/>
                <a:cs typeface="Verdana"/>
              </a:rPr>
              <a:t>In </a:t>
            </a:r>
            <a:r>
              <a:rPr sz="1400" spc="15" dirty="0">
                <a:solidFill>
                  <a:srgbClr val="595959"/>
                </a:solidFill>
                <a:latin typeface="Verdana"/>
                <a:cs typeface="Verdana"/>
              </a:rPr>
              <a:t>this </a:t>
            </a:r>
            <a:r>
              <a:rPr sz="1400" spc="-10" dirty="0">
                <a:solidFill>
                  <a:srgbClr val="595959"/>
                </a:solidFill>
                <a:latin typeface="Verdana"/>
                <a:cs typeface="Verdana"/>
              </a:rPr>
              <a:t>project, </a:t>
            </a:r>
            <a:r>
              <a:rPr sz="1400" spc="55" dirty="0">
                <a:solidFill>
                  <a:srgbClr val="595959"/>
                </a:solidFill>
                <a:latin typeface="Verdana"/>
                <a:cs typeface="Verdana"/>
              </a:rPr>
              <a:t>we </a:t>
            </a:r>
            <a:r>
              <a:rPr sz="1400" spc="40" dirty="0">
                <a:solidFill>
                  <a:srgbClr val="595959"/>
                </a:solidFill>
                <a:latin typeface="Verdana"/>
                <a:cs typeface="Verdana"/>
              </a:rPr>
              <a:t>aim </a:t>
            </a:r>
            <a:r>
              <a:rPr sz="1400" spc="20" dirty="0">
                <a:solidFill>
                  <a:srgbClr val="595959"/>
                </a:solidFill>
                <a:latin typeface="Verdana"/>
                <a:cs typeface="Verdana"/>
              </a:rPr>
              <a:t>to </a:t>
            </a:r>
            <a:r>
              <a:rPr sz="1400" spc="15" dirty="0">
                <a:solidFill>
                  <a:srgbClr val="595959"/>
                </a:solidFill>
                <a:latin typeface="Verdana"/>
                <a:cs typeface="Verdana"/>
              </a:rPr>
              <a:t>use </a:t>
            </a:r>
            <a:r>
              <a:rPr sz="1400" spc="30" dirty="0">
                <a:solidFill>
                  <a:srgbClr val="595959"/>
                </a:solidFill>
                <a:latin typeface="Verdana"/>
                <a:cs typeface="Verdana"/>
              </a:rPr>
              <a:t>NTL </a:t>
            </a:r>
            <a:r>
              <a:rPr sz="1400" spc="25" dirty="0">
                <a:solidFill>
                  <a:srgbClr val="595959"/>
                </a:solidFill>
                <a:latin typeface="Verdana"/>
                <a:cs typeface="Verdana"/>
              </a:rPr>
              <a:t>data </a:t>
            </a:r>
            <a:r>
              <a:rPr sz="1400" spc="-4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4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Verdana"/>
                <a:cs typeface="Verdana"/>
              </a:rPr>
              <a:t>ﬁnd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95959"/>
                </a:solidFill>
                <a:latin typeface="Verdana"/>
                <a:cs typeface="Verdana"/>
              </a:rPr>
              <a:t>its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Verdana"/>
                <a:cs typeface="Verdana"/>
              </a:rPr>
              <a:t>correlation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Verdana"/>
                <a:cs typeface="Verdana"/>
              </a:rPr>
              <a:t>with</a:t>
            </a:r>
            <a:r>
              <a:rPr sz="14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Verdana"/>
                <a:cs typeface="Verdana"/>
              </a:rPr>
              <a:t>various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Verdana"/>
                <a:cs typeface="Verdana"/>
              </a:rPr>
              <a:t>socio-economic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Verdana"/>
                <a:cs typeface="Verdana"/>
              </a:rPr>
              <a:t>factors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Verdana"/>
                <a:cs typeface="Verdana"/>
              </a:rPr>
              <a:t>try</a:t>
            </a:r>
            <a:r>
              <a:rPr sz="14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Verdana"/>
                <a:cs typeface="Verdana"/>
              </a:rPr>
              <a:t>understand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595959"/>
                </a:solidFill>
                <a:latin typeface="Verdana"/>
                <a:cs typeface="Verdana"/>
              </a:rPr>
              <a:t>how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Verdana"/>
                <a:cs typeface="Verdana"/>
              </a:rPr>
              <a:t>it</a:t>
            </a:r>
            <a:r>
              <a:rPr sz="1400" spc="10" dirty="0">
                <a:solidFill>
                  <a:srgbClr val="595959"/>
                </a:solidFill>
                <a:latin typeface="Verdana"/>
                <a:cs typeface="Verdana"/>
              </a:rPr>
              <a:t> affects </a:t>
            </a:r>
            <a:r>
              <a:rPr sz="1400" spc="-4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Verdana"/>
                <a:cs typeface="Verdana"/>
              </a:rPr>
              <a:t>urbanization</a:t>
            </a:r>
            <a:r>
              <a:rPr sz="1400" spc="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Verdana"/>
                <a:cs typeface="Verdana"/>
              </a:rPr>
              <a:t>trends,</a:t>
            </a:r>
            <a:r>
              <a:rPr sz="1400" spc="-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Verdana"/>
                <a:cs typeface="Verdana"/>
              </a:rPr>
              <a:t>road</a:t>
            </a:r>
            <a:r>
              <a:rPr sz="1400" spc="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Verdana"/>
                <a:cs typeface="Verdana"/>
              </a:rPr>
              <a:t>infrastructure,</a:t>
            </a:r>
            <a:r>
              <a:rPr sz="1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Verdana"/>
                <a:cs typeface="Verdana"/>
              </a:rPr>
              <a:t>public</a:t>
            </a:r>
            <a:r>
              <a:rPr sz="1400" spc="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Verdana"/>
                <a:cs typeface="Verdana"/>
              </a:rPr>
              <a:t>health</a:t>
            </a:r>
            <a:r>
              <a:rPr sz="1400" spc="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Verdana"/>
                <a:cs typeface="Verdana"/>
              </a:rPr>
              <a:t>expenditure</a:t>
            </a:r>
            <a:r>
              <a:rPr sz="1400" spc="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Verdana"/>
                <a:cs typeface="Verdana"/>
              </a:rPr>
              <a:t>etc.</a:t>
            </a:r>
            <a:r>
              <a:rPr sz="14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95959"/>
                </a:solidFill>
                <a:latin typeface="Verdana"/>
                <a:cs typeface="Verdana"/>
              </a:rPr>
              <a:t>This</a:t>
            </a:r>
            <a:r>
              <a:rPr sz="14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Verdana"/>
                <a:cs typeface="Verdana"/>
              </a:rPr>
              <a:t>data</a:t>
            </a:r>
            <a:r>
              <a:rPr sz="1400" spc="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95959"/>
                </a:solidFill>
                <a:latin typeface="Verdana"/>
                <a:cs typeface="Verdana"/>
              </a:rPr>
              <a:t>also </a:t>
            </a:r>
            <a:r>
              <a:rPr sz="14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Verdana"/>
                <a:cs typeface="Verdana"/>
              </a:rPr>
              <a:t>determines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Verdana"/>
                <a:cs typeface="Verdana"/>
              </a:rPr>
              <a:t>economic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Verdana"/>
                <a:cs typeface="Verdana"/>
              </a:rPr>
              <a:t>status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Verdana"/>
                <a:cs typeface="Verdana"/>
              </a:rPr>
              <a:t>rural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595959"/>
                </a:solidFill>
                <a:latin typeface="Verdana"/>
                <a:cs typeface="Verdana"/>
              </a:rPr>
              <a:t>areas.</a:t>
            </a:r>
            <a:endParaRPr sz="1400" dirty="0">
              <a:latin typeface="Verdana"/>
              <a:cs typeface="Verdana"/>
            </a:endParaRPr>
          </a:p>
          <a:p>
            <a:pPr marL="17145" marR="242570" algn="just">
              <a:lnSpc>
                <a:spcPct val="100000"/>
              </a:lnSpc>
              <a:spcBef>
                <a:spcPts val="180"/>
              </a:spcBef>
            </a:pPr>
            <a:r>
              <a:rPr sz="1400" b="1" spc="-50" dirty="0">
                <a:solidFill>
                  <a:srgbClr val="595959"/>
                </a:solidFill>
                <a:latin typeface="Verdana"/>
                <a:cs typeface="Verdana"/>
              </a:rPr>
              <a:t>Brief</a:t>
            </a:r>
            <a:r>
              <a:rPr sz="1400" b="1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595959"/>
                </a:solidFill>
                <a:latin typeface="Verdana"/>
                <a:cs typeface="Verdana"/>
              </a:rPr>
              <a:t>about</a:t>
            </a:r>
            <a:r>
              <a:rPr sz="1400" b="1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595959"/>
                </a:solidFill>
                <a:latin typeface="Verdana"/>
                <a:cs typeface="Verdana"/>
              </a:rPr>
              <a:t>your</a:t>
            </a:r>
            <a:r>
              <a:rPr sz="1400" b="1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595959"/>
                </a:solidFill>
                <a:latin typeface="Verdana"/>
                <a:cs typeface="Verdana"/>
              </a:rPr>
              <a:t>approach:</a:t>
            </a:r>
            <a:r>
              <a:rPr sz="1400" b="1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626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262626"/>
                </a:solidFill>
                <a:latin typeface="Verdana"/>
                <a:cs typeface="Verdana"/>
              </a:rPr>
              <a:t>study</a:t>
            </a:r>
            <a:r>
              <a:rPr sz="1400" spc="-5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262626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262626"/>
                </a:solidFill>
                <a:latin typeface="Verdana"/>
                <a:cs typeface="Verdana"/>
              </a:rPr>
              <a:t>impacts</a:t>
            </a:r>
            <a:r>
              <a:rPr sz="14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62626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262626"/>
                </a:solidFill>
                <a:latin typeface="Verdana"/>
                <a:cs typeface="Verdana"/>
              </a:rPr>
              <a:t>NTL</a:t>
            </a:r>
            <a:r>
              <a:rPr sz="14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262626"/>
                </a:solidFill>
                <a:latin typeface="Verdana"/>
                <a:cs typeface="Verdana"/>
              </a:rPr>
              <a:t>on</a:t>
            </a:r>
            <a:r>
              <a:rPr sz="1400" spc="-5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262626"/>
                </a:solidFill>
                <a:latin typeface="Verdana"/>
                <a:cs typeface="Verdana"/>
              </a:rPr>
              <a:t>Socio</a:t>
            </a:r>
            <a:r>
              <a:rPr sz="14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262626"/>
                </a:solidFill>
                <a:latin typeface="Verdana"/>
                <a:cs typeface="Verdana"/>
              </a:rPr>
              <a:t>economic</a:t>
            </a:r>
            <a:r>
              <a:rPr sz="1400" spc="-5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262626"/>
                </a:solidFill>
                <a:latin typeface="Verdana"/>
                <a:cs typeface="Verdana"/>
              </a:rPr>
              <a:t>parameters</a:t>
            </a:r>
            <a:r>
              <a:rPr sz="14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262626"/>
                </a:solidFill>
                <a:latin typeface="Verdana"/>
                <a:cs typeface="Verdana"/>
              </a:rPr>
              <a:t>and </a:t>
            </a:r>
            <a:r>
              <a:rPr sz="1400" spc="-48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262626"/>
                </a:solidFill>
                <a:latin typeface="Verdana"/>
                <a:cs typeface="Verdana"/>
              </a:rPr>
              <a:t>understand</a:t>
            </a:r>
            <a:r>
              <a:rPr sz="1400" spc="4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262626"/>
                </a:solidFill>
                <a:latin typeface="Verdana"/>
                <a:cs typeface="Verdana"/>
              </a:rPr>
              <a:t>the</a:t>
            </a:r>
            <a:r>
              <a:rPr sz="1400" spc="4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262626"/>
                </a:solidFill>
                <a:latin typeface="Verdana"/>
                <a:cs typeface="Verdana"/>
              </a:rPr>
              <a:t>correlations</a:t>
            </a:r>
            <a:r>
              <a:rPr sz="1400" spc="1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262626"/>
                </a:solidFill>
                <a:latin typeface="Verdana"/>
                <a:cs typeface="Verdana"/>
              </a:rPr>
              <a:t>and</a:t>
            </a:r>
            <a:r>
              <a:rPr sz="1400" spc="5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262626"/>
                </a:solidFill>
                <a:latin typeface="Verdana"/>
                <a:cs typeface="Verdana"/>
              </a:rPr>
              <a:t>build</a:t>
            </a:r>
            <a:r>
              <a:rPr sz="1400" spc="5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62626"/>
                </a:solidFill>
                <a:latin typeface="Verdana"/>
                <a:cs typeface="Verdana"/>
              </a:rPr>
              <a:t>forecasting</a:t>
            </a:r>
            <a:r>
              <a:rPr sz="1400" spc="2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262626"/>
                </a:solidFill>
                <a:latin typeface="Verdana"/>
                <a:cs typeface="Verdana"/>
              </a:rPr>
              <a:t>models</a:t>
            </a:r>
            <a:r>
              <a:rPr sz="1400" spc="4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262626"/>
                </a:solidFill>
                <a:latin typeface="Verdana"/>
                <a:cs typeface="Verdana"/>
              </a:rPr>
              <a:t>on</a:t>
            </a:r>
            <a:r>
              <a:rPr sz="1400" spc="5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262626"/>
                </a:solidFill>
                <a:latin typeface="Verdana"/>
                <a:cs typeface="Verdana"/>
              </a:rPr>
              <a:t>the</a:t>
            </a:r>
            <a:r>
              <a:rPr sz="1400" spc="40" dirty="0">
                <a:solidFill>
                  <a:srgbClr val="262626"/>
                </a:solidFill>
                <a:latin typeface="Verdana"/>
                <a:cs typeface="Verdana"/>
              </a:rPr>
              <a:t> time</a:t>
            </a:r>
            <a:r>
              <a:rPr sz="1400" spc="4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626"/>
                </a:solidFill>
                <a:latin typeface="Verdana"/>
                <a:cs typeface="Verdana"/>
              </a:rPr>
              <a:t>series</a:t>
            </a:r>
            <a:r>
              <a:rPr sz="1400" spc="-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62626"/>
                </a:solidFill>
                <a:latin typeface="Verdana"/>
                <a:cs typeface="Verdana"/>
              </a:rPr>
              <a:t>data. </a:t>
            </a:r>
            <a:r>
              <a:rPr sz="1400" spc="-1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212121"/>
                </a:solidFill>
                <a:latin typeface="Verdana"/>
                <a:cs typeface="Verdana"/>
              </a:rPr>
              <a:t>Combining </a:t>
            </a:r>
            <a:r>
              <a:rPr sz="1400" spc="35" dirty="0">
                <a:solidFill>
                  <a:srgbClr val="212121"/>
                </a:solidFill>
                <a:latin typeface="Verdana"/>
                <a:cs typeface="Verdana"/>
              </a:rPr>
              <a:t>the inputs </a:t>
            </a:r>
            <a:r>
              <a:rPr sz="1400" spc="25" dirty="0">
                <a:solidFill>
                  <a:srgbClr val="212121"/>
                </a:solidFill>
                <a:latin typeface="Verdana"/>
                <a:cs typeface="Verdana"/>
              </a:rPr>
              <a:t>from </a:t>
            </a:r>
            <a:r>
              <a:rPr sz="1400" spc="3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400" spc="30" dirty="0">
                <a:solidFill>
                  <a:srgbClr val="212121"/>
                </a:solidFill>
                <a:latin typeface="Verdana"/>
                <a:cs typeface="Verdana"/>
              </a:rPr>
              <a:t>NTL </a:t>
            </a:r>
            <a:r>
              <a:rPr sz="1400" spc="25" dirty="0">
                <a:solidFill>
                  <a:srgbClr val="212121"/>
                </a:solidFill>
                <a:latin typeface="Verdana"/>
                <a:cs typeface="Verdana"/>
              </a:rPr>
              <a:t>data </a:t>
            </a:r>
            <a:r>
              <a:rPr sz="1400" spc="4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1400" spc="25" dirty="0">
                <a:solidFill>
                  <a:srgbClr val="212121"/>
                </a:solidFill>
                <a:latin typeface="Verdana"/>
                <a:cs typeface="Verdana"/>
              </a:rPr>
              <a:t>that from </a:t>
            </a:r>
            <a:r>
              <a:rPr sz="1400" spc="-55" dirty="0">
                <a:solidFill>
                  <a:srgbClr val="212121"/>
                </a:solidFill>
                <a:latin typeface="Verdana"/>
                <a:cs typeface="Verdana"/>
              </a:rPr>
              <a:t>RBI, </a:t>
            </a:r>
            <a:r>
              <a:rPr sz="1400" spc="25" dirty="0">
                <a:solidFill>
                  <a:srgbClr val="212121"/>
                </a:solidFill>
                <a:latin typeface="Verdana"/>
                <a:cs typeface="Verdana"/>
              </a:rPr>
              <a:t>MOSPI </a:t>
            </a:r>
            <a:r>
              <a:rPr sz="1400" spc="4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1400" dirty="0">
                <a:solidFill>
                  <a:srgbClr val="212121"/>
                </a:solidFill>
                <a:latin typeface="Verdana"/>
                <a:cs typeface="Verdana"/>
              </a:rPr>
              <a:t>state </a:t>
            </a:r>
            <a:r>
              <a:rPr sz="1400" spc="-20" dirty="0">
                <a:solidFill>
                  <a:srgbClr val="212121"/>
                </a:solidFill>
                <a:latin typeface="Verdana"/>
                <a:cs typeface="Verdana"/>
              </a:rPr>
              <a:t>govts, </a:t>
            </a:r>
            <a:r>
              <a:rPr sz="1400" spc="55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1400" spc="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212121"/>
                </a:solidFill>
                <a:latin typeface="Verdana"/>
                <a:cs typeface="Verdana"/>
              </a:rPr>
              <a:t>attempt </a:t>
            </a:r>
            <a:r>
              <a:rPr sz="1400" spc="2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1400" spc="45" dirty="0">
                <a:solidFill>
                  <a:srgbClr val="212121"/>
                </a:solidFill>
                <a:latin typeface="Verdana"/>
                <a:cs typeface="Verdana"/>
              </a:rPr>
              <a:t>build </a:t>
            </a:r>
            <a:r>
              <a:rPr sz="1400" spc="20" dirty="0">
                <a:solidFill>
                  <a:srgbClr val="212121"/>
                </a:solidFill>
                <a:latin typeface="Verdana"/>
                <a:cs typeface="Verdana"/>
              </a:rPr>
              <a:t>forecasting </a:t>
            </a:r>
            <a:r>
              <a:rPr sz="1400" spc="5" dirty="0">
                <a:solidFill>
                  <a:srgbClr val="212121"/>
                </a:solidFill>
                <a:latin typeface="Verdana"/>
                <a:cs typeface="Verdana"/>
              </a:rPr>
              <a:t>models. </a:t>
            </a:r>
            <a:r>
              <a:rPr sz="1400" spc="60" dirty="0">
                <a:solidFill>
                  <a:srgbClr val="212121"/>
                </a:solidFill>
                <a:latin typeface="Verdana"/>
                <a:cs typeface="Verdana"/>
              </a:rPr>
              <a:t>Model </a:t>
            </a:r>
            <a:r>
              <a:rPr sz="1400" spc="10" dirty="0">
                <a:solidFill>
                  <a:srgbClr val="212121"/>
                </a:solidFill>
                <a:latin typeface="Verdana"/>
                <a:cs typeface="Verdana"/>
              </a:rPr>
              <a:t>provides </a:t>
            </a:r>
            <a:r>
              <a:rPr sz="1400" spc="3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400" spc="25" dirty="0">
                <a:solidFill>
                  <a:srgbClr val="212121"/>
                </a:solidFill>
                <a:latin typeface="Verdana"/>
                <a:cs typeface="Verdana"/>
              </a:rPr>
              <a:t>insights </a:t>
            </a:r>
            <a:r>
              <a:rPr sz="1400" spc="4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1400" spc="35" dirty="0">
                <a:solidFill>
                  <a:srgbClr val="212121"/>
                </a:solidFill>
                <a:latin typeface="Verdana"/>
                <a:cs typeface="Verdana"/>
              </a:rPr>
              <a:t>plan </a:t>
            </a:r>
            <a:r>
              <a:rPr sz="1400" dirty="0">
                <a:solidFill>
                  <a:srgbClr val="212121"/>
                </a:solidFill>
                <a:latin typeface="Verdana"/>
                <a:cs typeface="Verdana"/>
              </a:rPr>
              <a:t>for </a:t>
            </a:r>
            <a:r>
              <a:rPr sz="1400" spc="40" dirty="0">
                <a:solidFill>
                  <a:srgbClr val="212121"/>
                </a:solidFill>
                <a:latin typeface="Verdana"/>
                <a:cs typeface="Verdana"/>
              </a:rPr>
              <a:t>changes </a:t>
            </a:r>
            <a:r>
              <a:rPr sz="1400" spc="20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1400" spc="25" dirty="0">
                <a:solidFill>
                  <a:srgbClr val="212121"/>
                </a:solidFill>
                <a:latin typeface="Verdana"/>
                <a:cs typeface="Verdana"/>
              </a:rPr>
              <a:t> migration</a:t>
            </a:r>
            <a:r>
              <a:rPr sz="14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Verdana"/>
                <a:cs typeface="Verdana"/>
              </a:rPr>
              <a:t>trends</a:t>
            </a:r>
            <a:r>
              <a:rPr sz="14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14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12121"/>
                </a:solidFill>
                <a:latin typeface="Verdana"/>
                <a:cs typeface="Verdana"/>
              </a:rPr>
              <a:t>its</a:t>
            </a:r>
            <a:r>
              <a:rPr sz="14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Verdana"/>
                <a:cs typeface="Verdana"/>
              </a:rPr>
              <a:t>impact</a:t>
            </a:r>
            <a:r>
              <a:rPr sz="14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Verdana"/>
                <a:cs typeface="Verdana"/>
              </a:rPr>
              <a:t>based</a:t>
            </a:r>
            <a:r>
              <a:rPr sz="14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14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Verdana"/>
                <a:cs typeface="Verdana"/>
              </a:rPr>
              <a:t>NTL</a:t>
            </a:r>
            <a:r>
              <a:rPr sz="14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Verdana"/>
                <a:cs typeface="Verdana"/>
              </a:rPr>
              <a:t>data.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969"/>
            <a:ext cx="9143999" cy="674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632"/>
            <a:ext cx="9117171" cy="7147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282615"/>
            <a:ext cx="9144000" cy="3861435"/>
            <a:chOff x="0" y="1282615"/>
            <a:chExt cx="9144000" cy="3861435"/>
          </a:xfrm>
        </p:grpSpPr>
        <p:sp>
          <p:nvSpPr>
            <p:cNvPr id="4" name="object 4"/>
            <p:cNvSpPr/>
            <p:nvPr/>
          </p:nvSpPr>
          <p:spPr>
            <a:xfrm>
              <a:off x="0" y="5022349"/>
              <a:ext cx="9144000" cy="121285"/>
            </a:xfrm>
            <a:custGeom>
              <a:avLst/>
              <a:gdLst/>
              <a:ahLst/>
              <a:cxnLst/>
              <a:rect l="l" t="t" r="r" b="b"/>
              <a:pathLst>
                <a:path w="9144000" h="121285">
                  <a:moveTo>
                    <a:pt x="0" y="0"/>
                  </a:moveTo>
                  <a:lnTo>
                    <a:pt x="9143999" y="0"/>
                  </a:lnTo>
                  <a:lnTo>
                    <a:pt x="9143999" y="121149"/>
                  </a:lnTo>
                  <a:lnTo>
                    <a:pt x="0" y="12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47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22349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4188" y="1282615"/>
              <a:ext cx="2903467" cy="18902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71" y="3206948"/>
              <a:ext cx="8860199" cy="19365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195" y="1019349"/>
            <a:ext cx="442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24480" algn="l"/>
              </a:tabLst>
            </a:pPr>
            <a:r>
              <a:rPr sz="1400" spc="-5" dirty="0">
                <a:latin typeface="Arial MT"/>
                <a:cs typeface="Arial MT"/>
              </a:rPr>
              <a:t>Correlation analysis	Covariance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1467" y="993126"/>
            <a:ext cx="2363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Principal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Component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282615"/>
            <a:ext cx="2539040" cy="17196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5636" y="1338369"/>
            <a:ext cx="3211329" cy="16081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025" y="2917458"/>
            <a:ext cx="2879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Shortlisted</a:t>
            </a:r>
            <a:r>
              <a:rPr sz="1400" spc="3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Socio-Economic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18" y="653288"/>
            <a:ext cx="7523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Arial"/>
                <a:cs typeface="Arial"/>
              </a:rPr>
              <a:t>DETAILED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APPROACH: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STEP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I.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Shortlisting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Strongly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Correlated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Socio-economic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Factors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" y="67011"/>
            <a:ext cx="9143852" cy="7147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5017587"/>
            <a:ext cx="9144000" cy="126364"/>
            <a:chOff x="0" y="5017587"/>
            <a:chExt cx="9144000" cy="126364"/>
          </a:xfrm>
        </p:grpSpPr>
        <p:sp>
          <p:nvSpPr>
            <p:cNvPr id="4" name="object 4"/>
            <p:cNvSpPr/>
            <p:nvPr/>
          </p:nvSpPr>
          <p:spPr>
            <a:xfrm>
              <a:off x="0" y="5022350"/>
              <a:ext cx="9144000" cy="121285"/>
            </a:xfrm>
            <a:custGeom>
              <a:avLst/>
              <a:gdLst/>
              <a:ahLst/>
              <a:cxnLst/>
              <a:rect l="l" t="t" r="r" b="b"/>
              <a:pathLst>
                <a:path w="9144000" h="121285">
                  <a:moveTo>
                    <a:pt x="0" y="0"/>
                  </a:moveTo>
                  <a:lnTo>
                    <a:pt x="9143999" y="0"/>
                  </a:lnTo>
                  <a:lnTo>
                    <a:pt x="9143999" y="121149"/>
                  </a:lnTo>
                  <a:lnTo>
                    <a:pt x="0" y="12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47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223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775" y="560806"/>
            <a:ext cx="872871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26695">
              <a:lnSpc>
                <a:spcPct val="1433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STEP II. </a:t>
            </a:r>
            <a:r>
              <a:rPr sz="1400" b="1" dirty="0">
                <a:latin typeface="Arial"/>
                <a:cs typeface="Arial"/>
              </a:rPr>
              <a:t>Multivariate </a:t>
            </a:r>
            <a:r>
              <a:rPr sz="1400" b="1" spc="-10" dirty="0">
                <a:latin typeface="Arial"/>
                <a:cs typeface="Arial"/>
              </a:rPr>
              <a:t>Time </a:t>
            </a:r>
            <a:r>
              <a:rPr sz="1400" b="1" spc="-5" dirty="0">
                <a:latin typeface="Arial"/>
                <a:cs typeface="Arial"/>
              </a:rPr>
              <a:t>Series Regression Analysis </a:t>
            </a:r>
            <a:r>
              <a:rPr sz="1400" b="1" dirty="0">
                <a:latin typeface="Arial"/>
                <a:cs typeface="Arial"/>
              </a:rPr>
              <a:t>Models - </a:t>
            </a:r>
            <a:r>
              <a:rPr sz="1400" b="1" spc="-40" dirty="0">
                <a:latin typeface="Arial"/>
                <a:cs typeface="Arial"/>
              </a:rPr>
              <a:t>Top </a:t>
            </a:r>
            <a:r>
              <a:rPr sz="1400" b="1" spc="-5" dirty="0">
                <a:latin typeface="Arial"/>
                <a:cs typeface="Arial"/>
              </a:rPr>
              <a:t>Correlated Socio-economic Factors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a.)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FbProphet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476" y="3096269"/>
            <a:ext cx="9829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b.)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DeepAR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424" y="1255956"/>
            <a:ext cx="3083025" cy="18115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451" y="3379989"/>
            <a:ext cx="7787987" cy="105893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4159" y="4457213"/>
            <a:ext cx="7335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According to DeepAR </a:t>
            </a:r>
            <a:r>
              <a:rPr sz="1400" dirty="0">
                <a:latin typeface="Arial MT"/>
                <a:cs typeface="Arial MT"/>
              </a:rPr>
              <a:t>model, </a:t>
            </a:r>
            <a:r>
              <a:rPr sz="1400" spc="-5" dirty="0">
                <a:latin typeface="Arial MT"/>
                <a:cs typeface="Arial MT"/>
              </a:rPr>
              <a:t>the predictions for the future </a:t>
            </a:r>
            <a:r>
              <a:rPr sz="1400" dirty="0">
                <a:latin typeface="Arial MT"/>
                <a:cs typeface="Arial MT"/>
              </a:rPr>
              <a:t>years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made </a:t>
            </a:r>
            <a:r>
              <a:rPr sz="1400" spc="-5" dirty="0">
                <a:latin typeface="Arial MT"/>
                <a:cs typeface="Arial MT"/>
              </a:rPr>
              <a:t>through </a:t>
            </a:r>
            <a:r>
              <a:rPr sz="1400" dirty="0">
                <a:latin typeface="Arial MT"/>
                <a:cs typeface="Arial MT"/>
              </a:rPr>
              <a:t>multivariate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regression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8441" y="1387619"/>
            <a:ext cx="241998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Based on the previous </a:t>
            </a:r>
            <a:r>
              <a:rPr sz="1400" dirty="0">
                <a:latin typeface="Arial MT"/>
                <a:cs typeface="Arial MT"/>
              </a:rPr>
              <a:t>years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 from 2012-2020, </a:t>
            </a:r>
            <a:r>
              <a:rPr sz="1400" dirty="0">
                <a:latin typeface="Arial MT"/>
                <a:cs typeface="Arial MT"/>
              </a:rPr>
              <a:t> multivariate regression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performed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adding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regressors: </a:t>
            </a:r>
            <a:r>
              <a:rPr sz="1400" spc="-50" dirty="0">
                <a:latin typeface="Arial MT"/>
                <a:cs typeface="Arial MT"/>
              </a:rPr>
              <a:t>GDP, </a:t>
            </a:r>
            <a:r>
              <a:rPr sz="1400" spc="-5" dirty="0">
                <a:latin typeface="Arial MT"/>
                <a:cs typeface="Arial MT"/>
              </a:rPr>
              <a:t>per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capita </a:t>
            </a:r>
            <a:r>
              <a:rPr sz="1400" spc="-5" dirty="0">
                <a:latin typeface="Arial MT"/>
                <a:cs typeface="Arial MT"/>
              </a:rPr>
              <a:t>income, Gross </a:t>
            </a:r>
            <a:r>
              <a:rPr sz="1400" dirty="0">
                <a:latin typeface="Arial MT"/>
                <a:cs typeface="Arial MT"/>
              </a:rPr>
              <a:t>state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construction.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56" y="713744"/>
            <a:ext cx="1878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</a:t>
            </a:r>
            <a:r>
              <a:rPr spc="-45" dirty="0"/>
              <a:t>xpe</a:t>
            </a:r>
            <a:r>
              <a:rPr spc="-30" dirty="0"/>
              <a:t>c</a:t>
            </a:r>
            <a:r>
              <a:rPr spc="-55" dirty="0"/>
              <a:t>t</a:t>
            </a:r>
            <a:r>
              <a:rPr spc="-30" dirty="0"/>
              <a:t>ed</a:t>
            </a:r>
            <a:r>
              <a:rPr spc="-85" dirty="0"/>
              <a:t> </a:t>
            </a:r>
            <a:r>
              <a:rPr spc="-45" dirty="0"/>
              <a:t>ou</a:t>
            </a:r>
            <a:r>
              <a:rPr spc="-55" dirty="0"/>
              <a:t>t</a:t>
            </a:r>
            <a:r>
              <a:rPr spc="-10" dirty="0"/>
              <a:t>c</a:t>
            </a:r>
            <a:r>
              <a:rPr spc="-30" dirty="0"/>
              <a:t>om</a:t>
            </a:r>
            <a:r>
              <a:rPr spc="-7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5" y="1000081"/>
            <a:ext cx="7884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Establish forecasting </a:t>
            </a:r>
            <a:r>
              <a:rPr sz="1400" dirty="0">
                <a:latin typeface="Arial MT"/>
                <a:cs typeface="Arial MT"/>
              </a:rPr>
              <a:t>models </a:t>
            </a:r>
            <a:r>
              <a:rPr sz="1400" spc="-5" dirty="0">
                <a:latin typeface="Arial MT"/>
                <a:cs typeface="Arial MT"/>
              </a:rPr>
              <a:t>for Socio-Economic parameters based on their </a:t>
            </a:r>
            <a:r>
              <a:rPr sz="1400" dirty="0">
                <a:latin typeface="Arial MT"/>
                <a:cs typeface="Arial MT"/>
              </a:rPr>
              <a:t>correlations &amp; </a:t>
            </a:r>
            <a:r>
              <a:rPr sz="1400" spc="-5" dirty="0">
                <a:latin typeface="Arial MT"/>
                <a:cs typeface="Arial MT"/>
              </a:rPr>
              <a:t>also NTL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predications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cross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validate.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30" y="1497159"/>
            <a:ext cx="8988425" cy="2724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50"/>
              </a:spcBef>
            </a:pP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GDP(t)</a:t>
            </a:r>
            <a:r>
              <a:rPr sz="1200" b="1" spc="32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=</a:t>
            </a:r>
            <a:r>
              <a:rPr sz="1200" b="1" spc="32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*</a:t>
            </a:r>
            <a:r>
              <a:rPr sz="1200" b="1" spc="-10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NTL</a:t>
            </a:r>
            <a:r>
              <a:rPr sz="1200" b="1" spc="-2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(t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-1)</a:t>
            </a:r>
            <a:r>
              <a:rPr sz="1200" b="1" spc="32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+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b</a:t>
            </a:r>
            <a:r>
              <a:rPr sz="1200" b="1" spc="-10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*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(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 Farming and/or</a:t>
            </a:r>
            <a:r>
              <a:rPr sz="1200" b="1" spc="-10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employment and /or</a:t>
            </a:r>
            <a:r>
              <a:rPr sz="1200" b="1" spc="-10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electricity consumption)</a:t>
            </a:r>
            <a:r>
              <a:rPr sz="1200" b="1" spc="32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+</a:t>
            </a:r>
            <a:r>
              <a:rPr sz="1200" b="1" spc="330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C5ADB"/>
                </a:solidFill>
                <a:latin typeface="Arial"/>
                <a:cs typeface="Arial"/>
              </a:rPr>
              <a:t>Tracking</a:t>
            </a:r>
            <a:r>
              <a:rPr sz="1200" b="1" spc="-10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Error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30" y="1860438"/>
            <a:ext cx="8988425" cy="4552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 marR="710565">
              <a:lnSpc>
                <a:spcPct val="100000"/>
              </a:lnSpc>
              <a:spcBef>
                <a:spcPts val="250"/>
              </a:spcBef>
            </a:pP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NTL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 (t)</a:t>
            </a:r>
            <a:r>
              <a:rPr sz="1200" b="1" spc="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=</a:t>
            </a:r>
            <a:r>
              <a:rPr sz="1200" b="1" spc="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a1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*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GDP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(t -1)</a:t>
            </a:r>
            <a:r>
              <a:rPr sz="1200" b="1" spc="5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+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b1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* (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Farming and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/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or Roads and 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/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or employment and /or electricity consumption)</a:t>
            </a:r>
            <a:r>
              <a:rPr sz="1200" b="1" dirty="0">
                <a:solidFill>
                  <a:srgbClr val="0C5ADB"/>
                </a:solidFill>
                <a:latin typeface="Arial"/>
                <a:cs typeface="Arial"/>
              </a:rPr>
              <a:t> + </a:t>
            </a:r>
            <a:r>
              <a:rPr sz="1200" b="1" spc="-320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C5ADB"/>
                </a:solidFill>
                <a:latin typeface="Arial"/>
                <a:cs typeface="Arial"/>
              </a:rPr>
              <a:t>Tracking</a:t>
            </a:r>
            <a:r>
              <a:rPr sz="1200" b="1" spc="-10" dirty="0">
                <a:solidFill>
                  <a:srgbClr val="0C5AD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C5ADB"/>
                </a:solidFill>
                <a:latin typeface="Arial"/>
                <a:cs typeface="Arial"/>
              </a:rPr>
              <a:t>Error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04" y="2468590"/>
            <a:ext cx="248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150" dirty="0">
                <a:solidFill>
                  <a:srgbClr val="595959"/>
                </a:solidFill>
                <a:latin typeface="Verdana"/>
                <a:cs typeface="Verdana"/>
              </a:rPr>
              <a:t>T</a:t>
            </a:r>
            <a:r>
              <a:rPr sz="1200" b="1" spc="-110" dirty="0">
                <a:solidFill>
                  <a:srgbClr val="595959"/>
                </a:solidFill>
                <a:latin typeface="Verdana"/>
                <a:cs typeface="Verdana"/>
              </a:rPr>
              <a:t>ools</a:t>
            </a:r>
            <a:r>
              <a:rPr sz="1200" b="1" spc="-210" dirty="0">
                <a:solidFill>
                  <a:srgbClr val="595959"/>
                </a:solidFill>
                <a:latin typeface="Verdana"/>
                <a:cs typeface="Verdana"/>
              </a:rPr>
              <a:t>/</a:t>
            </a:r>
            <a:r>
              <a:rPr sz="1200" b="1" spc="-15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r>
              <a:rPr sz="1200" b="1" spc="-95" dirty="0">
                <a:solidFill>
                  <a:srgbClr val="595959"/>
                </a:solidFill>
                <a:latin typeface="Verdana"/>
                <a:cs typeface="Verdana"/>
              </a:rPr>
              <a:t>odels</a:t>
            </a:r>
            <a:r>
              <a:rPr sz="1200" b="1" spc="-160" dirty="0">
                <a:solidFill>
                  <a:srgbClr val="595959"/>
                </a:solidFill>
                <a:latin typeface="Verdana"/>
                <a:cs typeface="Verdana"/>
              </a:rPr>
              <a:t>/</a:t>
            </a:r>
            <a:r>
              <a:rPr sz="1200" b="1" spc="-10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200" b="1" spc="-25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1200" b="1" spc="-170" dirty="0">
                <a:solidFill>
                  <a:srgbClr val="595959"/>
                </a:solidFill>
                <a:latin typeface="Verdana"/>
                <a:cs typeface="Verdana"/>
              </a:rPr>
              <a:t>Is</a:t>
            </a:r>
            <a:r>
              <a:rPr sz="1200" b="1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595959"/>
                </a:solidFill>
                <a:latin typeface="Verdana"/>
                <a:cs typeface="Verdana"/>
              </a:rPr>
              <a:t>an</a:t>
            </a:r>
            <a:r>
              <a:rPr sz="1200" b="1" spc="-10" dirty="0">
                <a:solidFill>
                  <a:srgbClr val="595959"/>
                </a:solidFill>
                <a:latin typeface="Verdana"/>
                <a:cs typeface="Verdana"/>
              </a:rPr>
              <a:t>d</a:t>
            </a:r>
            <a:r>
              <a:rPr sz="1200" b="1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595959"/>
                </a:solidFill>
                <a:latin typeface="Verdana"/>
                <a:cs typeface="Verdana"/>
              </a:rPr>
              <a:t>d</a:t>
            </a:r>
            <a:r>
              <a:rPr sz="1200" b="1" spc="-40" dirty="0">
                <a:solidFill>
                  <a:srgbClr val="595959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595959"/>
                </a:solidFill>
                <a:latin typeface="Verdana"/>
                <a:cs typeface="Verdana"/>
              </a:rPr>
              <a:t>vi</a:t>
            </a:r>
            <a:r>
              <a:rPr sz="1200" b="1" spc="-55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1200" b="1" spc="-45" dirty="0">
                <a:solidFill>
                  <a:srgbClr val="595959"/>
                </a:solidFill>
                <a:latin typeface="Verdana"/>
                <a:cs typeface="Verdana"/>
              </a:rPr>
              <a:t>es  </a:t>
            </a:r>
            <a:r>
              <a:rPr sz="1200" b="1" spc="-40" dirty="0">
                <a:solidFill>
                  <a:srgbClr val="595959"/>
                </a:solidFill>
                <a:latin typeface="Verdana"/>
                <a:cs typeface="Verdana"/>
              </a:rPr>
              <a:t>used</a:t>
            </a:r>
            <a:r>
              <a:rPr sz="1200" b="1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1200" b="1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595959"/>
                </a:solidFill>
                <a:latin typeface="Verdana"/>
                <a:cs typeface="Verdana"/>
              </a:rPr>
              <a:t>d</a:t>
            </a:r>
            <a:r>
              <a:rPr sz="1200" b="1" spc="-40" dirty="0">
                <a:solidFill>
                  <a:srgbClr val="595959"/>
                </a:solidFill>
                <a:latin typeface="Verdana"/>
                <a:cs typeface="Verdana"/>
              </a:rPr>
              <a:t>e</a:t>
            </a:r>
            <a:r>
              <a:rPr sz="1200" b="1" spc="-85" dirty="0">
                <a:solidFill>
                  <a:srgbClr val="595959"/>
                </a:solidFill>
                <a:latin typeface="Verdana"/>
                <a:cs typeface="Verdana"/>
              </a:rPr>
              <a:t>v</a:t>
            </a:r>
            <a:r>
              <a:rPr sz="1200" b="1" spc="-30" dirty="0">
                <a:solidFill>
                  <a:srgbClr val="595959"/>
                </a:solidFill>
                <a:latin typeface="Verdana"/>
                <a:cs typeface="Verdana"/>
              </a:rPr>
              <a:t>elopment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72" y="2833334"/>
            <a:ext cx="22739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45" dirty="0">
                <a:solidFill>
                  <a:srgbClr val="FFC000"/>
                </a:solidFill>
                <a:latin typeface="Verdana"/>
                <a:cs typeface="Verdana"/>
              </a:rPr>
              <a:t>Google</a:t>
            </a:r>
            <a:r>
              <a:rPr sz="1400" b="1" spc="-8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C000"/>
                </a:solidFill>
                <a:latin typeface="Verdana"/>
                <a:cs typeface="Verdana"/>
              </a:rPr>
              <a:t>C</a:t>
            </a:r>
            <a:r>
              <a:rPr sz="1400" b="1" spc="-60" dirty="0">
                <a:solidFill>
                  <a:srgbClr val="FFC000"/>
                </a:solidFill>
                <a:latin typeface="Verdana"/>
                <a:cs typeface="Verdana"/>
              </a:rPr>
              <a:t>olabo</a:t>
            </a:r>
            <a:r>
              <a:rPr sz="1400" b="1" spc="-100" dirty="0">
                <a:solidFill>
                  <a:srgbClr val="FFC000"/>
                </a:solidFill>
                <a:latin typeface="Verdana"/>
                <a:cs typeface="Verdana"/>
              </a:rPr>
              <a:t>r</a:t>
            </a:r>
            <a:r>
              <a:rPr sz="1400" b="1" spc="-60" dirty="0">
                <a:solidFill>
                  <a:srgbClr val="FFC000"/>
                </a:solidFill>
                <a:latin typeface="Verdana"/>
                <a:cs typeface="Verdana"/>
              </a:rPr>
              <a:t>a</a:t>
            </a:r>
            <a:r>
              <a:rPr sz="1400" b="1" spc="-70" dirty="0">
                <a:solidFill>
                  <a:srgbClr val="FFC000"/>
                </a:solidFill>
                <a:latin typeface="Verdana"/>
                <a:cs typeface="Verdana"/>
              </a:rPr>
              <a:t>t</a:t>
            </a:r>
            <a:r>
              <a:rPr sz="1400" b="1" spc="-80" dirty="0">
                <a:solidFill>
                  <a:srgbClr val="FFC000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FFC000"/>
                </a:solidFill>
                <a:latin typeface="Verdana"/>
                <a:cs typeface="Verdana"/>
              </a:rPr>
              <a:t>r</a:t>
            </a:r>
            <a:r>
              <a:rPr sz="1400" b="1" spc="-75" dirty="0">
                <a:solidFill>
                  <a:srgbClr val="FFC000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0C5ADB"/>
                </a:solidFill>
                <a:latin typeface="Times New Roman"/>
                <a:cs typeface="Times New Roman"/>
              </a:rPr>
              <a:t>FbProphet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40" dirty="0">
                <a:solidFill>
                  <a:srgbClr val="083C92"/>
                </a:solidFill>
                <a:latin typeface="Verdana"/>
                <a:cs typeface="Verdana"/>
              </a:rPr>
              <a:t>DeepAR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buClr>
                <a:srgbClr val="595959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b="1" spc="-80" dirty="0">
                <a:solidFill>
                  <a:srgbClr val="92D050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92D050"/>
                </a:solidFill>
                <a:latin typeface="Arial"/>
                <a:cs typeface="Arial"/>
              </a:rPr>
              <a:t>ecto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1400" b="1" spc="-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D050"/>
                </a:solidFill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40" dirty="0">
                <a:solidFill>
                  <a:srgbClr val="0070C0"/>
                </a:solidFill>
                <a:latin typeface="Verdana"/>
                <a:cs typeface="Verdana"/>
              </a:rPr>
              <a:t>Py</a:t>
            </a:r>
            <a:r>
              <a:rPr sz="1400" b="1" spc="-40" dirty="0">
                <a:solidFill>
                  <a:srgbClr val="083C92"/>
                </a:solidFill>
                <a:latin typeface="Verdana"/>
                <a:cs typeface="Verdana"/>
              </a:rPr>
              <a:t>thon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204" y="4084029"/>
            <a:ext cx="2238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0" dirty="0">
                <a:solidFill>
                  <a:srgbClr val="595959"/>
                </a:solidFill>
                <a:latin typeface="Verdana"/>
                <a:cs typeface="Verdana"/>
              </a:rPr>
              <a:t>T</a:t>
            </a:r>
            <a:r>
              <a:rPr sz="1200" b="1" spc="-20" dirty="0">
                <a:solidFill>
                  <a:srgbClr val="595959"/>
                </a:solidFill>
                <a:latin typeface="Verdana"/>
                <a:cs typeface="Verdana"/>
              </a:rPr>
              <a:t>e</a:t>
            </a:r>
            <a:r>
              <a:rPr sz="1200" b="1" spc="-25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1200" b="1" spc="-30" dirty="0">
                <a:solidFill>
                  <a:srgbClr val="595959"/>
                </a:solidFill>
                <a:latin typeface="Verdana"/>
                <a:cs typeface="Verdana"/>
              </a:rPr>
              <a:t>hn</a:t>
            </a:r>
            <a:r>
              <a:rPr sz="1200" b="1" spc="-45" dirty="0">
                <a:solidFill>
                  <a:srgbClr val="595959"/>
                </a:solidFill>
                <a:latin typeface="Verdana"/>
                <a:cs typeface="Verdana"/>
              </a:rPr>
              <a:t>ologies</a:t>
            </a:r>
            <a:r>
              <a:rPr sz="1200" b="1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1200" b="1" spc="-70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r>
              <a:rPr sz="1200" b="1" spc="-85" dirty="0">
                <a:solidFill>
                  <a:srgbClr val="595959"/>
                </a:solidFill>
                <a:latin typeface="Verdana"/>
                <a:cs typeface="Verdana"/>
              </a:rPr>
              <a:t>v</a:t>
            </a:r>
            <a:r>
              <a:rPr sz="1200" b="1" spc="-50" dirty="0">
                <a:solidFill>
                  <a:srgbClr val="595959"/>
                </a:solidFill>
                <a:latin typeface="Verdana"/>
                <a:cs typeface="Verdana"/>
              </a:rPr>
              <a:t>ol</a:t>
            </a:r>
            <a:r>
              <a:rPr sz="1200" b="1" spc="-80" dirty="0">
                <a:solidFill>
                  <a:srgbClr val="595959"/>
                </a:solidFill>
                <a:latin typeface="Verdana"/>
                <a:cs typeface="Verdana"/>
              </a:rPr>
              <a:t>v</a:t>
            </a:r>
            <a:r>
              <a:rPr sz="1200" b="1" spc="-135" dirty="0">
                <a:solidFill>
                  <a:srgbClr val="595959"/>
                </a:solidFill>
                <a:latin typeface="Verdana"/>
                <a:cs typeface="Verdana"/>
              </a:rPr>
              <a:t>ed</a:t>
            </a:r>
            <a:r>
              <a:rPr sz="1200" b="1" spc="-220" dirty="0">
                <a:solidFill>
                  <a:srgbClr val="595959"/>
                </a:solidFill>
                <a:latin typeface="Verdana"/>
                <a:cs typeface="Verdana"/>
              </a:rPr>
              <a:t>/</a:t>
            </a:r>
            <a:r>
              <a:rPr sz="1200" b="1" spc="-40" dirty="0">
                <a:solidFill>
                  <a:srgbClr val="595959"/>
                </a:solidFill>
                <a:latin typeface="Verdana"/>
                <a:cs typeface="Verdana"/>
              </a:rPr>
              <a:t>used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472" y="4291293"/>
            <a:ext cx="2179955" cy="6096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8615" marR="5080" indent="-336550">
              <a:lnSpc>
                <a:spcPct val="103299"/>
              </a:lnSpc>
              <a:spcBef>
                <a:spcPts val="50"/>
              </a:spcBef>
              <a:buSzPct val="116666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200" spc="70" dirty="0">
                <a:solidFill>
                  <a:srgbClr val="595959"/>
                </a:solidFill>
                <a:latin typeface="Verdana"/>
                <a:cs typeface="Verdana"/>
              </a:rPr>
              <a:t>Ma</a:t>
            </a:r>
            <a:r>
              <a:rPr sz="1200" spc="40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1200" spc="35" dirty="0">
                <a:solidFill>
                  <a:srgbClr val="595959"/>
                </a:solidFill>
                <a:latin typeface="Verdana"/>
                <a:cs typeface="Verdana"/>
              </a:rPr>
              <a:t>hine</a:t>
            </a:r>
            <a:r>
              <a:rPr sz="12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Verdana"/>
                <a:cs typeface="Verdana"/>
              </a:rPr>
              <a:t>l</a:t>
            </a:r>
            <a:r>
              <a:rPr sz="1200" spc="-5" dirty="0">
                <a:solidFill>
                  <a:srgbClr val="595959"/>
                </a:solidFill>
                <a:latin typeface="Verdana"/>
                <a:cs typeface="Verdana"/>
              </a:rPr>
              <a:t>e</a:t>
            </a:r>
            <a:r>
              <a:rPr sz="1200" spc="-1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595959"/>
                </a:solidFill>
                <a:latin typeface="Verdana"/>
                <a:cs typeface="Verdana"/>
              </a:rPr>
              <a:t>r</a:t>
            </a:r>
            <a:r>
              <a:rPr sz="1200" spc="25" dirty="0">
                <a:solidFill>
                  <a:srgbClr val="595959"/>
                </a:solidFill>
                <a:latin typeface="Verdana"/>
                <a:cs typeface="Verdana"/>
              </a:rPr>
              <a:t>ning/Deep  </a:t>
            </a:r>
            <a:r>
              <a:rPr sz="1200" spc="20" dirty="0">
                <a:solidFill>
                  <a:srgbClr val="595959"/>
                </a:solidFill>
                <a:latin typeface="Verdana"/>
                <a:cs typeface="Verdana"/>
              </a:rPr>
              <a:t>learning</a:t>
            </a:r>
            <a:endParaRPr sz="12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195"/>
              </a:spcBef>
              <a:buSzPct val="116666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200" spc="20" dirty="0">
                <a:solidFill>
                  <a:srgbClr val="595959"/>
                </a:solidFill>
                <a:latin typeface="Verdana"/>
                <a:cs typeface="Verdana"/>
              </a:rPr>
              <a:t>Data</a:t>
            </a:r>
            <a:r>
              <a:rPr sz="12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1200" spc="5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1200" spc="35" dirty="0">
                <a:solidFill>
                  <a:srgbClr val="595959"/>
                </a:solidFill>
                <a:latin typeface="Verdana"/>
                <a:cs typeface="Verdana"/>
              </a:rPr>
              <a:t>ien</a:t>
            </a:r>
            <a:r>
              <a:rPr sz="1200" spc="25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1200" spc="15" dirty="0">
                <a:solidFill>
                  <a:srgbClr val="595959"/>
                </a:solidFill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3561" y="2550232"/>
            <a:ext cx="2505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95959"/>
                </a:solidFill>
                <a:latin typeface="Verdana"/>
                <a:cs typeface="Verdana"/>
              </a:rPr>
              <a:t>References/Acknowledgement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4828" y="2757496"/>
            <a:ext cx="4732655" cy="1525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8615" marR="66675" indent="-336550">
              <a:lnSpc>
                <a:spcPct val="100800"/>
              </a:lnSpc>
              <a:spcBef>
                <a:spcPts val="85"/>
              </a:spcBef>
              <a:buSzPct val="11666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200" i="1" spc="70" dirty="0">
                <a:solidFill>
                  <a:srgbClr val="595959"/>
                </a:solidFill>
                <a:latin typeface="Verdana"/>
                <a:cs typeface="Verdana"/>
              </a:rPr>
              <a:t>Han </a:t>
            </a:r>
            <a:r>
              <a:rPr sz="1200" i="1" spc="-90" dirty="0">
                <a:solidFill>
                  <a:srgbClr val="595959"/>
                </a:solidFill>
                <a:latin typeface="Verdana"/>
                <a:cs typeface="Verdana"/>
              </a:rPr>
              <a:t>G, </a:t>
            </a:r>
            <a:r>
              <a:rPr sz="1200" i="1" spc="20" dirty="0">
                <a:solidFill>
                  <a:srgbClr val="595959"/>
                </a:solidFill>
                <a:latin typeface="Verdana"/>
                <a:cs typeface="Verdana"/>
              </a:rPr>
              <a:t>Zhou </a:t>
            </a:r>
            <a:r>
              <a:rPr sz="1200" i="1" spc="-140" dirty="0">
                <a:solidFill>
                  <a:srgbClr val="595959"/>
                </a:solidFill>
                <a:latin typeface="Verdana"/>
                <a:cs typeface="Verdana"/>
              </a:rPr>
              <a:t>T, </a:t>
            </a:r>
            <a:r>
              <a:rPr sz="1200" i="1" spc="5" dirty="0">
                <a:solidFill>
                  <a:srgbClr val="595959"/>
                </a:solidFill>
                <a:latin typeface="Verdana"/>
                <a:cs typeface="Verdana"/>
              </a:rPr>
              <a:t>Sun </a:t>
            </a:r>
            <a:r>
              <a:rPr sz="1200" i="1" spc="-105" dirty="0">
                <a:solidFill>
                  <a:srgbClr val="595959"/>
                </a:solidFill>
                <a:latin typeface="Verdana"/>
                <a:cs typeface="Verdana"/>
              </a:rPr>
              <a:t>Y, </a:t>
            </a:r>
            <a:r>
              <a:rPr sz="1200" i="1" spc="15" dirty="0">
                <a:solidFill>
                  <a:srgbClr val="595959"/>
                </a:solidFill>
                <a:latin typeface="Verdana"/>
                <a:cs typeface="Verdana"/>
              </a:rPr>
              <a:t>Zhu </a:t>
            </a:r>
            <a:r>
              <a:rPr sz="1200" i="1" spc="-125" dirty="0">
                <a:solidFill>
                  <a:srgbClr val="595959"/>
                </a:solidFill>
                <a:latin typeface="Verdana"/>
                <a:cs typeface="Verdana"/>
              </a:rPr>
              <a:t>S. </a:t>
            </a:r>
            <a:r>
              <a:rPr sz="1200" dirty="0">
                <a:solidFill>
                  <a:srgbClr val="595959"/>
                </a:solidFill>
                <a:latin typeface="Verdana"/>
                <a:cs typeface="Verdana"/>
              </a:rPr>
              <a:t>The </a:t>
            </a:r>
            <a:r>
              <a:rPr sz="1200" spc="5" dirty="0">
                <a:solidFill>
                  <a:srgbClr val="595959"/>
                </a:solidFill>
                <a:latin typeface="Verdana"/>
                <a:cs typeface="Verdana"/>
              </a:rPr>
              <a:t>relationship </a:t>
            </a:r>
            <a:r>
              <a:rPr sz="1200" spc="25" dirty="0">
                <a:solidFill>
                  <a:srgbClr val="595959"/>
                </a:solidFill>
                <a:latin typeface="Verdana"/>
                <a:cs typeface="Verdana"/>
              </a:rPr>
              <a:t>between </a:t>
            </a:r>
            <a:r>
              <a:rPr sz="1200" spc="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Verdana"/>
                <a:cs typeface="Verdana"/>
              </a:rPr>
              <a:t>nigh</a:t>
            </a:r>
            <a:r>
              <a:rPr sz="1200" spc="10" dirty="0">
                <a:solidFill>
                  <a:srgbClr val="595959"/>
                </a:solidFill>
                <a:latin typeface="Verdana"/>
                <a:cs typeface="Verdana"/>
              </a:rPr>
              <a:t>t</a:t>
            </a:r>
            <a:r>
              <a:rPr sz="1200" spc="-80" dirty="0">
                <a:solidFill>
                  <a:srgbClr val="595959"/>
                </a:solidFill>
                <a:latin typeface="Verdana"/>
                <a:cs typeface="Verdana"/>
              </a:rPr>
              <a:t>-</a:t>
            </a:r>
            <a:r>
              <a:rPr sz="1200" spc="30" dirty="0">
                <a:solidFill>
                  <a:srgbClr val="595959"/>
                </a:solidFill>
                <a:latin typeface="Verdana"/>
                <a:cs typeface="Verdana"/>
              </a:rPr>
              <a:t>time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595959"/>
                </a:solidFill>
                <a:latin typeface="Verdana"/>
                <a:cs typeface="Verdana"/>
              </a:rPr>
              <a:t>light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Verdana"/>
                <a:cs typeface="Verdana"/>
              </a:rPr>
              <a:t>so</a:t>
            </a:r>
            <a:r>
              <a:rPr sz="1200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1200" spc="15" dirty="0">
                <a:solidFill>
                  <a:srgbClr val="595959"/>
                </a:solidFill>
                <a:latin typeface="Verdana"/>
                <a:cs typeface="Verdana"/>
              </a:rPr>
              <a:t>ioe</a:t>
            </a:r>
            <a:r>
              <a:rPr sz="1200" spc="10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1200" spc="40" dirty="0">
                <a:solidFill>
                  <a:srgbClr val="595959"/>
                </a:solidFill>
                <a:latin typeface="Verdana"/>
                <a:cs typeface="Verdana"/>
              </a:rPr>
              <a:t>onomic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595959"/>
                </a:solidFill>
                <a:latin typeface="Verdana"/>
                <a:cs typeface="Verdana"/>
              </a:rPr>
              <a:t>f</a:t>
            </a:r>
            <a:r>
              <a:rPr sz="1200" spc="20" dirty="0">
                <a:solidFill>
                  <a:srgbClr val="595959"/>
                </a:solidFill>
                <a:latin typeface="Verdana"/>
                <a:cs typeface="Verdana"/>
              </a:rPr>
              <a:t>ac</a:t>
            </a:r>
            <a:r>
              <a:rPr sz="1200" spc="-15" dirty="0">
                <a:solidFill>
                  <a:srgbClr val="595959"/>
                </a:solidFill>
                <a:latin typeface="Verdana"/>
                <a:cs typeface="Verdana"/>
              </a:rPr>
              <a:t>t</a:t>
            </a:r>
            <a:r>
              <a:rPr sz="1200" spc="-5" dirty="0">
                <a:solidFill>
                  <a:srgbClr val="595959"/>
                </a:solidFill>
                <a:latin typeface="Verdana"/>
                <a:cs typeface="Verdana"/>
              </a:rPr>
              <a:t>o</a:t>
            </a:r>
            <a:r>
              <a:rPr sz="1200" spc="-10" dirty="0">
                <a:solidFill>
                  <a:srgbClr val="595959"/>
                </a:solidFill>
                <a:latin typeface="Verdana"/>
                <a:cs typeface="Verdana"/>
              </a:rPr>
              <a:t>r</a:t>
            </a:r>
            <a:r>
              <a:rPr sz="1200" spc="-40" dirty="0">
                <a:solidFill>
                  <a:srgbClr val="595959"/>
                </a:solidFill>
                <a:latin typeface="Verdana"/>
                <a:cs typeface="Verdana"/>
              </a:rPr>
              <a:t>s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Verdana"/>
                <a:cs typeface="Verdana"/>
              </a:rPr>
              <a:t>China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595959"/>
                </a:solidFill>
                <a:latin typeface="Verdana"/>
                <a:cs typeface="Verdana"/>
              </a:rPr>
              <a:t>and  </a:t>
            </a:r>
            <a:r>
              <a:rPr sz="1200" spc="-40" dirty="0">
                <a:solidFill>
                  <a:srgbClr val="595959"/>
                </a:solidFill>
                <a:latin typeface="Verdana"/>
                <a:cs typeface="Verdana"/>
              </a:rPr>
              <a:t>India.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120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1200" spc="25" dirty="0">
                <a:solidFill>
                  <a:srgbClr val="595959"/>
                </a:solidFill>
                <a:latin typeface="Verdana"/>
                <a:cs typeface="Verdana"/>
              </a:rPr>
              <a:t>L</a:t>
            </a:r>
            <a:r>
              <a:rPr sz="1200" spc="-30" dirty="0">
                <a:solidFill>
                  <a:srgbClr val="595959"/>
                </a:solidFill>
                <a:latin typeface="Verdana"/>
                <a:cs typeface="Verdana"/>
              </a:rPr>
              <a:t>oS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Verdana"/>
                <a:cs typeface="Verdana"/>
              </a:rPr>
              <a:t>One.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595959"/>
                </a:solidFill>
                <a:latin typeface="Verdana"/>
                <a:cs typeface="Verdana"/>
              </a:rPr>
              <a:t>2</a:t>
            </a:r>
            <a:r>
              <a:rPr sz="1200" spc="-45" dirty="0">
                <a:solidFill>
                  <a:srgbClr val="595959"/>
                </a:solidFill>
                <a:latin typeface="Verdana"/>
                <a:cs typeface="Verdana"/>
              </a:rPr>
              <a:t>022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595959"/>
                </a:solidFill>
                <a:latin typeface="Verdana"/>
                <a:cs typeface="Verdana"/>
              </a:rPr>
              <a:t>Jan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220" dirty="0">
                <a:solidFill>
                  <a:srgbClr val="595959"/>
                </a:solidFill>
                <a:latin typeface="Verdana"/>
                <a:cs typeface="Verdana"/>
              </a:rPr>
              <a:t>13;17</a:t>
            </a:r>
            <a:r>
              <a:rPr sz="1200" spc="-155" dirty="0">
                <a:solidFill>
                  <a:srgbClr val="595959"/>
                </a:solidFill>
                <a:latin typeface="Verdana"/>
                <a:cs typeface="Verdana"/>
              </a:rPr>
              <a:t>(</a:t>
            </a:r>
            <a:r>
              <a:rPr sz="1200" spc="-135" dirty="0">
                <a:solidFill>
                  <a:srgbClr val="595959"/>
                </a:solidFill>
                <a:latin typeface="Verdana"/>
                <a:cs typeface="Verdana"/>
              </a:rPr>
              <a:t>1):e0</a:t>
            </a:r>
            <a:r>
              <a:rPr sz="1200" spc="-160" dirty="0">
                <a:solidFill>
                  <a:srgbClr val="595959"/>
                </a:solidFill>
                <a:latin typeface="Verdana"/>
                <a:cs typeface="Verdana"/>
              </a:rPr>
              <a:t>2</a:t>
            </a:r>
            <a:r>
              <a:rPr sz="1200" spc="-45" dirty="0">
                <a:solidFill>
                  <a:srgbClr val="595959"/>
                </a:solidFill>
                <a:latin typeface="Verdana"/>
                <a:cs typeface="Verdana"/>
              </a:rPr>
              <a:t>625</a:t>
            </a:r>
            <a:r>
              <a:rPr sz="1200" spc="-60" dirty="0">
                <a:solidFill>
                  <a:srgbClr val="595959"/>
                </a:solidFill>
                <a:latin typeface="Verdana"/>
                <a:cs typeface="Verdana"/>
              </a:rPr>
              <a:t>0</a:t>
            </a:r>
            <a:r>
              <a:rPr sz="1200" spc="-135" dirty="0">
                <a:solidFill>
                  <a:srgbClr val="595959"/>
                </a:solidFill>
                <a:latin typeface="Verdana"/>
                <a:cs typeface="Verdana"/>
              </a:rPr>
              <a:t>3.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595959"/>
                </a:solidFill>
                <a:latin typeface="Verdana"/>
                <a:cs typeface="Verdana"/>
              </a:rPr>
              <a:t>doi:  </a:t>
            </a:r>
            <a:r>
              <a:rPr sz="1200" spc="-80" dirty="0">
                <a:solidFill>
                  <a:srgbClr val="595959"/>
                </a:solidFill>
                <a:latin typeface="Verdana"/>
                <a:cs typeface="Verdana"/>
              </a:rPr>
              <a:t>10.1371/journal.pone.0262503. </a:t>
            </a:r>
            <a:r>
              <a:rPr sz="1200" spc="-25" dirty="0">
                <a:solidFill>
                  <a:srgbClr val="595959"/>
                </a:solidFill>
                <a:latin typeface="Verdana"/>
                <a:cs typeface="Verdana"/>
              </a:rPr>
              <a:t>PMID: </a:t>
            </a:r>
            <a:r>
              <a:rPr sz="1200" spc="-90" dirty="0">
                <a:solidFill>
                  <a:srgbClr val="595959"/>
                </a:solidFill>
                <a:latin typeface="Verdana"/>
                <a:cs typeface="Verdana"/>
              </a:rPr>
              <a:t>35025972; </a:t>
            </a:r>
            <a:r>
              <a:rPr sz="1200" spc="-15" dirty="0">
                <a:solidFill>
                  <a:srgbClr val="595959"/>
                </a:solidFill>
                <a:latin typeface="Verdana"/>
                <a:cs typeface="Verdana"/>
              </a:rPr>
              <a:t>PMCID: </a:t>
            </a:r>
            <a:r>
              <a:rPr sz="1200" spc="-10" dirty="0">
                <a:solidFill>
                  <a:srgbClr val="595959"/>
                </a:solidFill>
                <a:latin typeface="Verdana"/>
                <a:cs typeface="Verdana"/>
              </a:rPr>
              <a:t> PMC8758086.</a:t>
            </a:r>
            <a:endParaRPr sz="1200">
              <a:latin typeface="Verdana"/>
              <a:cs typeface="Verdana"/>
            </a:endParaRPr>
          </a:p>
          <a:p>
            <a:pPr marL="348615" marR="5080" indent="-336550">
              <a:lnSpc>
                <a:spcPct val="101699"/>
              </a:lnSpc>
              <a:spcBef>
                <a:spcPts val="170"/>
              </a:spcBef>
              <a:buSzPct val="11666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200" i="1" spc="35" dirty="0">
                <a:solidFill>
                  <a:srgbClr val="595959"/>
                </a:solidFill>
                <a:latin typeface="Verdana"/>
                <a:cs typeface="Verdana"/>
              </a:rPr>
              <a:t>Lu</a:t>
            </a:r>
            <a:r>
              <a:rPr sz="1200" i="1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i="1" spc="-105" dirty="0">
                <a:solidFill>
                  <a:srgbClr val="595959"/>
                </a:solidFill>
                <a:latin typeface="Verdana"/>
                <a:cs typeface="Verdana"/>
              </a:rPr>
              <a:t>Y, </a:t>
            </a:r>
            <a:r>
              <a:rPr sz="1200" i="1" spc="10" dirty="0">
                <a:solidFill>
                  <a:srgbClr val="595959"/>
                </a:solidFill>
                <a:latin typeface="Verdana"/>
                <a:cs typeface="Verdana"/>
              </a:rPr>
              <a:t>Coops</a:t>
            </a:r>
            <a:r>
              <a:rPr sz="1200" i="1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i="1" spc="50" dirty="0">
                <a:solidFill>
                  <a:srgbClr val="595959"/>
                </a:solidFill>
                <a:latin typeface="Verdana"/>
                <a:cs typeface="Verdana"/>
              </a:rPr>
              <a:t>NC</a:t>
            </a:r>
            <a:r>
              <a:rPr sz="1200" i="1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i="1" spc="-114" dirty="0">
                <a:solidFill>
                  <a:srgbClr val="595959"/>
                </a:solidFill>
                <a:latin typeface="Verdana"/>
                <a:cs typeface="Verdana"/>
              </a:rPr>
              <a:t>(2018)</a:t>
            </a:r>
            <a:r>
              <a:rPr sz="1200" i="1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595959"/>
                </a:solidFill>
                <a:latin typeface="Verdana"/>
                <a:cs typeface="Verdana"/>
              </a:rPr>
              <a:t>Bright</a:t>
            </a:r>
            <a:r>
              <a:rPr sz="12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Verdana"/>
                <a:cs typeface="Verdana"/>
              </a:rPr>
              <a:t>lights,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595959"/>
                </a:solidFill>
                <a:latin typeface="Verdana"/>
                <a:cs typeface="Verdana"/>
              </a:rPr>
              <a:t>big</a:t>
            </a:r>
            <a:r>
              <a:rPr sz="12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595959"/>
                </a:solidFill>
                <a:latin typeface="Verdana"/>
                <a:cs typeface="Verdana"/>
              </a:rPr>
              <a:t>city:</a:t>
            </a:r>
            <a:r>
              <a:rPr sz="12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Verdana"/>
                <a:cs typeface="Verdana"/>
              </a:rPr>
              <a:t>Causal</a:t>
            </a:r>
            <a:r>
              <a:rPr sz="12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595959"/>
                </a:solidFill>
                <a:latin typeface="Verdana"/>
                <a:cs typeface="Verdana"/>
              </a:rPr>
              <a:t>effects </a:t>
            </a:r>
            <a:r>
              <a:rPr sz="1200" spc="-40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595959"/>
                </a:solidFill>
                <a:latin typeface="Verdana"/>
                <a:cs typeface="Verdana"/>
              </a:rPr>
              <a:t>population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595959"/>
                </a:solidFill>
                <a:latin typeface="Verdana"/>
                <a:cs typeface="Verdana"/>
              </a:rPr>
              <a:t>GDP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Verdana"/>
                <a:cs typeface="Verdana"/>
              </a:rPr>
              <a:t>u</a:t>
            </a:r>
            <a:r>
              <a:rPr sz="1200" spc="-5" dirty="0">
                <a:solidFill>
                  <a:srgbClr val="595959"/>
                </a:solidFill>
                <a:latin typeface="Verdana"/>
                <a:cs typeface="Verdana"/>
              </a:rPr>
              <a:t>r</a:t>
            </a:r>
            <a:r>
              <a:rPr sz="1200" spc="60" dirty="0">
                <a:solidFill>
                  <a:srgbClr val="595959"/>
                </a:solidFill>
                <a:latin typeface="Verdana"/>
                <a:cs typeface="Verdana"/>
              </a:rPr>
              <a:t>b</a:t>
            </a:r>
            <a:r>
              <a:rPr sz="1200" spc="15" dirty="0">
                <a:solidFill>
                  <a:srgbClr val="595959"/>
                </a:solidFill>
                <a:latin typeface="Verdana"/>
                <a:cs typeface="Verdana"/>
              </a:rPr>
              <a:t>an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Verdana"/>
                <a:cs typeface="Verdana"/>
              </a:rPr>
              <a:t>b</a:t>
            </a:r>
            <a:r>
              <a:rPr sz="1200" dirty="0">
                <a:solidFill>
                  <a:srgbClr val="595959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595959"/>
                </a:solidFill>
                <a:latin typeface="Verdana"/>
                <a:cs typeface="Verdana"/>
              </a:rPr>
              <a:t>ightness.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120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1200" spc="25" dirty="0">
                <a:solidFill>
                  <a:srgbClr val="595959"/>
                </a:solidFill>
                <a:latin typeface="Verdana"/>
                <a:cs typeface="Verdana"/>
              </a:rPr>
              <a:t>L</a:t>
            </a:r>
            <a:r>
              <a:rPr sz="1200" spc="-30" dirty="0">
                <a:solidFill>
                  <a:srgbClr val="595959"/>
                </a:solidFill>
                <a:latin typeface="Verdana"/>
                <a:cs typeface="Verdana"/>
              </a:rPr>
              <a:t>oS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595959"/>
                </a:solidFill>
                <a:latin typeface="Verdana"/>
                <a:cs typeface="Verdana"/>
              </a:rPr>
              <a:t>ONE  </a:t>
            </a:r>
            <a:r>
              <a:rPr sz="1200" spc="-180" dirty="0">
                <a:solidFill>
                  <a:srgbClr val="595959"/>
                </a:solidFill>
                <a:latin typeface="Verdana"/>
                <a:cs typeface="Verdana"/>
              </a:rPr>
              <a:t>13(7):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595959"/>
                </a:solidFill>
                <a:latin typeface="Verdana"/>
                <a:cs typeface="Verdana"/>
              </a:rPr>
              <a:t>e0199545.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595959"/>
                </a:solidFill>
                <a:latin typeface="Verdana"/>
                <a:cs typeface="Verdana"/>
              </a:rPr>
              <a:t>doi:</a:t>
            </a:r>
            <a:r>
              <a:rPr sz="12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595959"/>
                </a:solidFill>
                <a:latin typeface="Verdana"/>
                <a:cs typeface="Verdana"/>
              </a:rPr>
              <a:t>10.1371/journal.pone.0199545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446</Words>
  <Application>Microsoft Office PowerPoint</Application>
  <PresentationFormat>On-screen Show (16:9)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Sahith Bunny</cp:lastModifiedBy>
  <cp:revision>1</cp:revision>
  <dcterms:created xsi:type="dcterms:W3CDTF">2024-07-16T03:00:37Z</dcterms:created>
  <dcterms:modified xsi:type="dcterms:W3CDTF">2024-07-16T03:02:34Z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2023-12-19T00:00:00Z</vt:filetime>
  </property>
  <property fmtid="{D5CDD505-2E9C-101B-9397-08002B2CF9AE}" pid="3" name="Creator">
    <vt:lpwstr>PDFium</vt:lpwstr>
  </property>
  <property fmtid="{D5CDD505-2E9C-101B-9397-08002B2CF9AE}" pid="4" name="LastSaved">
    <vt:filetime>2023-12-19T00:00:00Z</vt:filetime>
  </property>
</Properties>
</file>