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51"/>
  </p:notes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47"/>
    <a:srgbClr val="FFE59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AF263-492F-474B-ACE6-33F95C59A02B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69FE8-D543-4204-8CF9-9C1F34AED5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31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9C79C1-894D-4BCE-B9A9-4960E3E69E2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52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16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C7B366-C843-49AD-A9A1-B92BC3A5E0A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44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8EADC5-960E-49F1-B6FB-A2396EE6E5A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See pr10-14.cpp</a:t>
            </a:r>
          </a:p>
        </p:txBody>
      </p:sp>
    </p:spTree>
    <p:extLst>
      <p:ext uri="{BB962C8B-B14F-4D97-AF65-F5344CB8AC3E}">
        <p14:creationId xmlns:p14="http://schemas.microsoft.com/office/powerpoint/2010/main" val="2130304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263B0C7-4F4B-4B45-9CCE-C89517BA4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71647-156A-4F23-A785-6281ADC860C6}" type="datetime1">
              <a:rPr lang="en-US"/>
              <a:pPr>
                <a:defRPr/>
              </a:pPr>
              <a:t>2/28/2023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CSC2110 - Data Structures/Algorithms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81E85-9C8D-46C4-A8CB-2299D85B36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02EBA-22FA-48EE-87EA-32C2FA10022D}" type="datetime1">
              <a:rPr lang="en-US"/>
              <a:pPr>
                <a:defRPr/>
              </a:pPr>
              <a:t>2/28/2023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CSC2110 - Data Structures/Algorithms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0A158-EEC1-4C72-883E-140E1FB95A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7D5B-F7C7-40C7-B80B-C5C4F0293FFB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fld id="{0263B0C7-4F4B-4B45-9CCE-C89517BA4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7D5B-F7C7-40C7-B80B-C5C4F0293FFB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B0C7-4F4B-4B45-9CCE-C89517BA4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7D5B-F7C7-40C7-B80B-C5C4F0293FFB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63B0C7-4F4B-4B45-9CCE-C89517BA4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17D5B-F7C7-40C7-B80B-C5C4F0293FFB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3B0C7-4F4B-4B45-9CCE-C89517BA4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057400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Pointers and Dynamic Memory Allocation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A3CE42B-9A6A-4FA1-A4D8-23A1BA3DE32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685800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Declaration of Pointer Variables (Cont ..)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Whitespace doesn’t matter and each of the following will declare </a:t>
            </a: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/>
              <a:t> as a pointer (to a </a:t>
            </a: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float</a:t>
            </a:r>
            <a:r>
              <a:rPr lang="en-US"/>
              <a:t>) variable and </a:t>
            </a: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data</a:t>
            </a:r>
            <a:r>
              <a:rPr lang="en-US"/>
              <a:t> as a </a:t>
            </a: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float</a:t>
            </a:r>
            <a:r>
              <a:rPr lang="en-US"/>
              <a:t> variable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C00000"/>
                </a:solidFill>
                <a:latin typeface="Courier New" pitchFamily="49" charset="0"/>
              </a:rPr>
              <a:t>        float *ptr, data;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C00000"/>
                </a:solidFill>
                <a:latin typeface="Courier New" pitchFamily="49" charset="0"/>
              </a:rPr>
              <a:t>        float* ptr, data;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C00000"/>
                </a:solidFill>
                <a:latin typeface="Courier New" pitchFamily="49" charset="0"/>
              </a:rPr>
              <a:t>        float (*ptr), data;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C00000"/>
                </a:solidFill>
                <a:latin typeface="Courier New" pitchFamily="49" charset="0"/>
              </a:rPr>
              <a:t>        float data, *ptr</a:t>
            </a:r>
            <a:r>
              <a:rPr lang="en-US" sz="2400" b="1">
                <a:solidFill>
                  <a:schemeClr val="hlink"/>
                </a:solidFill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E28A165-1F53-4CAE-AA7F-5AD0B7CB1AD9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Assignment of Pointer Variables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828800"/>
            <a:ext cx="7772400" cy="4114800"/>
          </a:xfrm>
        </p:spPr>
        <p:txBody>
          <a:bodyPr lIns="0" rIns="0"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/>
              <a:t>A pointer variable has to be assigned a valid memory address before it can be used in the program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/>
              <a:t>Example:</a:t>
            </a:r>
          </a:p>
          <a:p>
            <a:pPr lvl="2" indent="-246888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  float data = 50.8;</a:t>
            </a:r>
          </a:p>
          <a:p>
            <a:pPr lvl="2" indent="-246888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  float *ptr;</a:t>
            </a:r>
          </a:p>
          <a:p>
            <a:pPr lvl="2" indent="-246888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  ptr = &amp;data;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This will assign the address of the memory location allocated for the floating point variable </a:t>
            </a: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data</a:t>
            </a:r>
            <a:r>
              <a:rPr lang="en-US"/>
              <a:t> to the pointer variable </a:t>
            </a: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/>
              <a:t>. This is OK, since the variable </a:t>
            </a: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data</a:t>
            </a:r>
            <a:r>
              <a:rPr lang="en-US"/>
              <a:t> has already been allocated some memory space having a valid address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3E185320-9527-4835-8DEA-CFAF7B2F8110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Assignment of Pointer Variables (Cont ..)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762000" y="1828800"/>
            <a:ext cx="3886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46038" rIns="0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float data = 50.8;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float *ptr;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ptr = &amp;data;</a:t>
            </a:r>
          </a:p>
        </p:txBody>
      </p:sp>
      <p:sp>
        <p:nvSpPr>
          <p:cNvPr id="16389" name="Rectangle 5" descr="Light upward diagonal"/>
          <p:cNvSpPr>
            <a:spLocks noChangeArrowheads="1"/>
          </p:cNvSpPr>
          <p:nvPr/>
        </p:nvSpPr>
        <p:spPr bwMode="auto">
          <a:xfrm>
            <a:off x="7499350" y="26447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latin typeface="Tahoma" pitchFamily="34" charset="0"/>
            </a:endParaRPr>
          </a:p>
        </p:txBody>
      </p:sp>
      <p:sp>
        <p:nvSpPr>
          <p:cNvPr id="16390" name="Rectangle 6" descr="Light upward diagonal"/>
          <p:cNvSpPr>
            <a:spLocks noChangeArrowheads="1"/>
          </p:cNvSpPr>
          <p:nvPr/>
        </p:nvSpPr>
        <p:spPr bwMode="auto">
          <a:xfrm>
            <a:off x="7499350" y="22098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400">
              <a:latin typeface="Tahoma" pitchFamily="34" charset="0"/>
            </a:endParaRPr>
          </a:p>
        </p:txBody>
      </p:sp>
      <p:sp>
        <p:nvSpPr>
          <p:cNvPr id="16391" name="Rectangle 7" descr="Light upward diagonal"/>
          <p:cNvSpPr>
            <a:spLocks noChangeArrowheads="1"/>
          </p:cNvSpPr>
          <p:nvPr/>
        </p:nvSpPr>
        <p:spPr bwMode="auto">
          <a:xfrm>
            <a:off x="7499350" y="5791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6392" name="Rectangle 8" descr="Light upward diagonal"/>
          <p:cNvSpPr>
            <a:spLocks noChangeArrowheads="1"/>
          </p:cNvSpPr>
          <p:nvPr/>
        </p:nvSpPr>
        <p:spPr bwMode="auto">
          <a:xfrm>
            <a:off x="7499350" y="30781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6393" name="Rectangle 9" descr="Light upward diagonal"/>
          <p:cNvSpPr>
            <a:spLocks noChangeArrowheads="1"/>
          </p:cNvSpPr>
          <p:nvPr/>
        </p:nvSpPr>
        <p:spPr bwMode="auto">
          <a:xfrm>
            <a:off x="7499350" y="35131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6394" name="Rectangle 10" descr="Light upward diagonal"/>
          <p:cNvSpPr>
            <a:spLocks noChangeArrowheads="1"/>
          </p:cNvSpPr>
          <p:nvPr/>
        </p:nvSpPr>
        <p:spPr bwMode="auto">
          <a:xfrm>
            <a:off x="7499350" y="394652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50.8</a:t>
            </a:r>
          </a:p>
        </p:txBody>
      </p:sp>
      <p:sp>
        <p:nvSpPr>
          <p:cNvPr id="16395" name="Rectangle 11" descr="Light upward diagonal"/>
          <p:cNvSpPr>
            <a:spLocks noChangeArrowheads="1"/>
          </p:cNvSpPr>
          <p:nvPr/>
        </p:nvSpPr>
        <p:spPr bwMode="auto">
          <a:xfrm>
            <a:off x="7499350" y="43815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6396" name="Rectangle 12" descr="Light upward diagonal"/>
          <p:cNvSpPr>
            <a:spLocks noChangeArrowheads="1"/>
          </p:cNvSpPr>
          <p:nvPr/>
        </p:nvSpPr>
        <p:spPr bwMode="auto">
          <a:xfrm>
            <a:off x="7499350" y="48164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6397" name="Line 13" descr="Light upward diagonal"/>
          <p:cNvSpPr>
            <a:spLocks noChangeShapeType="1"/>
          </p:cNvSpPr>
          <p:nvPr/>
        </p:nvSpPr>
        <p:spPr bwMode="auto">
          <a:xfrm>
            <a:off x="8058150" y="5337175"/>
            <a:ext cx="1588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6477000" y="26447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FFF1</a:t>
            </a: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6477000" y="22098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FFF0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6477000" y="5791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b="1">
              <a:latin typeface="Courier New" pitchFamily="49" charset="0"/>
            </a:endParaRP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6477000" y="30781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FFF2</a:t>
            </a:r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6477000" y="35131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FFF3</a:t>
            </a:r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6477000" y="394652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FFF4</a:t>
            </a: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6477000" y="43815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FFF5</a:t>
            </a:r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6477000" y="48164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FFF6</a:t>
            </a:r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6942138" y="5337175"/>
            <a:ext cx="1587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5643563" y="3962400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data</a:t>
            </a:r>
          </a:p>
        </p:txBody>
      </p:sp>
      <p:sp>
        <p:nvSpPr>
          <p:cNvPr id="16408" name="AutoShape 24"/>
          <p:cNvSpPr>
            <a:spLocks noChangeArrowheads="1"/>
          </p:cNvSpPr>
          <p:nvPr/>
        </p:nvSpPr>
        <p:spPr bwMode="auto">
          <a:xfrm>
            <a:off x="228600" y="32004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7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6F9D5F66-4453-441F-A018-F4EBA02E5B8E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Assignment of Pointer Variables (Cont ..)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762000" y="1828800"/>
            <a:ext cx="3886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46038" rIns="0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float data = 50.8;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float *ptr;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ptr = &amp;data;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7413" name="Rectangle 5" descr="Light upward diagonal"/>
          <p:cNvSpPr>
            <a:spLocks noChangeArrowheads="1"/>
          </p:cNvSpPr>
          <p:nvPr/>
        </p:nvSpPr>
        <p:spPr bwMode="auto">
          <a:xfrm>
            <a:off x="7499350" y="26447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latin typeface="Tahoma" pitchFamily="34" charset="0"/>
            </a:endParaRPr>
          </a:p>
        </p:txBody>
      </p:sp>
      <p:sp>
        <p:nvSpPr>
          <p:cNvPr id="17414" name="Rectangle 6" descr="Light upward diagonal"/>
          <p:cNvSpPr>
            <a:spLocks noChangeArrowheads="1"/>
          </p:cNvSpPr>
          <p:nvPr/>
        </p:nvSpPr>
        <p:spPr bwMode="auto">
          <a:xfrm>
            <a:off x="7499350" y="22098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latin typeface="Tahoma" pitchFamily="34" charset="0"/>
            </a:endParaRPr>
          </a:p>
        </p:txBody>
      </p:sp>
      <p:sp>
        <p:nvSpPr>
          <p:cNvPr id="17415" name="Rectangle 8" descr="Light upward diagonal"/>
          <p:cNvSpPr>
            <a:spLocks noChangeArrowheads="1"/>
          </p:cNvSpPr>
          <p:nvPr/>
        </p:nvSpPr>
        <p:spPr bwMode="auto">
          <a:xfrm>
            <a:off x="7499350" y="30781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7416" name="Rectangle 9" descr="Light upward diagonal"/>
          <p:cNvSpPr>
            <a:spLocks noChangeArrowheads="1"/>
          </p:cNvSpPr>
          <p:nvPr/>
        </p:nvSpPr>
        <p:spPr bwMode="auto">
          <a:xfrm>
            <a:off x="7499350" y="35131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7417" name="Rectangle 10" descr="Light upward diagonal"/>
          <p:cNvSpPr>
            <a:spLocks noChangeArrowheads="1"/>
          </p:cNvSpPr>
          <p:nvPr/>
        </p:nvSpPr>
        <p:spPr bwMode="auto">
          <a:xfrm>
            <a:off x="7499350" y="394652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50.8</a:t>
            </a:r>
          </a:p>
        </p:txBody>
      </p:sp>
      <p:sp>
        <p:nvSpPr>
          <p:cNvPr id="17418" name="Rectangle 11" descr="Light upward diagonal"/>
          <p:cNvSpPr>
            <a:spLocks noChangeArrowheads="1"/>
          </p:cNvSpPr>
          <p:nvPr/>
        </p:nvSpPr>
        <p:spPr bwMode="auto">
          <a:xfrm>
            <a:off x="7499350" y="43815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7419" name="Rectangle 12" descr="Light upward diagonal"/>
          <p:cNvSpPr>
            <a:spLocks noChangeArrowheads="1"/>
          </p:cNvSpPr>
          <p:nvPr/>
        </p:nvSpPr>
        <p:spPr bwMode="auto">
          <a:xfrm>
            <a:off x="7499350" y="48164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7420" name="Rectangle 14"/>
          <p:cNvSpPr>
            <a:spLocks noChangeArrowheads="1"/>
          </p:cNvSpPr>
          <p:nvPr/>
        </p:nvSpPr>
        <p:spPr bwMode="auto">
          <a:xfrm>
            <a:off x="6477000" y="26447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FFF1</a:t>
            </a:r>
          </a:p>
        </p:txBody>
      </p:sp>
      <p:sp>
        <p:nvSpPr>
          <p:cNvPr id="17421" name="Rectangle 15"/>
          <p:cNvSpPr>
            <a:spLocks noChangeArrowheads="1"/>
          </p:cNvSpPr>
          <p:nvPr/>
        </p:nvSpPr>
        <p:spPr bwMode="auto">
          <a:xfrm>
            <a:off x="6477000" y="22098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FFF0</a:t>
            </a:r>
          </a:p>
        </p:txBody>
      </p:sp>
      <p:sp>
        <p:nvSpPr>
          <p:cNvPr id="17422" name="Rectangle 17"/>
          <p:cNvSpPr>
            <a:spLocks noChangeArrowheads="1"/>
          </p:cNvSpPr>
          <p:nvPr/>
        </p:nvSpPr>
        <p:spPr bwMode="auto">
          <a:xfrm>
            <a:off x="6477000" y="30781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FFF2</a:t>
            </a:r>
          </a:p>
        </p:txBody>
      </p:sp>
      <p:sp>
        <p:nvSpPr>
          <p:cNvPr id="17423" name="Rectangle 18"/>
          <p:cNvSpPr>
            <a:spLocks noChangeArrowheads="1"/>
          </p:cNvSpPr>
          <p:nvPr/>
        </p:nvSpPr>
        <p:spPr bwMode="auto">
          <a:xfrm>
            <a:off x="6477000" y="35131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FFF3</a:t>
            </a:r>
          </a:p>
        </p:txBody>
      </p:sp>
      <p:sp>
        <p:nvSpPr>
          <p:cNvPr id="17424" name="Rectangle 19"/>
          <p:cNvSpPr>
            <a:spLocks noChangeArrowheads="1"/>
          </p:cNvSpPr>
          <p:nvPr/>
        </p:nvSpPr>
        <p:spPr bwMode="auto">
          <a:xfrm>
            <a:off x="6477000" y="394652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FFF4</a:t>
            </a:r>
          </a:p>
        </p:txBody>
      </p:sp>
      <p:sp>
        <p:nvSpPr>
          <p:cNvPr id="17425" name="Rectangle 20"/>
          <p:cNvSpPr>
            <a:spLocks noChangeArrowheads="1"/>
          </p:cNvSpPr>
          <p:nvPr/>
        </p:nvSpPr>
        <p:spPr bwMode="auto">
          <a:xfrm>
            <a:off x="6477000" y="43815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FFF5</a:t>
            </a:r>
          </a:p>
        </p:txBody>
      </p:sp>
      <p:sp>
        <p:nvSpPr>
          <p:cNvPr id="17426" name="Rectangle 21"/>
          <p:cNvSpPr>
            <a:spLocks noChangeArrowheads="1"/>
          </p:cNvSpPr>
          <p:nvPr/>
        </p:nvSpPr>
        <p:spPr bwMode="auto">
          <a:xfrm>
            <a:off x="6477000" y="48164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FFF6</a:t>
            </a:r>
          </a:p>
        </p:txBody>
      </p:sp>
      <p:sp>
        <p:nvSpPr>
          <p:cNvPr id="17427" name="Text Box 23"/>
          <p:cNvSpPr txBox="1">
            <a:spLocks noChangeArrowheads="1"/>
          </p:cNvSpPr>
          <p:nvPr/>
        </p:nvSpPr>
        <p:spPr bwMode="auto">
          <a:xfrm>
            <a:off x="5643563" y="2133600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ptr</a:t>
            </a:r>
          </a:p>
        </p:txBody>
      </p:sp>
      <p:sp>
        <p:nvSpPr>
          <p:cNvPr id="17428" name="Text Box 24"/>
          <p:cNvSpPr txBox="1">
            <a:spLocks noChangeArrowheads="1"/>
          </p:cNvSpPr>
          <p:nvPr/>
        </p:nvSpPr>
        <p:spPr bwMode="auto">
          <a:xfrm>
            <a:off x="5643563" y="3962400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data</a:t>
            </a:r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7624763" y="2209800"/>
            <a:ext cx="9144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latin typeface="Tahoma" pitchFamily="34" charset="0"/>
            </a:endParaRPr>
          </a:p>
        </p:txBody>
      </p:sp>
      <p:sp>
        <p:nvSpPr>
          <p:cNvPr id="17430" name="AutoShape 26"/>
          <p:cNvSpPr>
            <a:spLocks noChangeArrowheads="1"/>
          </p:cNvSpPr>
          <p:nvPr/>
        </p:nvSpPr>
        <p:spPr bwMode="auto">
          <a:xfrm>
            <a:off x="228600" y="36576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7431" name="Rectangle 28" descr="Light upward diagonal"/>
          <p:cNvSpPr>
            <a:spLocks noChangeArrowheads="1"/>
          </p:cNvSpPr>
          <p:nvPr/>
        </p:nvSpPr>
        <p:spPr bwMode="auto">
          <a:xfrm>
            <a:off x="7499350" y="5791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7432" name="Line 29" descr="Light upward diagonal"/>
          <p:cNvSpPr>
            <a:spLocks noChangeShapeType="1"/>
          </p:cNvSpPr>
          <p:nvPr/>
        </p:nvSpPr>
        <p:spPr bwMode="auto">
          <a:xfrm>
            <a:off x="8058150" y="5337175"/>
            <a:ext cx="1588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Rectangle 30"/>
          <p:cNvSpPr>
            <a:spLocks noChangeArrowheads="1"/>
          </p:cNvSpPr>
          <p:nvPr/>
        </p:nvSpPr>
        <p:spPr bwMode="auto">
          <a:xfrm>
            <a:off x="6477000" y="5791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b="1">
              <a:latin typeface="Courier New" pitchFamily="49" charset="0"/>
            </a:endParaRPr>
          </a:p>
        </p:txBody>
      </p:sp>
      <p:sp>
        <p:nvSpPr>
          <p:cNvPr id="17434" name="Line 31"/>
          <p:cNvSpPr>
            <a:spLocks noChangeShapeType="1"/>
          </p:cNvSpPr>
          <p:nvPr/>
        </p:nvSpPr>
        <p:spPr bwMode="auto">
          <a:xfrm>
            <a:off x="6942138" y="5337175"/>
            <a:ext cx="1587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75463DA4-A9CC-46D0-B9E2-2A1A60138C29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Assignment of Pointer Variables (Cont ..)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762000" y="1828800"/>
            <a:ext cx="3886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46038" rIns="0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float data = 50.8;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float *ptr;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ptr = &amp;data;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8437" name="Rectangle 5" descr="Light upward diagonal"/>
          <p:cNvSpPr>
            <a:spLocks noChangeArrowheads="1"/>
          </p:cNvSpPr>
          <p:nvPr/>
        </p:nvSpPr>
        <p:spPr bwMode="auto">
          <a:xfrm>
            <a:off x="7499350" y="26447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latin typeface="Tahoma" pitchFamily="34" charset="0"/>
            </a:endParaRPr>
          </a:p>
        </p:txBody>
      </p:sp>
      <p:sp>
        <p:nvSpPr>
          <p:cNvPr id="18438" name="Rectangle 6" descr="Light upward diagonal"/>
          <p:cNvSpPr>
            <a:spLocks noChangeArrowheads="1"/>
          </p:cNvSpPr>
          <p:nvPr/>
        </p:nvSpPr>
        <p:spPr bwMode="auto">
          <a:xfrm>
            <a:off x="7499350" y="22098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FFF4</a:t>
            </a:r>
          </a:p>
        </p:txBody>
      </p:sp>
      <p:sp>
        <p:nvSpPr>
          <p:cNvPr id="18439" name="Rectangle 8" descr="Light upward diagonal"/>
          <p:cNvSpPr>
            <a:spLocks noChangeArrowheads="1"/>
          </p:cNvSpPr>
          <p:nvPr/>
        </p:nvSpPr>
        <p:spPr bwMode="auto">
          <a:xfrm>
            <a:off x="7499350" y="30781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8440" name="Rectangle 9" descr="Light upward diagonal"/>
          <p:cNvSpPr>
            <a:spLocks noChangeArrowheads="1"/>
          </p:cNvSpPr>
          <p:nvPr/>
        </p:nvSpPr>
        <p:spPr bwMode="auto">
          <a:xfrm>
            <a:off x="7499350" y="35131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8441" name="Rectangle 10" descr="Light upward diagonal"/>
          <p:cNvSpPr>
            <a:spLocks noChangeArrowheads="1"/>
          </p:cNvSpPr>
          <p:nvPr/>
        </p:nvSpPr>
        <p:spPr bwMode="auto">
          <a:xfrm>
            <a:off x="7499350" y="394652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50.8</a:t>
            </a:r>
          </a:p>
        </p:txBody>
      </p:sp>
      <p:sp>
        <p:nvSpPr>
          <p:cNvPr id="18442" name="Rectangle 11" descr="Light upward diagonal"/>
          <p:cNvSpPr>
            <a:spLocks noChangeArrowheads="1"/>
          </p:cNvSpPr>
          <p:nvPr/>
        </p:nvSpPr>
        <p:spPr bwMode="auto">
          <a:xfrm>
            <a:off x="7499350" y="43815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8443" name="Rectangle 12" descr="Light upward diagonal"/>
          <p:cNvSpPr>
            <a:spLocks noChangeArrowheads="1"/>
          </p:cNvSpPr>
          <p:nvPr/>
        </p:nvSpPr>
        <p:spPr bwMode="auto">
          <a:xfrm>
            <a:off x="7499350" y="48164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8444" name="Rectangle 14"/>
          <p:cNvSpPr>
            <a:spLocks noChangeArrowheads="1"/>
          </p:cNvSpPr>
          <p:nvPr/>
        </p:nvSpPr>
        <p:spPr bwMode="auto">
          <a:xfrm>
            <a:off x="6477000" y="26447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FFF1</a:t>
            </a:r>
          </a:p>
        </p:txBody>
      </p:sp>
      <p:sp>
        <p:nvSpPr>
          <p:cNvPr id="18445" name="Rectangle 15"/>
          <p:cNvSpPr>
            <a:spLocks noChangeArrowheads="1"/>
          </p:cNvSpPr>
          <p:nvPr/>
        </p:nvSpPr>
        <p:spPr bwMode="auto">
          <a:xfrm>
            <a:off x="6477000" y="22098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FFF0</a:t>
            </a:r>
          </a:p>
        </p:txBody>
      </p:sp>
      <p:sp>
        <p:nvSpPr>
          <p:cNvPr id="18446" name="Rectangle 17"/>
          <p:cNvSpPr>
            <a:spLocks noChangeArrowheads="1"/>
          </p:cNvSpPr>
          <p:nvPr/>
        </p:nvSpPr>
        <p:spPr bwMode="auto">
          <a:xfrm>
            <a:off x="6477000" y="30781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FFF2</a:t>
            </a:r>
          </a:p>
        </p:txBody>
      </p:sp>
      <p:sp>
        <p:nvSpPr>
          <p:cNvPr id="18447" name="Rectangle 18"/>
          <p:cNvSpPr>
            <a:spLocks noChangeArrowheads="1"/>
          </p:cNvSpPr>
          <p:nvPr/>
        </p:nvSpPr>
        <p:spPr bwMode="auto">
          <a:xfrm>
            <a:off x="6477000" y="35131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FFF3</a:t>
            </a:r>
          </a:p>
        </p:txBody>
      </p:sp>
      <p:sp>
        <p:nvSpPr>
          <p:cNvPr id="18448" name="Rectangle 19"/>
          <p:cNvSpPr>
            <a:spLocks noChangeArrowheads="1"/>
          </p:cNvSpPr>
          <p:nvPr/>
        </p:nvSpPr>
        <p:spPr bwMode="auto">
          <a:xfrm>
            <a:off x="6477000" y="394652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FFF4</a:t>
            </a:r>
          </a:p>
        </p:txBody>
      </p:sp>
      <p:sp>
        <p:nvSpPr>
          <p:cNvPr id="18449" name="Rectangle 20"/>
          <p:cNvSpPr>
            <a:spLocks noChangeArrowheads="1"/>
          </p:cNvSpPr>
          <p:nvPr/>
        </p:nvSpPr>
        <p:spPr bwMode="auto">
          <a:xfrm>
            <a:off x="6477000" y="43815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FFF5</a:t>
            </a:r>
          </a:p>
        </p:txBody>
      </p:sp>
      <p:sp>
        <p:nvSpPr>
          <p:cNvPr id="18450" name="Rectangle 21"/>
          <p:cNvSpPr>
            <a:spLocks noChangeArrowheads="1"/>
          </p:cNvSpPr>
          <p:nvPr/>
        </p:nvSpPr>
        <p:spPr bwMode="auto">
          <a:xfrm>
            <a:off x="6477000" y="48164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FFF6</a:t>
            </a:r>
          </a:p>
        </p:txBody>
      </p:sp>
      <p:sp>
        <p:nvSpPr>
          <p:cNvPr id="18451" name="Text Box 23"/>
          <p:cNvSpPr txBox="1">
            <a:spLocks noChangeArrowheads="1"/>
          </p:cNvSpPr>
          <p:nvPr/>
        </p:nvSpPr>
        <p:spPr bwMode="auto">
          <a:xfrm>
            <a:off x="5643563" y="2133600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ptr</a:t>
            </a:r>
          </a:p>
        </p:txBody>
      </p:sp>
      <p:sp>
        <p:nvSpPr>
          <p:cNvPr id="18452" name="Text Box 24"/>
          <p:cNvSpPr txBox="1">
            <a:spLocks noChangeArrowheads="1"/>
          </p:cNvSpPr>
          <p:nvPr/>
        </p:nvSpPr>
        <p:spPr bwMode="auto">
          <a:xfrm>
            <a:off x="5643563" y="3962400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data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248400" y="1905000"/>
            <a:ext cx="2590800" cy="2286000"/>
            <a:chOff x="1296" y="2640"/>
            <a:chExt cx="1632" cy="1440"/>
          </a:xfrm>
        </p:grpSpPr>
        <p:sp>
          <p:nvSpPr>
            <p:cNvPr id="18459" name="Line 26"/>
            <p:cNvSpPr>
              <a:spLocks noChangeShapeType="1"/>
            </p:cNvSpPr>
            <p:nvPr/>
          </p:nvSpPr>
          <p:spPr bwMode="auto">
            <a:xfrm flipH="1">
              <a:off x="2640" y="29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Line 27"/>
            <p:cNvSpPr>
              <a:spLocks noChangeShapeType="1"/>
            </p:cNvSpPr>
            <p:nvPr/>
          </p:nvSpPr>
          <p:spPr bwMode="auto">
            <a:xfrm flipH="1" flipV="1">
              <a:off x="2928" y="264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Line 28"/>
            <p:cNvSpPr>
              <a:spLocks noChangeShapeType="1"/>
            </p:cNvSpPr>
            <p:nvPr/>
          </p:nvSpPr>
          <p:spPr bwMode="auto">
            <a:xfrm>
              <a:off x="1296" y="26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Line 29"/>
            <p:cNvSpPr>
              <a:spLocks noChangeShapeType="1"/>
            </p:cNvSpPr>
            <p:nvPr/>
          </p:nvSpPr>
          <p:spPr bwMode="auto">
            <a:xfrm flipH="1">
              <a:off x="1296" y="2640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Line 30"/>
            <p:cNvSpPr>
              <a:spLocks noChangeShapeType="1"/>
            </p:cNvSpPr>
            <p:nvPr/>
          </p:nvSpPr>
          <p:spPr bwMode="auto">
            <a:xfrm flipV="1">
              <a:off x="1296" y="40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54" name="AutoShape 31"/>
          <p:cNvSpPr>
            <a:spLocks noChangeArrowheads="1"/>
          </p:cNvSpPr>
          <p:nvPr/>
        </p:nvSpPr>
        <p:spPr bwMode="auto">
          <a:xfrm>
            <a:off x="228600" y="4114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8455" name="Rectangle 33" descr="Light upward diagonal"/>
          <p:cNvSpPr>
            <a:spLocks noChangeArrowheads="1"/>
          </p:cNvSpPr>
          <p:nvPr/>
        </p:nvSpPr>
        <p:spPr bwMode="auto">
          <a:xfrm>
            <a:off x="7499350" y="5791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8456" name="Line 34" descr="Light upward diagonal"/>
          <p:cNvSpPr>
            <a:spLocks noChangeShapeType="1"/>
          </p:cNvSpPr>
          <p:nvPr/>
        </p:nvSpPr>
        <p:spPr bwMode="auto">
          <a:xfrm>
            <a:off x="8058150" y="5337175"/>
            <a:ext cx="1588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Rectangle 35"/>
          <p:cNvSpPr>
            <a:spLocks noChangeArrowheads="1"/>
          </p:cNvSpPr>
          <p:nvPr/>
        </p:nvSpPr>
        <p:spPr bwMode="auto">
          <a:xfrm>
            <a:off x="6477000" y="5791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b="1">
              <a:latin typeface="Courier New" pitchFamily="49" charset="0"/>
            </a:endParaRPr>
          </a:p>
        </p:txBody>
      </p:sp>
      <p:sp>
        <p:nvSpPr>
          <p:cNvPr id="18458" name="Line 36"/>
          <p:cNvSpPr>
            <a:spLocks noChangeShapeType="1"/>
          </p:cNvSpPr>
          <p:nvPr/>
        </p:nvSpPr>
        <p:spPr bwMode="auto">
          <a:xfrm>
            <a:off x="6942138" y="5337175"/>
            <a:ext cx="1587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C0DDBD98-CCB3-4C4A-9E98-FCE857D3AF03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Assignment of Pointer Variables (Cont ..)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0" y="1828800"/>
            <a:ext cx="8229600" cy="1905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/>
              <a:t>Don’t try to assign a specific integer value to a pointer variable since it can be disastrous</a:t>
            </a:r>
          </a:p>
          <a:p>
            <a:pPr lvl="1" eaLnBrk="1" hangingPunct="1">
              <a:buFontTx/>
              <a:buNone/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      float *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     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 = 120;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533400" y="3581400"/>
            <a:ext cx="8229600" cy="297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bg1"/>
                </a:solidFill>
                <a:latin typeface="Tahoma" pitchFamily="34" charset="0"/>
              </a:rPr>
              <a:t>You cannot assign the address of one type of variable to a pointer variable of another type even though they are both integrals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dirty="0">
                <a:solidFill>
                  <a:schemeClr val="hlink"/>
                </a:solidFill>
                <a:latin typeface="Courier New" pitchFamily="49" charset="0"/>
              </a:rPr>
              <a:t>  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    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 data = 50;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        float *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       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 = &amp;data;</a:t>
            </a:r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2209800" y="3429000"/>
            <a:ext cx="160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>
            <a:off x="1752600" y="5715000"/>
            <a:ext cx="190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  <p:bldP spid="69636" grpId="0" autoUpdateAnimBg="0"/>
      <p:bldP spid="69637" grpId="0" animBg="1"/>
      <p:bldP spid="696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3211C751-A546-473E-95B9-7563EABFE282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Initializing pointers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43000" y="1905000"/>
            <a:ext cx="8001000" cy="4114800"/>
          </a:xfrm>
        </p:spPr>
        <p:txBody>
          <a:bodyPr lIns="0" rIns="0"/>
          <a:lstStyle/>
          <a:p>
            <a:pPr eaLnBrk="1" hangingPunct="1"/>
            <a:r>
              <a:rPr lang="en-US" sz="2800"/>
              <a:t>A pointer can be initialized during declaration by assigning it the address of an existing variable</a:t>
            </a:r>
          </a:p>
          <a:p>
            <a:pPr lvl="2" eaLnBrk="1" hangingPunct="1">
              <a:buFontTx/>
              <a:buNone/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  float data = 50.8;</a:t>
            </a:r>
          </a:p>
          <a:p>
            <a:pPr lvl="2" eaLnBrk="1" hangingPunct="1">
              <a:buFontTx/>
              <a:buNone/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  float *ptr = &amp;data;</a:t>
            </a:r>
          </a:p>
          <a:p>
            <a:pPr eaLnBrk="1" hangingPunct="1"/>
            <a:r>
              <a:rPr lang="en-US" sz="2800"/>
              <a:t>If a pointer is not initialized during declaration, it is wise to give it a </a:t>
            </a: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NULL</a:t>
            </a:r>
            <a:r>
              <a:rPr lang="en-US" sz="2800"/>
              <a:t> (0) value</a:t>
            </a:r>
          </a:p>
          <a:p>
            <a:pPr lvl="1" eaLnBrk="1" hangingPunct="1">
              <a:buFontTx/>
              <a:buNone/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    int *ip = 0;</a:t>
            </a:r>
          </a:p>
          <a:p>
            <a:pPr lvl="1" eaLnBrk="1" hangingPunct="1">
              <a:buFontTx/>
              <a:buNone/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    float *fp = NULL;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FDB4AD7-4B63-4E15-8BFB-CD6A0370AA53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NULL</a:t>
            </a:r>
            <a:r>
              <a:rPr lang="en-US"/>
              <a:t> pointer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43000" y="1981200"/>
            <a:ext cx="8001000" cy="4114800"/>
          </a:xfrm>
        </p:spPr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NULL</a:t>
            </a:r>
            <a:r>
              <a:rPr lang="en-US"/>
              <a:t> pointer is a valid address for any data type.</a:t>
            </a:r>
          </a:p>
          <a:p>
            <a:pPr lvl="1" eaLnBrk="1" hangingPunct="1"/>
            <a:r>
              <a:rPr lang="en-US"/>
              <a:t>But </a:t>
            </a: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NULL</a:t>
            </a:r>
            <a:r>
              <a:rPr lang="en-US"/>
              <a:t> is not memory address 0.</a:t>
            </a:r>
          </a:p>
          <a:p>
            <a:pPr eaLnBrk="1" hangingPunct="1"/>
            <a:r>
              <a:rPr lang="en-US"/>
              <a:t>It is an error to dereference a pointer whose value is </a:t>
            </a: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NULL</a:t>
            </a:r>
            <a:r>
              <a:rPr lang="en-US"/>
              <a:t>.</a:t>
            </a:r>
          </a:p>
          <a:p>
            <a:pPr lvl="1" eaLnBrk="1" hangingPunct="1"/>
            <a:r>
              <a:rPr lang="en-US"/>
              <a:t>Such an error may cause your program to crash, or behave erratically.</a:t>
            </a:r>
          </a:p>
          <a:p>
            <a:pPr lvl="1" eaLnBrk="1" hangingPunct="1"/>
            <a:r>
              <a:rPr lang="en-US"/>
              <a:t>It is the programmer’s job to check for this.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0400AF-9161-468C-8E98-C1124368B00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>
          <a:xfrm>
            <a:off x="0" y="704850"/>
            <a:ext cx="8229600" cy="1143000"/>
          </a:xfrm>
        </p:spPr>
        <p:txBody>
          <a:bodyPr/>
          <a:lstStyle/>
          <a:p>
            <a:r>
              <a:rPr lang="en-US" altLang="zh-TW">
                <a:ea typeface="PMingLiU" pitchFamily="18" charset="-120"/>
              </a:rPr>
              <a:t>Pointer to Pointer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idx="4294967295"/>
          </p:nvPr>
        </p:nvSpPr>
        <p:spPr>
          <a:xfrm>
            <a:off x="0" y="2362200"/>
            <a:ext cx="4040188" cy="96361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defRPr/>
            </a:pPr>
            <a:r>
              <a:rPr lang="en-US" altLang="zh-TW" dirty="0"/>
              <a:t>What is the output?</a:t>
            </a:r>
          </a:p>
          <a:p>
            <a:pPr marL="342900" indent="-342900">
              <a:buNone/>
              <a:defRPr/>
            </a:pPr>
            <a:r>
              <a:rPr lang="en-US" altLang="zh-TW" dirty="0"/>
              <a:t>		58 58 58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22533" name="Picture 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102225" y="1828800"/>
            <a:ext cx="4041775" cy="4572000"/>
          </a:xfrm>
          <a:noFill/>
        </p:spPr>
      </p:pic>
      <p:pic>
        <p:nvPicPr>
          <p:cNvPr id="22534" name="Picture 9" descr="Pointer-sa"/>
          <p:cNvPicPr>
            <a:picLocks noGrp="1" noChangeAspect="1" noChangeArrowheads="1" noCrop="1"/>
          </p:cNvPicPr>
          <p:nvPr>
            <p:ph sz="quarter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3352800" y="2743200"/>
            <a:ext cx="1524000" cy="1885950"/>
          </a:xfr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7BF4AD64-7364-4102-BB6B-9E494B63E42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Pointer Arithmetic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Some arithmetic operators can be used with pointers:</a:t>
            </a:r>
          </a:p>
          <a:p>
            <a:pPr lvl="1" eaLnBrk="1" hangingPunct="1"/>
            <a:r>
              <a:rPr lang="en-US"/>
              <a:t>Increment and decrement operators </a:t>
            </a:r>
            <a:r>
              <a:rPr lang="en-US" b="1">
                <a:latin typeface="Courier New" pitchFamily="49" charset="0"/>
              </a:rPr>
              <a:t>++</a:t>
            </a:r>
            <a:r>
              <a:rPr lang="en-US"/>
              <a:t>, </a:t>
            </a:r>
            <a:r>
              <a:rPr lang="en-US" b="1">
                <a:latin typeface="Courier New" pitchFamily="49" charset="0"/>
              </a:rPr>
              <a:t>--</a:t>
            </a:r>
          </a:p>
          <a:p>
            <a:pPr lvl="1" eaLnBrk="1" hangingPunct="1"/>
            <a:r>
              <a:rPr lang="en-US"/>
              <a:t>Integers can be added to or subtracted from pointers using the operators </a:t>
            </a:r>
            <a:r>
              <a:rPr lang="en-US" b="1">
                <a:latin typeface="Courier New" pitchFamily="49" charset="0"/>
              </a:rPr>
              <a:t>+</a:t>
            </a:r>
            <a:r>
              <a:rPr lang="en-US"/>
              <a:t>, </a:t>
            </a:r>
            <a:r>
              <a:rPr lang="en-US" b="1">
                <a:latin typeface="Courier New" pitchFamily="49" charset="0"/>
              </a:rPr>
              <a:t>-</a:t>
            </a:r>
            <a:r>
              <a:rPr lang="en-US"/>
              <a:t>, </a:t>
            </a:r>
            <a:r>
              <a:rPr lang="en-US" b="1"/>
              <a:t>+=</a:t>
            </a:r>
            <a:r>
              <a:rPr lang="en-US"/>
              <a:t>, and </a:t>
            </a:r>
            <a:r>
              <a:rPr lang="en-US" b="1">
                <a:latin typeface="Courier New" pitchFamily="49" charset="0"/>
              </a:rPr>
              <a:t>-=</a:t>
            </a:r>
          </a:p>
          <a:p>
            <a:pPr lvl="1" eaLnBrk="1" hangingPunct="1"/>
            <a:r>
              <a:rPr lang="en-US"/>
              <a:t>One pointer can be subtracted from another by using the subtraction operator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6A83F789-FF9B-4E39-A129-2E2CBCC22BD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Pointers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1752600"/>
            <a:ext cx="8077200" cy="4419600"/>
          </a:xfrm>
        </p:spPr>
        <p:txBody>
          <a:bodyPr/>
          <a:lstStyle/>
          <a:p>
            <a:pPr eaLnBrk="1" hangingPunct="1"/>
            <a:r>
              <a:rPr lang="en-US" dirty="0"/>
              <a:t>Pointers</a:t>
            </a:r>
          </a:p>
          <a:p>
            <a:pPr lvl="1" eaLnBrk="1" hangingPunct="1"/>
            <a:r>
              <a:rPr lang="en-US" dirty="0"/>
              <a:t>Powerful feature of the C++ language</a:t>
            </a:r>
          </a:p>
          <a:p>
            <a:pPr lvl="1" eaLnBrk="1" hangingPunct="1"/>
            <a:r>
              <a:rPr lang="en-US" dirty="0"/>
              <a:t>One of the most difficult to master</a:t>
            </a:r>
          </a:p>
          <a:p>
            <a:pPr lvl="1" eaLnBrk="1" hangingPunct="1"/>
            <a:r>
              <a:rPr lang="en-US" dirty="0"/>
              <a:t>Essential for construction of interesting data structures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BBB4B7A4-D75A-4DE7-BDAC-F17C17CFF79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Pointer Arithmetic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/>
              <a:t>Assume the variable definitions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   int vals[]={4,7,11};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   int *valptr = vals;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Examples of use of 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++</a:t>
            </a:r>
            <a:r>
              <a:rPr lang="en-US">
                <a:solidFill>
                  <a:srgbClr val="000000"/>
                </a:solidFill>
              </a:rPr>
              <a:t> and 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--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   valptr++; // points at 7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   valptr--; // now points at 4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B3E4D202-4DBF-4B17-A0EF-27D91C050A0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5400"/>
              <a:t>Pointer Arithmetic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defRPr/>
            </a:pPr>
            <a:r>
              <a:rPr lang="en-US" sz="2800" dirty="0">
                <a:latin typeface="Arial" pitchFamily="34" charset="0"/>
              </a:rPr>
              <a:t>Assume the variable definitions: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   </a:t>
            </a:r>
            <a:r>
              <a:rPr lang="en-US" sz="2800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800" b="1" dirty="0" err="1">
                <a:solidFill>
                  <a:srgbClr val="3D8963"/>
                </a:solidFill>
                <a:latin typeface="Courier New" pitchFamily="49" charset="0"/>
              </a:rPr>
              <a:t>vals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[]={4,7,11}; 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   </a:t>
            </a:r>
            <a:r>
              <a:rPr lang="en-US" sz="2800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 *</a:t>
            </a:r>
            <a:r>
              <a:rPr lang="en-US" sz="2800" b="1" dirty="0" err="1">
                <a:solidFill>
                  <a:srgbClr val="3D8963"/>
                </a:solidFill>
                <a:latin typeface="Courier New" pitchFamily="49" charset="0"/>
              </a:rPr>
              <a:t>valptr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 = </a:t>
            </a:r>
            <a:r>
              <a:rPr lang="en-US" sz="2800" b="1" dirty="0" err="1">
                <a:solidFill>
                  <a:srgbClr val="3D8963"/>
                </a:solidFill>
                <a:latin typeface="Courier New" pitchFamily="49" charset="0"/>
              </a:rPr>
              <a:t>vals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Arial" pitchFamily="34" charset="0"/>
              </a:rPr>
              <a:t>	Example of the use of 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+</a:t>
            </a:r>
            <a:r>
              <a:rPr lang="en-US" sz="2800" dirty="0">
                <a:solidFill>
                  <a:srgbClr val="000000"/>
                </a:solidFill>
                <a:latin typeface="Arial" pitchFamily="34" charset="0"/>
              </a:rPr>
              <a:t> to add an </a:t>
            </a:r>
            <a:r>
              <a:rPr lang="en-US" sz="2800" dirty="0" err="1">
                <a:solidFill>
                  <a:srgbClr val="000000"/>
                </a:solidFill>
                <a:latin typeface="Arial" pitchFamily="34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Arial" pitchFamily="34" charset="0"/>
              </a:rPr>
              <a:t> to a pointer: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   </a:t>
            </a:r>
            <a:r>
              <a:rPr lang="en-US" sz="2800" b="1" dirty="0" err="1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 &lt;&lt; *(</a:t>
            </a:r>
            <a:r>
              <a:rPr lang="en-US" sz="2800" b="1" dirty="0" err="1">
                <a:solidFill>
                  <a:srgbClr val="3D8963"/>
                </a:solidFill>
                <a:latin typeface="Courier New" pitchFamily="49" charset="0"/>
              </a:rPr>
              <a:t>valptr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 + 2)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Arial" pitchFamily="34" charset="0"/>
              </a:rPr>
              <a:t>    This statement will print 11      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   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3AB5C1B0-97D0-4AEF-BD29-A6A5F2A7099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Comparing Pointers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/>
              <a:t>Relational operators can be used to compare addresses in pointers</a:t>
            </a:r>
          </a:p>
          <a:p>
            <a:pPr eaLnBrk="1" hangingPunct="1">
              <a:lnSpc>
                <a:spcPct val="85000"/>
              </a:lnSpc>
            </a:pPr>
            <a:r>
              <a:rPr lang="en-US"/>
              <a:t>Comparing addresses in pointers is not the same as comparing contents pointed at by pointers: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 if (ptr1 == ptr2)   // compares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                     // addresses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 if (*ptr1 == *ptr2) // compares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					      // contents</a:t>
            </a:r>
          </a:p>
          <a:p>
            <a:pPr>
              <a:buFont typeface="Wingdings 2" pitchFamily="18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47526E45-1FA9-4438-B07B-55821E955843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Dereferencing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828800"/>
            <a:ext cx="7772400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i="1">
                <a:solidFill>
                  <a:schemeClr val="tx2"/>
                </a:solidFill>
              </a:rPr>
              <a:t>Dereferencing</a:t>
            </a:r>
            <a:r>
              <a:rPr lang="en-US"/>
              <a:t> – Using a pointer variable to access the value stored at the location pointed by the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Provide indirect access to values and also called </a:t>
            </a:r>
            <a:r>
              <a:rPr lang="en-US" i="1">
                <a:solidFill>
                  <a:schemeClr val="tx2"/>
                </a:solidFill>
              </a:rPr>
              <a:t>indirection</a:t>
            </a:r>
            <a:endParaRPr lang="en-US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/>
              <a:t>Done by using the </a:t>
            </a:r>
            <a:r>
              <a:rPr lang="en-US" i="1"/>
              <a:t>dereferencing operator</a:t>
            </a:r>
            <a:r>
              <a:rPr lang="en-US"/>
              <a:t> </a:t>
            </a: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*</a:t>
            </a:r>
            <a:r>
              <a:rPr lang="en-US"/>
              <a:t> in front of a pointer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Unary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Highest precedence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4C816E57-B5B7-436B-B989-46C5D93641C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Dereferencing (Cont ..)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Example: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   float data = 50.8;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   float *ptr;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   ptr = &amp;data;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   cout &lt;&lt; *ptr;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Once the pointer variable </a:t>
            </a: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sz="2800"/>
              <a:t> has been declared, </a:t>
            </a: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*ptr</a:t>
            </a:r>
            <a:r>
              <a:rPr lang="en-US" sz="2800"/>
              <a:t> represents the value pointed to by </a:t>
            </a: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sz="2800"/>
              <a:t> (or the value located at the address specified by </a:t>
            </a: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sz="2800"/>
              <a:t>) and may be treated like any other variable of </a:t>
            </a: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float</a:t>
            </a:r>
            <a:r>
              <a:rPr lang="en-US" sz="2800"/>
              <a:t> type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9A213891-3EC0-4914-ACF9-07F5FA950FEA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Dereferencing (Cont ..)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The dereferencing operator </a:t>
            </a: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*</a:t>
            </a:r>
            <a:r>
              <a:rPr lang="en-US"/>
              <a:t> can also be used in assignments.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     *ptr = 200;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Make sure that </a:t>
            </a: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/>
              <a:t> has been properly initialized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70B4F3C0-F366-4514-A69F-644F3D3E1126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Dereferencing Example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457200" y="1828800"/>
            <a:ext cx="5105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46038" rIns="0" bIns="46038"/>
          <a:lstStyle/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#include &lt;iostream.h&gt;</a:t>
            </a:r>
          </a:p>
          <a:p>
            <a:pPr marL="342900" indent="-342900"/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void main()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float data = 50.8;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float *ptr;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ptr = &amp;data;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cout &lt;&lt; ptr &lt;&lt; *ptr &lt;&lt; endl;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*ptr = 27.4;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cout &lt;&lt; *ptr &lt;&lt; endl;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cout &lt;&lt; data &lt;&lt; endl;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  <a:p>
            <a:pPr marL="342900" indent="-342900"/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/>
            <a:r>
              <a:rPr lang="en-US" sz="2000" u="sng">
                <a:solidFill>
                  <a:schemeClr val="bg1"/>
                </a:solidFill>
                <a:latin typeface="Tahoma" pitchFamily="34" charset="0"/>
              </a:rPr>
              <a:t>Output:</a:t>
            </a:r>
          </a:p>
        </p:txBody>
      </p:sp>
      <p:sp>
        <p:nvSpPr>
          <p:cNvPr id="30725" name="AutoShape 5"/>
          <p:cNvSpPr>
            <a:spLocks noChangeArrowheads="1"/>
          </p:cNvSpPr>
          <p:nvPr/>
        </p:nvSpPr>
        <p:spPr bwMode="auto">
          <a:xfrm>
            <a:off x="0" y="38100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0726" name="Rectangle 6" descr="Light upward diagonal"/>
          <p:cNvSpPr>
            <a:spLocks noChangeArrowheads="1"/>
          </p:cNvSpPr>
          <p:nvPr/>
        </p:nvSpPr>
        <p:spPr bwMode="auto">
          <a:xfrm>
            <a:off x="7499350" y="26447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30727" name="Rectangle 7" descr="Light upward diagonal"/>
          <p:cNvSpPr>
            <a:spLocks noChangeArrowheads="1"/>
          </p:cNvSpPr>
          <p:nvPr/>
        </p:nvSpPr>
        <p:spPr bwMode="auto">
          <a:xfrm>
            <a:off x="7499350" y="22098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FFF4</a:t>
            </a:r>
          </a:p>
        </p:txBody>
      </p:sp>
      <p:sp>
        <p:nvSpPr>
          <p:cNvPr id="30728" name="Rectangle 9" descr="Light upward diagonal"/>
          <p:cNvSpPr>
            <a:spLocks noChangeArrowheads="1"/>
          </p:cNvSpPr>
          <p:nvPr/>
        </p:nvSpPr>
        <p:spPr bwMode="auto">
          <a:xfrm>
            <a:off x="7499350" y="30781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0729" name="Rectangle 10" descr="Light upward diagonal"/>
          <p:cNvSpPr>
            <a:spLocks noChangeArrowheads="1"/>
          </p:cNvSpPr>
          <p:nvPr/>
        </p:nvSpPr>
        <p:spPr bwMode="auto">
          <a:xfrm>
            <a:off x="7499350" y="35131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0730" name="Rectangle 11" descr="Light upward diagonal"/>
          <p:cNvSpPr>
            <a:spLocks noChangeArrowheads="1"/>
          </p:cNvSpPr>
          <p:nvPr/>
        </p:nvSpPr>
        <p:spPr bwMode="auto">
          <a:xfrm>
            <a:off x="7499350" y="394652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50.8</a:t>
            </a:r>
          </a:p>
        </p:txBody>
      </p:sp>
      <p:sp>
        <p:nvSpPr>
          <p:cNvPr id="30731" name="Rectangle 12" descr="Light upward diagonal"/>
          <p:cNvSpPr>
            <a:spLocks noChangeArrowheads="1"/>
          </p:cNvSpPr>
          <p:nvPr/>
        </p:nvSpPr>
        <p:spPr bwMode="auto">
          <a:xfrm>
            <a:off x="7499350" y="43815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0732" name="Rectangle 13" descr="Light upward diagonal"/>
          <p:cNvSpPr>
            <a:spLocks noChangeArrowheads="1"/>
          </p:cNvSpPr>
          <p:nvPr/>
        </p:nvSpPr>
        <p:spPr bwMode="auto">
          <a:xfrm>
            <a:off x="7499350" y="48164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0733" name="Rectangle 15"/>
          <p:cNvSpPr>
            <a:spLocks noChangeArrowheads="1"/>
          </p:cNvSpPr>
          <p:nvPr/>
        </p:nvSpPr>
        <p:spPr bwMode="auto">
          <a:xfrm>
            <a:off x="6477000" y="26447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FFF1</a:t>
            </a:r>
          </a:p>
        </p:txBody>
      </p:sp>
      <p:sp>
        <p:nvSpPr>
          <p:cNvPr id="30734" name="Rectangle 16"/>
          <p:cNvSpPr>
            <a:spLocks noChangeArrowheads="1"/>
          </p:cNvSpPr>
          <p:nvPr/>
        </p:nvSpPr>
        <p:spPr bwMode="auto">
          <a:xfrm>
            <a:off x="6477000" y="22098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FFF0</a:t>
            </a:r>
          </a:p>
        </p:txBody>
      </p:sp>
      <p:sp>
        <p:nvSpPr>
          <p:cNvPr id="30735" name="Rectangle 18"/>
          <p:cNvSpPr>
            <a:spLocks noChangeArrowheads="1"/>
          </p:cNvSpPr>
          <p:nvPr/>
        </p:nvSpPr>
        <p:spPr bwMode="auto">
          <a:xfrm>
            <a:off x="6477000" y="30781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FFF2</a:t>
            </a:r>
          </a:p>
        </p:txBody>
      </p:sp>
      <p:sp>
        <p:nvSpPr>
          <p:cNvPr id="30736" name="Rectangle 19"/>
          <p:cNvSpPr>
            <a:spLocks noChangeArrowheads="1"/>
          </p:cNvSpPr>
          <p:nvPr/>
        </p:nvSpPr>
        <p:spPr bwMode="auto">
          <a:xfrm>
            <a:off x="6477000" y="35131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FFF3</a:t>
            </a:r>
          </a:p>
        </p:txBody>
      </p:sp>
      <p:sp>
        <p:nvSpPr>
          <p:cNvPr id="30737" name="Rectangle 20"/>
          <p:cNvSpPr>
            <a:spLocks noChangeArrowheads="1"/>
          </p:cNvSpPr>
          <p:nvPr/>
        </p:nvSpPr>
        <p:spPr bwMode="auto">
          <a:xfrm>
            <a:off x="6477000" y="394652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FFF4</a:t>
            </a:r>
          </a:p>
        </p:txBody>
      </p:sp>
      <p:sp>
        <p:nvSpPr>
          <p:cNvPr id="30738" name="Rectangle 21"/>
          <p:cNvSpPr>
            <a:spLocks noChangeArrowheads="1"/>
          </p:cNvSpPr>
          <p:nvPr/>
        </p:nvSpPr>
        <p:spPr bwMode="auto">
          <a:xfrm>
            <a:off x="6477000" y="43815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FFF5</a:t>
            </a:r>
          </a:p>
        </p:txBody>
      </p:sp>
      <p:sp>
        <p:nvSpPr>
          <p:cNvPr id="30739" name="Rectangle 22"/>
          <p:cNvSpPr>
            <a:spLocks noChangeArrowheads="1"/>
          </p:cNvSpPr>
          <p:nvPr/>
        </p:nvSpPr>
        <p:spPr bwMode="auto">
          <a:xfrm>
            <a:off x="6477000" y="48164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FFF6</a:t>
            </a:r>
          </a:p>
        </p:txBody>
      </p:sp>
      <p:sp>
        <p:nvSpPr>
          <p:cNvPr id="30740" name="Text Box 24"/>
          <p:cNvSpPr txBox="1">
            <a:spLocks noChangeArrowheads="1"/>
          </p:cNvSpPr>
          <p:nvPr/>
        </p:nvSpPr>
        <p:spPr bwMode="auto">
          <a:xfrm>
            <a:off x="5643563" y="2133600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ptr</a:t>
            </a:r>
            <a:endParaRPr lang="en-US" sz="1200" i="1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30741" name="Text Box 25"/>
          <p:cNvSpPr txBox="1">
            <a:spLocks noChangeArrowheads="1"/>
          </p:cNvSpPr>
          <p:nvPr/>
        </p:nvSpPr>
        <p:spPr bwMode="auto">
          <a:xfrm>
            <a:off x="5643563" y="3962400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data</a:t>
            </a:r>
            <a:endParaRPr lang="en-US" sz="1200" i="1">
              <a:solidFill>
                <a:schemeClr val="tx2"/>
              </a:solidFill>
              <a:latin typeface="Tahoma" pitchFamily="34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6248400" y="1905000"/>
            <a:ext cx="2590800" cy="2286000"/>
            <a:chOff x="1296" y="2640"/>
            <a:chExt cx="1632" cy="1440"/>
          </a:xfrm>
        </p:grpSpPr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 flipH="1">
              <a:off x="2640" y="29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8" name="Line 28"/>
            <p:cNvSpPr>
              <a:spLocks noChangeShapeType="1"/>
            </p:cNvSpPr>
            <p:nvPr/>
          </p:nvSpPr>
          <p:spPr bwMode="auto">
            <a:xfrm flipH="1" flipV="1">
              <a:off x="2928" y="264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Line 29"/>
            <p:cNvSpPr>
              <a:spLocks noChangeShapeType="1"/>
            </p:cNvSpPr>
            <p:nvPr/>
          </p:nvSpPr>
          <p:spPr bwMode="auto">
            <a:xfrm>
              <a:off x="1296" y="26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0" name="Line 30"/>
            <p:cNvSpPr>
              <a:spLocks noChangeShapeType="1"/>
            </p:cNvSpPr>
            <p:nvPr/>
          </p:nvSpPr>
          <p:spPr bwMode="auto">
            <a:xfrm flipH="1">
              <a:off x="1296" y="2640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1" name="Line 31"/>
            <p:cNvSpPr>
              <a:spLocks noChangeShapeType="1"/>
            </p:cNvSpPr>
            <p:nvPr/>
          </p:nvSpPr>
          <p:spPr bwMode="auto">
            <a:xfrm flipV="1">
              <a:off x="1296" y="40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43" name="Rectangle 33" descr="Light upward diagonal"/>
          <p:cNvSpPr>
            <a:spLocks noChangeArrowheads="1"/>
          </p:cNvSpPr>
          <p:nvPr/>
        </p:nvSpPr>
        <p:spPr bwMode="auto">
          <a:xfrm>
            <a:off x="7499350" y="5791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0744" name="Line 34" descr="Light upward diagonal"/>
          <p:cNvSpPr>
            <a:spLocks noChangeShapeType="1"/>
          </p:cNvSpPr>
          <p:nvPr/>
        </p:nvSpPr>
        <p:spPr bwMode="auto">
          <a:xfrm>
            <a:off x="8058150" y="5337175"/>
            <a:ext cx="1588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5" name="Rectangle 35"/>
          <p:cNvSpPr>
            <a:spLocks noChangeArrowheads="1"/>
          </p:cNvSpPr>
          <p:nvPr/>
        </p:nvSpPr>
        <p:spPr bwMode="auto">
          <a:xfrm>
            <a:off x="6477000" y="5791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b="1">
              <a:latin typeface="Courier New" pitchFamily="49" charset="0"/>
            </a:endParaRPr>
          </a:p>
        </p:txBody>
      </p:sp>
      <p:sp>
        <p:nvSpPr>
          <p:cNvPr id="30746" name="Line 36"/>
          <p:cNvSpPr>
            <a:spLocks noChangeShapeType="1"/>
          </p:cNvSpPr>
          <p:nvPr/>
        </p:nvSpPr>
        <p:spPr bwMode="auto">
          <a:xfrm>
            <a:off x="6942138" y="5337175"/>
            <a:ext cx="1587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BF152E5F-AC2F-4312-B317-D6EF0D7E7450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Dereferencing Example (Cont ..)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57200" y="1828800"/>
            <a:ext cx="5105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46038" rIns="0" bIns="46038"/>
          <a:lstStyle/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#include &lt;iostream.h&gt;</a:t>
            </a:r>
          </a:p>
          <a:p>
            <a:pPr marL="342900" indent="-342900"/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void main()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float data = 50.8;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float *ptr;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ptr = &amp;data;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cout &lt;&lt; ptr &lt;&lt; *ptr &lt;&lt; endl;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*ptr = 27.4;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cout &lt;&lt; *ptr &lt;&lt; endl;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cout &lt;&lt; data &lt;&lt; endl;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  <a:p>
            <a:pPr marL="342900" indent="-342900"/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/>
            <a:r>
              <a:rPr lang="en-US" sz="2000" u="sng">
                <a:solidFill>
                  <a:schemeClr val="bg1"/>
                </a:solidFill>
                <a:latin typeface="Tahoma" pitchFamily="34" charset="0"/>
              </a:rPr>
              <a:t>Output:</a:t>
            </a:r>
            <a:endParaRPr lang="en-US" sz="2000">
              <a:solidFill>
                <a:schemeClr val="bg1"/>
              </a:solidFill>
              <a:latin typeface="Tahoma" pitchFamily="34" charset="0"/>
            </a:endParaRPr>
          </a:p>
          <a:p>
            <a:pPr marL="342900" indent="-342900"/>
            <a:endParaRPr lang="en-US" sz="2000">
              <a:solidFill>
                <a:schemeClr val="bg1"/>
              </a:solidFill>
              <a:latin typeface="Tahoma" pitchFamily="34" charset="0"/>
            </a:endParaRPr>
          </a:p>
          <a:p>
            <a:pPr marL="342900" indent="-342900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FFF4 50.80</a:t>
            </a:r>
          </a:p>
        </p:txBody>
      </p:sp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0" y="4114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1750" name="Rectangle 6" descr="Light upward diagonal"/>
          <p:cNvSpPr>
            <a:spLocks noChangeArrowheads="1"/>
          </p:cNvSpPr>
          <p:nvPr/>
        </p:nvSpPr>
        <p:spPr bwMode="auto">
          <a:xfrm>
            <a:off x="7499350" y="26447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31751" name="Rectangle 7" descr="Light upward diagonal"/>
          <p:cNvSpPr>
            <a:spLocks noChangeArrowheads="1"/>
          </p:cNvSpPr>
          <p:nvPr/>
        </p:nvSpPr>
        <p:spPr bwMode="auto">
          <a:xfrm>
            <a:off x="7499350" y="22098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FFF4</a:t>
            </a:r>
          </a:p>
        </p:txBody>
      </p:sp>
      <p:sp>
        <p:nvSpPr>
          <p:cNvPr id="31752" name="Rectangle 9" descr="Light upward diagonal"/>
          <p:cNvSpPr>
            <a:spLocks noChangeArrowheads="1"/>
          </p:cNvSpPr>
          <p:nvPr/>
        </p:nvSpPr>
        <p:spPr bwMode="auto">
          <a:xfrm>
            <a:off x="7499350" y="30781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1753" name="Rectangle 10" descr="Light upward diagonal"/>
          <p:cNvSpPr>
            <a:spLocks noChangeArrowheads="1"/>
          </p:cNvSpPr>
          <p:nvPr/>
        </p:nvSpPr>
        <p:spPr bwMode="auto">
          <a:xfrm>
            <a:off x="7499350" y="35131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1754" name="Rectangle 11" descr="Light upward diagonal"/>
          <p:cNvSpPr>
            <a:spLocks noChangeArrowheads="1"/>
          </p:cNvSpPr>
          <p:nvPr/>
        </p:nvSpPr>
        <p:spPr bwMode="auto">
          <a:xfrm>
            <a:off x="7499350" y="394652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50.8</a:t>
            </a:r>
          </a:p>
        </p:txBody>
      </p:sp>
      <p:sp>
        <p:nvSpPr>
          <p:cNvPr id="31755" name="Rectangle 12" descr="Light upward diagonal"/>
          <p:cNvSpPr>
            <a:spLocks noChangeArrowheads="1"/>
          </p:cNvSpPr>
          <p:nvPr/>
        </p:nvSpPr>
        <p:spPr bwMode="auto">
          <a:xfrm>
            <a:off x="7499350" y="43815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1756" name="Rectangle 13" descr="Light upward diagonal"/>
          <p:cNvSpPr>
            <a:spLocks noChangeArrowheads="1"/>
          </p:cNvSpPr>
          <p:nvPr/>
        </p:nvSpPr>
        <p:spPr bwMode="auto">
          <a:xfrm>
            <a:off x="7499350" y="48164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1757" name="Rectangle 15"/>
          <p:cNvSpPr>
            <a:spLocks noChangeArrowheads="1"/>
          </p:cNvSpPr>
          <p:nvPr/>
        </p:nvSpPr>
        <p:spPr bwMode="auto">
          <a:xfrm>
            <a:off x="6477000" y="26447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FFF1</a:t>
            </a:r>
          </a:p>
        </p:txBody>
      </p:sp>
      <p:sp>
        <p:nvSpPr>
          <p:cNvPr id="31758" name="Rectangle 16"/>
          <p:cNvSpPr>
            <a:spLocks noChangeArrowheads="1"/>
          </p:cNvSpPr>
          <p:nvPr/>
        </p:nvSpPr>
        <p:spPr bwMode="auto">
          <a:xfrm>
            <a:off x="6477000" y="22098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FFF0</a:t>
            </a:r>
          </a:p>
        </p:txBody>
      </p:sp>
      <p:sp>
        <p:nvSpPr>
          <p:cNvPr id="31759" name="Rectangle 18"/>
          <p:cNvSpPr>
            <a:spLocks noChangeArrowheads="1"/>
          </p:cNvSpPr>
          <p:nvPr/>
        </p:nvSpPr>
        <p:spPr bwMode="auto">
          <a:xfrm>
            <a:off x="6477000" y="30781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FFF2</a:t>
            </a:r>
          </a:p>
        </p:txBody>
      </p:sp>
      <p:sp>
        <p:nvSpPr>
          <p:cNvPr id="31760" name="Rectangle 19"/>
          <p:cNvSpPr>
            <a:spLocks noChangeArrowheads="1"/>
          </p:cNvSpPr>
          <p:nvPr/>
        </p:nvSpPr>
        <p:spPr bwMode="auto">
          <a:xfrm>
            <a:off x="6477000" y="35131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FFF3</a:t>
            </a:r>
          </a:p>
        </p:txBody>
      </p:sp>
      <p:sp>
        <p:nvSpPr>
          <p:cNvPr id="31761" name="Rectangle 20"/>
          <p:cNvSpPr>
            <a:spLocks noChangeArrowheads="1"/>
          </p:cNvSpPr>
          <p:nvPr/>
        </p:nvSpPr>
        <p:spPr bwMode="auto">
          <a:xfrm>
            <a:off x="6477000" y="394652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FFF4</a:t>
            </a:r>
          </a:p>
        </p:txBody>
      </p:sp>
      <p:sp>
        <p:nvSpPr>
          <p:cNvPr id="31762" name="Rectangle 21"/>
          <p:cNvSpPr>
            <a:spLocks noChangeArrowheads="1"/>
          </p:cNvSpPr>
          <p:nvPr/>
        </p:nvSpPr>
        <p:spPr bwMode="auto">
          <a:xfrm>
            <a:off x="6477000" y="43815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FFF5</a:t>
            </a:r>
          </a:p>
        </p:txBody>
      </p:sp>
      <p:sp>
        <p:nvSpPr>
          <p:cNvPr id="31763" name="Rectangle 22"/>
          <p:cNvSpPr>
            <a:spLocks noChangeArrowheads="1"/>
          </p:cNvSpPr>
          <p:nvPr/>
        </p:nvSpPr>
        <p:spPr bwMode="auto">
          <a:xfrm>
            <a:off x="6477000" y="48164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FFF6</a:t>
            </a:r>
          </a:p>
        </p:txBody>
      </p:sp>
      <p:sp>
        <p:nvSpPr>
          <p:cNvPr id="31764" name="Text Box 24"/>
          <p:cNvSpPr txBox="1">
            <a:spLocks noChangeArrowheads="1"/>
          </p:cNvSpPr>
          <p:nvPr/>
        </p:nvSpPr>
        <p:spPr bwMode="auto">
          <a:xfrm>
            <a:off x="5643563" y="2133600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ptr</a:t>
            </a:r>
            <a:endParaRPr lang="en-US" sz="1200" i="1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31765" name="Text Box 25"/>
          <p:cNvSpPr txBox="1">
            <a:spLocks noChangeArrowheads="1"/>
          </p:cNvSpPr>
          <p:nvPr/>
        </p:nvSpPr>
        <p:spPr bwMode="auto">
          <a:xfrm>
            <a:off x="5643563" y="3962400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data</a:t>
            </a:r>
            <a:endParaRPr lang="en-US" sz="1200" i="1">
              <a:solidFill>
                <a:schemeClr val="tx2"/>
              </a:solidFill>
              <a:latin typeface="Tahoma" pitchFamily="34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6248400" y="1905000"/>
            <a:ext cx="2590800" cy="2286000"/>
            <a:chOff x="1296" y="2640"/>
            <a:chExt cx="1632" cy="1440"/>
          </a:xfrm>
        </p:grpSpPr>
        <p:sp>
          <p:nvSpPr>
            <p:cNvPr id="31771" name="Line 27"/>
            <p:cNvSpPr>
              <a:spLocks noChangeShapeType="1"/>
            </p:cNvSpPr>
            <p:nvPr/>
          </p:nvSpPr>
          <p:spPr bwMode="auto">
            <a:xfrm flipH="1">
              <a:off x="2640" y="29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" name="Line 28"/>
            <p:cNvSpPr>
              <a:spLocks noChangeShapeType="1"/>
            </p:cNvSpPr>
            <p:nvPr/>
          </p:nvSpPr>
          <p:spPr bwMode="auto">
            <a:xfrm flipH="1" flipV="1">
              <a:off x="2928" y="264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Line 29"/>
            <p:cNvSpPr>
              <a:spLocks noChangeShapeType="1"/>
            </p:cNvSpPr>
            <p:nvPr/>
          </p:nvSpPr>
          <p:spPr bwMode="auto">
            <a:xfrm>
              <a:off x="1296" y="26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Line 30"/>
            <p:cNvSpPr>
              <a:spLocks noChangeShapeType="1"/>
            </p:cNvSpPr>
            <p:nvPr/>
          </p:nvSpPr>
          <p:spPr bwMode="auto">
            <a:xfrm flipH="1">
              <a:off x="1296" y="2640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5" name="Line 31"/>
            <p:cNvSpPr>
              <a:spLocks noChangeShapeType="1"/>
            </p:cNvSpPr>
            <p:nvPr/>
          </p:nvSpPr>
          <p:spPr bwMode="auto">
            <a:xfrm flipV="1">
              <a:off x="1296" y="40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67" name="Rectangle 33" descr="Light upward diagonal"/>
          <p:cNvSpPr>
            <a:spLocks noChangeArrowheads="1"/>
          </p:cNvSpPr>
          <p:nvPr/>
        </p:nvSpPr>
        <p:spPr bwMode="auto">
          <a:xfrm>
            <a:off x="7499350" y="5791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1768" name="Line 34" descr="Light upward diagonal"/>
          <p:cNvSpPr>
            <a:spLocks noChangeShapeType="1"/>
          </p:cNvSpPr>
          <p:nvPr/>
        </p:nvSpPr>
        <p:spPr bwMode="auto">
          <a:xfrm>
            <a:off x="8058150" y="5337175"/>
            <a:ext cx="1588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Rectangle 35"/>
          <p:cNvSpPr>
            <a:spLocks noChangeArrowheads="1"/>
          </p:cNvSpPr>
          <p:nvPr/>
        </p:nvSpPr>
        <p:spPr bwMode="auto">
          <a:xfrm>
            <a:off x="6477000" y="5791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b="1">
              <a:latin typeface="Courier New" pitchFamily="49" charset="0"/>
            </a:endParaRPr>
          </a:p>
        </p:txBody>
      </p:sp>
      <p:sp>
        <p:nvSpPr>
          <p:cNvPr id="31770" name="Line 36"/>
          <p:cNvSpPr>
            <a:spLocks noChangeShapeType="1"/>
          </p:cNvSpPr>
          <p:nvPr/>
        </p:nvSpPr>
        <p:spPr bwMode="auto">
          <a:xfrm>
            <a:off x="6942138" y="5337175"/>
            <a:ext cx="1587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B2AFAD8F-8ECE-4FDC-86B1-6B74DB5AD50D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2770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Dereferencing Example (Cont ..)</a:t>
            </a:r>
          </a:p>
        </p:txBody>
      </p:sp>
      <p:sp>
        <p:nvSpPr>
          <p:cNvPr id="32772" name="Rectangle 3" descr="Light upward diagonal"/>
          <p:cNvSpPr>
            <a:spLocks noChangeArrowheads="1"/>
          </p:cNvSpPr>
          <p:nvPr/>
        </p:nvSpPr>
        <p:spPr bwMode="auto">
          <a:xfrm>
            <a:off x="7499350" y="26447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32773" name="Rectangle 4" descr="Light upward diagonal"/>
          <p:cNvSpPr>
            <a:spLocks noChangeArrowheads="1"/>
          </p:cNvSpPr>
          <p:nvPr/>
        </p:nvSpPr>
        <p:spPr bwMode="auto">
          <a:xfrm>
            <a:off x="7499350" y="22098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FFF4</a:t>
            </a:r>
            <a:endParaRPr lang="en-US" sz="140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32774" name="Rectangle 6" descr="Light upward diagonal"/>
          <p:cNvSpPr>
            <a:spLocks noChangeArrowheads="1"/>
          </p:cNvSpPr>
          <p:nvPr/>
        </p:nvSpPr>
        <p:spPr bwMode="auto">
          <a:xfrm>
            <a:off x="7499350" y="30781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2775" name="Rectangle 7" descr="Light upward diagonal"/>
          <p:cNvSpPr>
            <a:spLocks noChangeArrowheads="1"/>
          </p:cNvSpPr>
          <p:nvPr/>
        </p:nvSpPr>
        <p:spPr bwMode="auto">
          <a:xfrm>
            <a:off x="7499350" y="35131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2776" name="Rectangle 8" descr="Light upward diagonal"/>
          <p:cNvSpPr>
            <a:spLocks noChangeArrowheads="1"/>
          </p:cNvSpPr>
          <p:nvPr/>
        </p:nvSpPr>
        <p:spPr bwMode="auto">
          <a:xfrm>
            <a:off x="7499350" y="394652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27.4</a:t>
            </a:r>
          </a:p>
        </p:txBody>
      </p:sp>
      <p:sp>
        <p:nvSpPr>
          <p:cNvPr id="32777" name="Rectangle 9" descr="Light upward diagonal"/>
          <p:cNvSpPr>
            <a:spLocks noChangeArrowheads="1"/>
          </p:cNvSpPr>
          <p:nvPr/>
        </p:nvSpPr>
        <p:spPr bwMode="auto">
          <a:xfrm>
            <a:off x="7499350" y="43815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2778" name="Rectangle 10" descr="Light upward diagonal"/>
          <p:cNvSpPr>
            <a:spLocks noChangeArrowheads="1"/>
          </p:cNvSpPr>
          <p:nvPr/>
        </p:nvSpPr>
        <p:spPr bwMode="auto">
          <a:xfrm>
            <a:off x="7499350" y="48164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2779" name="Rectangle 12"/>
          <p:cNvSpPr>
            <a:spLocks noChangeArrowheads="1"/>
          </p:cNvSpPr>
          <p:nvPr/>
        </p:nvSpPr>
        <p:spPr bwMode="auto">
          <a:xfrm>
            <a:off x="6477000" y="26447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FFF1</a:t>
            </a:r>
          </a:p>
        </p:txBody>
      </p:sp>
      <p:sp>
        <p:nvSpPr>
          <p:cNvPr id="32780" name="Rectangle 13"/>
          <p:cNvSpPr>
            <a:spLocks noChangeArrowheads="1"/>
          </p:cNvSpPr>
          <p:nvPr/>
        </p:nvSpPr>
        <p:spPr bwMode="auto">
          <a:xfrm>
            <a:off x="6477000" y="22098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FFF0</a:t>
            </a:r>
          </a:p>
        </p:txBody>
      </p:sp>
      <p:sp>
        <p:nvSpPr>
          <p:cNvPr id="32781" name="Rectangle 15"/>
          <p:cNvSpPr>
            <a:spLocks noChangeArrowheads="1"/>
          </p:cNvSpPr>
          <p:nvPr/>
        </p:nvSpPr>
        <p:spPr bwMode="auto">
          <a:xfrm>
            <a:off x="6477000" y="30781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FFF2</a:t>
            </a:r>
          </a:p>
        </p:txBody>
      </p:sp>
      <p:sp>
        <p:nvSpPr>
          <p:cNvPr id="32782" name="Rectangle 16"/>
          <p:cNvSpPr>
            <a:spLocks noChangeArrowheads="1"/>
          </p:cNvSpPr>
          <p:nvPr/>
        </p:nvSpPr>
        <p:spPr bwMode="auto">
          <a:xfrm>
            <a:off x="6477000" y="35131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FFF3</a:t>
            </a:r>
          </a:p>
        </p:txBody>
      </p:sp>
      <p:sp>
        <p:nvSpPr>
          <p:cNvPr id="32783" name="Rectangle 17"/>
          <p:cNvSpPr>
            <a:spLocks noChangeArrowheads="1"/>
          </p:cNvSpPr>
          <p:nvPr/>
        </p:nvSpPr>
        <p:spPr bwMode="auto">
          <a:xfrm>
            <a:off x="6477000" y="394652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FFF4</a:t>
            </a:r>
          </a:p>
        </p:txBody>
      </p:sp>
      <p:sp>
        <p:nvSpPr>
          <p:cNvPr id="32784" name="Rectangle 18"/>
          <p:cNvSpPr>
            <a:spLocks noChangeArrowheads="1"/>
          </p:cNvSpPr>
          <p:nvPr/>
        </p:nvSpPr>
        <p:spPr bwMode="auto">
          <a:xfrm>
            <a:off x="6477000" y="43815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FFF5</a:t>
            </a:r>
          </a:p>
        </p:txBody>
      </p:sp>
      <p:sp>
        <p:nvSpPr>
          <p:cNvPr id="32785" name="Rectangle 19"/>
          <p:cNvSpPr>
            <a:spLocks noChangeArrowheads="1"/>
          </p:cNvSpPr>
          <p:nvPr/>
        </p:nvSpPr>
        <p:spPr bwMode="auto">
          <a:xfrm>
            <a:off x="6477000" y="48164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FFF6</a:t>
            </a:r>
          </a:p>
        </p:txBody>
      </p:sp>
      <p:sp>
        <p:nvSpPr>
          <p:cNvPr id="32786" name="Text Box 21"/>
          <p:cNvSpPr txBox="1">
            <a:spLocks noChangeArrowheads="1"/>
          </p:cNvSpPr>
          <p:nvPr/>
        </p:nvSpPr>
        <p:spPr bwMode="auto">
          <a:xfrm>
            <a:off x="5643563" y="2133600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ptr</a:t>
            </a:r>
            <a:endParaRPr lang="en-US" sz="1200" i="1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32787" name="Text Box 22"/>
          <p:cNvSpPr txBox="1">
            <a:spLocks noChangeArrowheads="1"/>
          </p:cNvSpPr>
          <p:nvPr/>
        </p:nvSpPr>
        <p:spPr bwMode="auto">
          <a:xfrm>
            <a:off x="5643563" y="3962400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data</a:t>
            </a:r>
            <a:endParaRPr lang="en-US" sz="1200" i="1">
              <a:solidFill>
                <a:schemeClr val="tx2"/>
              </a:solidFill>
              <a:latin typeface="Tahoma" pitchFamily="34" charset="0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248400" y="1905000"/>
            <a:ext cx="2590800" cy="2286000"/>
            <a:chOff x="1296" y="2640"/>
            <a:chExt cx="1632" cy="1440"/>
          </a:xfrm>
        </p:grpSpPr>
        <p:sp>
          <p:nvSpPr>
            <p:cNvPr id="32795" name="Line 24"/>
            <p:cNvSpPr>
              <a:spLocks noChangeShapeType="1"/>
            </p:cNvSpPr>
            <p:nvPr/>
          </p:nvSpPr>
          <p:spPr bwMode="auto">
            <a:xfrm flipH="1">
              <a:off x="2640" y="29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6" name="Line 25"/>
            <p:cNvSpPr>
              <a:spLocks noChangeShapeType="1"/>
            </p:cNvSpPr>
            <p:nvPr/>
          </p:nvSpPr>
          <p:spPr bwMode="auto">
            <a:xfrm flipH="1" flipV="1">
              <a:off x="2928" y="264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7" name="Line 26"/>
            <p:cNvSpPr>
              <a:spLocks noChangeShapeType="1"/>
            </p:cNvSpPr>
            <p:nvPr/>
          </p:nvSpPr>
          <p:spPr bwMode="auto">
            <a:xfrm>
              <a:off x="1296" y="26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8" name="Line 27"/>
            <p:cNvSpPr>
              <a:spLocks noChangeShapeType="1"/>
            </p:cNvSpPr>
            <p:nvPr/>
          </p:nvSpPr>
          <p:spPr bwMode="auto">
            <a:xfrm flipH="1">
              <a:off x="1296" y="2640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9" name="Line 28"/>
            <p:cNvSpPr>
              <a:spLocks noChangeShapeType="1"/>
            </p:cNvSpPr>
            <p:nvPr/>
          </p:nvSpPr>
          <p:spPr bwMode="auto">
            <a:xfrm flipV="1">
              <a:off x="1296" y="40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89" name="Rectangle 29"/>
          <p:cNvSpPr>
            <a:spLocks noChangeArrowheads="1"/>
          </p:cNvSpPr>
          <p:nvPr/>
        </p:nvSpPr>
        <p:spPr bwMode="auto">
          <a:xfrm>
            <a:off x="457200" y="1828800"/>
            <a:ext cx="5105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46038" rIns="0" bIns="46038"/>
          <a:lstStyle/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#include &lt;iostream.h&gt;</a:t>
            </a:r>
          </a:p>
          <a:p>
            <a:pPr marL="342900" indent="-342900"/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void main()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float data = 50.8;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float *ptr;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ptr = &amp;data;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cout &lt;&lt; ptr &lt;&lt; *ptr &lt;&lt; endl;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*ptr = 27.4;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cout &lt;&lt; *ptr &lt;&lt; endl;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cout &lt;&lt; data &lt;&lt; endl;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  <a:p>
            <a:pPr marL="342900" indent="-342900"/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/>
            <a:r>
              <a:rPr lang="en-US" sz="2000" u="sng">
                <a:solidFill>
                  <a:schemeClr val="bg1"/>
                </a:solidFill>
                <a:latin typeface="Tahoma" pitchFamily="34" charset="0"/>
              </a:rPr>
              <a:t>Output:</a:t>
            </a:r>
          </a:p>
        </p:txBody>
      </p:sp>
      <p:sp>
        <p:nvSpPr>
          <p:cNvPr id="32790" name="AutoShape 30"/>
          <p:cNvSpPr>
            <a:spLocks noChangeArrowheads="1"/>
          </p:cNvSpPr>
          <p:nvPr/>
        </p:nvSpPr>
        <p:spPr bwMode="auto">
          <a:xfrm>
            <a:off x="0" y="44196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2791" name="Rectangle 33" descr="Light upward diagonal"/>
          <p:cNvSpPr>
            <a:spLocks noChangeArrowheads="1"/>
          </p:cNvSpPr>
          <p:nvPr/>
        </p:nvSpPr>
        <p:spPr bwMode="auto">
          <a:xfrm>
            <a:off x="7499350" y="5791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2792" name="Line 34" descr="Light upward diagonal"/>
          <p:cNvSpPr>
            <a:spLocks noChangeShapeType="1"/>
          </p:cNvSpPr>
          <p:nvPr/>
        </p:nvSpPr>
        <p:spPr bwMode="auto">
          <a:xfrm>
            <a:off x="8058150" y="5337175"/>
            <a:ext cx="1588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Rectangle 35"/>
          <p:cNvSpPr>
            <a:spLocks noChangeArrowheads="1"/>
          </p:cNvSpPr>
          <p:nvPr/>
        </p:nvSpPr>
        <p:spPr bwMode="auto">
          <a:xfrm>
            <a:off x="6477000" y="5791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b="1">
              <a:latin typeface="Courier New" pitchFamily="49" charset="0"/>
            </a:endParaRPr>
          </a:p>
        </p:txBody>
      </p:sp>
      <p:sp>
        <p:nvSpPr>
          <p:cNvPr id="32794" name="Line 36"/>
          <p:cNvSpPr>
            <a:spLocks noChangeShapeType="1"/>
          </p:cNvSpPr>
          <p:nvPr/>
        </p:nvSpPr>
        <p:spPr bwMode="auto">
          <a:xfrm>
            <a:off x="6942138" y="5337175"/>
            <a:ext cx="1587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915ECC0A-AD80-451B-9FDB-6448FD4DCB6B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3794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Dereferencing Example (Cont ..)</a:t>
            </a:r>
          </a:p>
        </p:txBody>
      </p:sp>
      <p:sp>
        <p:nvSpPr>
          <p:cNvPr id="33796" name="Rectangle 3" descr="Light upward diagonal"/>
          <p:cNvSpPr>
            <a:spLocks noChangeArrowheads="1"/>
          </p:cNvSpPr>
          <p:nvPr/>
        </p:nvSpPr>
        <p:spPr bwMode="auto">
          <a:xfrm>
            <a:off x="7499350" y="26447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33797" name="Rectangle 4" descr="Light upward diagonal"/>
          <p:cNvSpPr>
            <a:spLocks noChangeArrowheads="1"/>
          </p:cNvSpPr>
          <p:nvPr/>
        </p:nvSpPr>
        <p:spPr bwMode="auto">
          <a:xfrm>
            <a:off x="7499350" y="22098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FFF4</a:t>
            </a:r>
          </a:p>
        </p:txBody>
      </p:sp>
      <p:sp>
        <p:nvSpPr>
          <p:cNvPr id="33798" name="Rectangle 6" descr="Light upward diagonal"/>
          <p:cNvSpPr>
            <a:spLocks noChangeArrowheads="1"/>
          </p:cNvSpPr>
          <p:nvPr/>
        </p:nvSpPr>
        <p:spPr bwMode="auto">
          <a:xfrm>
            <a:off x="7499350" y="30781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3799" name="Rectangle 7" descr="Light upward diagonal"/>
          <p:cNvSpPr>
            <a:spLocks noChangeArrowheads="1"/>
          </p:cNvSpPr>
          <p:nvPr/>
        </p:nvSpPr>
        <p:spPr bwMode="auto">
          <a:xfrm>
            <a:off x="7499350" y="35131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3800" name="Rectangle 8" descr="Light upward diagonal"/>
          <p:cNvSpPr>
            <a:spLocks noChangeArrowheads="1"/>
          </p:cNvSpPr>
          <p:nvPr/>
        </p:nvSpPr>
        <p:spPr bwMode="auto">
          <a:xfrm>
            <a:off x="7499350" y="394652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27.4</a:t>
            </a:r>
          </a:p>
        </p:txBody>
      </p:sp>
      <p:sp>
        <p:nvSpPr>
          <p:cNvPr id="33801" name="Rectangle 9" descr="Light upward diagonal"/>
          <p:cNvSpPr>
            <a:spLocks noChangeArrowheads="1"/>
          </p:cNvSpPr>
          <p:nvPr/>
        </p:nvSpPr>
        <p:spPr bwMode="auto">
          <a:xfrm>
            <a:off x="7499350" y="43815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3802" name="Rectangle 10" descr="Light upward diagonal"/>
          <p:cNvSpPr>
            <a:spLocks noChangeArrowheads="1"/>
          </p:cNvSpPr>
          <p:nvPr/>
        </p:nvSpPr>
        <p:spPr bwMode="auto">
          <a:xfrm>
            <a:off x="7499350" y="48164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3803" name="Rectangle 12"/>
          <p:cNvSpPr>
            <a:spLocks noChangeArrowheads="1"/>
          </p:cNvSpPr>
          <p:nvPr/>
        </p:nvSpPr>
        <p:spPr bwMode="auto">
          <a:xfrm>
            <a:off x="6477000" y="26447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FFF1</a:t>
            </a:r>
          </a:p>
        </p:txBody>
      </p:sp>
      <p:sp>
        <p:nvSpPr>
          <p:cNvPr id="33804" name="Rectangle 13"/>
          <p:cNvSpPr>
            <a:spLocks noChangeArrowheads="1"/>
          </p:cNvSpPr>
          <p:nvPr/>
        </p:nvSpPr>
        <p:spPr bwMode="auto">
          <a:xfrm>
            <a:off x="6477000" y="22098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FFF0</a:t>
            </a:r>
          </a:p>
        </p:txBody>
      </p:sp>
      <p:sp>
        <p:nvSpPr>
          <p:cNvPr id="33805" name="Rectangle 15"/>
          <p:cNvSpPr>
            <a:spLocks noChangeArrowheads="1"/>
          </p:cNvSpPr>
          <p:nvPr/>
        </p:nvSpPr>
        <p:spPr bwMode="auto">
          <a:xfrm>
            <a:off x="6477000" y="30781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FFF2</a:t>
            </a:r>
          </a:p>
        </p:txBody>
      </p:sp>
      <p:sp>
        <p:nvSpPr>
          <p:cNvPr id="33806" name="Rectangle 16"/>
          <p:cNvSpPr>
            <a:spLocks noChangeArrowheads="1"/>
          </p:cNvSpPr>
          <p:nvPr/>
        </p:nvSpPr>
        <p:spPr bwMode="auto">
          <a:xfrm>
            <a:off x="6477000" y="35131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FFF3</a:t>
            </a:r>
          </a:p>
        </p:txBody>
      </p:sp>
      <p:sp>
        <p:nvSpPr>
          <p:cNvPr id="33807" name="Rectangle 17"/>
          <p:cNvSpPr>
            <a:spLocks noChangeArrowheads="1"/>
          </p:cNvSpPr>
          <p:nvPr/>
        </p:nvSpPr>
        <p:spPr bwMode="auto">
          <a:xfrm>
            <a:off x="6477000" y="394652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FFF4</a:t>
            </a:r>
          </a:p>
        </p:txBody>
      </p:sp>
      <p:sp>
        <p:nvSpPr>
          <p:cNvPr id="33808" name="Rectangle 18"/>
          <p:cNvSpPr>
            <a:spLocks noChangeArrowheads="1"/>
          </p:cNvSpPr>
          <p:nvPr/>
        </p:nvSpPr>
        <p:spPr bwMode="auto">
          <a:xfrm>
            <a:off x="6477000" y="43815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FFF5</a:t>
            </a:r>
          </a:p>
        </p:txBody>
      </p:sp>
      <p:sp>
        <p:nvSpPr>
          <p:cNvPr id="33809" name="Rectangle 19"/>
          <p:cNvSpPr>
            <a:spLocks noChangeArrowheads="1"/>
          </p:cNvSpPr>
          <p:nvPr/>
        </p:nvSpPr>
        <p:spPr bwMode="auto">
          <a:xfrm>
            <a:off x="6477000" y="48164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FFF6</a:t>
            </a:r>
          </a:p>
        </p:txBody>
      </p:sp>
      <p:sp>
        <p:nvSpPr>
          <p:cNvPr id="33810" name="Text Box 21"/>
          <p:cNvSpPr txBox="1">
            <a:spLocks noChangeArrowheads="1"/>
          </p:cNvSpPr>
          <p:nvPr/>
        </p:nvSpPr>
        <p:spPr bwMode="auto">
          <a:xfrm>
            <a:off x="5643563" y="2133600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ptr</a:t>
            </a:r>
            <a:endParaRPr lang="en-US" sz="1200" i="1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33811" name="Text Box 22"/>
          <p:cNvSpPr txBox="1">
            <a:spLocks noChangeArrowheads="1"/>
          </p:cNvSpPr>
          <p:nvPr/>
        </p:nvSpPr>
        <p:spPr bwMode="auto">
          <a:xfrm>
            <a:off x="5643563" y="3962400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data</a:t>
            </a:r>
            <a:endParaRPr lang="en-US" sz="1200" i="1">
              <a:solidFill>
                <a:schemeClr val="tx2"/>
              </a:solidFill>
              <a:latin typeface="Tahoma" pitchFamily="34" charset="0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248400" y="1905000"/>
            <a:ext cx="2590800" cy="2286000"/>
            <a:chOff x="1296" y="2640"/>
            <a:chExt cx="1632" cy="1440"/>
          </a:xfrm>
        </p:grpSpPr>
        <p:sp>
          <p:nvSpPr>
            <p:cNvPr id="33819" name="Line 24"/>
            <p:cNvSpPr>
              <a:spLocks noChangeShapeType="1"/>
            </p:cNvSpPr>
            <p:nvPr/>
          </p:nvSpPr>
          <p:spPr bwMode="auto">
            <a:xfrm flipH="1">
              <a:off x="2640" y="29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Line 25"/>
            <p:cNvSpPr>
              <a:spLocks noChangeShapeType="1"/>
            </p:cNvSpPr>
            <p:nvPr/>
          </p:nvSpPr>
          <p:spPr bwMode="auto">
            <a:xfrm flipH="1" flipV="1">
              <a:off x="2928" y="264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1" name="Line 26"/>
            <p:cNvSpPr>
              <a:spLocks noChangeShapeType="1"/>
            </p:cNvSpPr>
            <p:nvPr/>
          </p:nvSpPr>
          <p:spPr bwMode="auto">
            <a:xfrm>
              <a:off x="1296" y="26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Line 27"/>
            <p:cNvSpPr>
              <a:spLocks noChangeShapeType="1"/>
            </p:cNvSpPr>
            <p:nvPr/>
          </p:nvSpPr>
          <p:spPr bwMode="auto">
            <a:xfrm flipH="1">
              <a:off x="1296" y="2640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3" name="Line 28"/>
            <p:cNvSpPr>
              <a:spLocks noChangeShapeType="1"/>
            </p:cNvSpPr>
            <p:nvPr/>
          </p:nvSpPr>
          <p:spPr bwMode="auto">
            <a:xfrm flipV="1">
              <a:off x="1296" y="40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13" name="Rectangle 29"/>
          <p:cNvSpPr>
            <a:spLocks noChangeArrowheads="1"/>
          </p:cNvSpPr>
          <p:nvPr/>
        </p:nvSpPr>
        <p:spPr bwMode="auto">
          <a:xfrm>
            <a:off x="457200" y="1828800"/>
            <a:ext cx="5105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46038" rIns="0" bIns="46038"/>
          <a:lstStyle/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#include &lt;iostream.h&gt;</a:t>
            </a:r>
          </a:p>
          <a:p>
            <a:pPr marL="342900" indent="-342900"/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void main()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float data = 50.8;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float *ptr;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ptr = &amp;data;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cout &lt;&lt; ptr &lt;&lt; *ptr &lt;&lt; endl;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*ptr = 27.4;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cout &lt;&lt; *ptr &lt;&lt; endl;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cout &lt;&lt; data &lt;&lt; endl;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  <a:p>
            <a:pPr marL="342900" indent="-342900"/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/>
            <a:r>
              <a:rPr lang="en-US" sz="2000" u="sng">
                <a:solidFill>
                  <a:schemeClr val="bg1"/>
                </a:solidFill>
                <a:latin typeface="Tahoma" pitchFamily="34" charset="0"/>
              </a:rPr>
              <a:t>Output:</a:t>
            </a:r>
            <a:endParaRPr lang="en-US" sz="2000">
              <a:solidFill>
                <a:schemeClr val="bg1"/>
              </a:solidFill>
              <a:latin typeface="Tahoma" pitchFamily="34" charset="0"/>
            </a:endParaRPr>
          </a:p>
          <a:p>
            <a:pPr marL="342900" indent="-342900"/>
            <a:endParaRPr lang="en-US" sz="2000">
              <a:solidFill>
                <a:schemeClr val="bg1"/>
              </a:solidFill>
              <a:latin typeface="Tahoma" pitchFamily="34" charset="0"/>
            </a:endParaRPr>
          </a:p>
          <a:p>
            <a:pPr marL="342900" indent="-342900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27.4</a:t>
            </a:r>
          </a:p>
        </p:txBody>
      </p:sp>
      <p:sp>
        <p:nvSpPr>
          <p:cNvPr id="33814" name="AutoShape 30"/>
          <p:cNvSpPr>
            <a:spLocks noChangeArrowheads="1"/>
          </p:cNvSpPr>
          <p:nvPr/>
        </p:nvSpPr>
        <p:spPr bwMode="auto">
          <a:xfrm>
            <a:off x="0" y="47244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3815" name="Rectangle 33" descr="Light upward diagonal"/>
          <p:cNvSpPr>
            <a:spLocks noChangeArrowheads="1"/>
          </p:cNvSpPr>
          <p:nvPr/>
        </p:nvSpPr>
        <p:spPr bwMode="auto">
          <a:xfrm>
            <a:off x="7499350" y="5791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3816" name="Line 34" descr="Light upward diagonal"/>
          <p:cNvSpPr>
            <a:spLocks noChangeShapeType="1"/>
          </p:cNvSpPr>
          <p:nvPr/>
        </p:nvSpPr>
        <p:spPr bwMode="auto">
          <a:xfrm>
            <a:off x="8058150" y="5337175"/>
            <a:ext cx="1588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Rectangle 35"/>
          <p:cNvSpPr>
            <a:spLocks noChangeArrowheads="1"/>
          </p:cNvSpPr>
          <p:nvPr/>
        </p:nvSpPr>
        <p:spPr bwMode="auto">
          <a:xfrm>
            <a:off x="6477000" y="5791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b="1">
              <a:latin typeface="Courier New" pitchFamily="49" charset="0"/>
            </a:endParaRPr>
          </a:p>
        </p:txBody>
      </p:sp>
      <p:sp>
        <p:nvSpPr>
          <p:cNvPr id="33818" name="Line 36"/>
          <p:cNvSpPr>
            <a:spLocks noChangeShapeType="1"/>
          </p:cNvSpPr>
          <p:nvPr/>
        </p:nvSpPr>
        <p:spPr bwMode="auto">
          <a:xfrm>
            <a:off x="6942138" y="5337175"/>
            <a:ext cx="1587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36413A9D-B773-481A-B833-B86A96483E7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170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Introduction to Pointers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algn="just"/>
            <a:r>
              <a:rPr lang="en-US" sz="2400"/>
              <a:t>When we declare a variable some memory is allocated for it. Thus, we have two properties for any variable : its address and its data value. The address of the variable can be accessed through the referencing operator “&amp;”. “&amp;i” gives the memory location where the data value for “i” is stored.</a:t>
            </a:r>
          </a:p>
          <a:p>
            <a:pPr algn="just"/>
            <a:endParaRPr lang="en-US" sz="2400"/>
          </a:p>
          <a:p>
            <a:pPr algn="just"/>
            <a:r>
              <a:rPr lang="en-US" sz="2400"/>
              <a:t>A pointer variable is one that stores an address. We can declare pointers as follows int *p; This means that p stores the address of a variable of type int.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753EF1F0-336A-4117-9FDB-6757C7966AEB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4818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Dereferencing Example (Cont ..)</a:t>
            </a:r>
          </a:p>
        </p:txBody>
      </p:sp>
      <p:sp>
        <p:nvSpPr>
          <p:cNvPr id="34820" name="Rectangle 3" descr="Light upward diagonal"/>
          <p:cNvSpPr>
            <a:spLocks noChangeArrowheads="1"/>
          </p:cNvSpPr>
          <p:nvPr/>
        </p:nvSpPr>
        <p:spPr bwMode="auto">
          <a:xfrm>
            <a:off x="7499350" y="26447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34821" name="Rectangle 4" descr="Light upward diagonal"/>
          <p:cNvSpPr>
            <a:spLocks noChangeArrowheads="1"/>
          </p:cNvSpPr>
          <p:nvPr/>
        </p:nvSpPr>
        <p:spPr bwMode="auto">
          <a:xfrm>
            <a:off x="7499350" y="22098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FFF4</a:t>
            </a:r>
          </a:p>
        </p:txBody>
      </p:sp>
      <p:sp>
        <p:nvSpPr>
          <p:cNvPr id="34822" name="Rectangle 6" descr="Light upward diagonal"/>
          <p:cNvSpPr>
            <a:spLocks noChangeArrowheads="1"/>
          </p:cNvSpPr>
          <p:nvPr/>
        </p:nvSpPr>
        <p:spPr bwMode="auto">
          <a:xfrm>
            <a:off x="7499350" y="30781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4823" name="Rectangle 7" descr="Light upward diagonal"/>
          <p:cNvSpPr>
            <a:spLocks noChangeArrowheads="1"/>
          </p:cNvSpPr>
          <p:nvPr/>
        </p:nvSpPr>
        <p:spPr bwMode="auto">
          <a:xfrm>
            <a:off x="7499350" y="35131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4824" name="Rectangle 8" descr="Light upward diagonal"/>
          <p:cNvSpPr>
            <a:spLocks noChangeArrowheads="1"/>
          </p:cNvSpPr>
          <p:nvPr/>
        </p:nvSpPr>
        <p:spPr bwMode="auto">
          <a:xfrm>
            <a:off x="7499350" y="394652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27.4</a:t>
            </a:r>
          </a:p>
        </p:txBody>
      </p:sp>
      <p:sp>
        <p:nvSpPr>
          <p:cNvPr id="34825" name="Rectangle 9" descr="Light upward diagonal"/>
          <p:cNvSpPr>
            <a:spLocks noChangeArrowheads="1"/>
          </p:cNvSpPr>
          <p:nvPr/>
        </p:nvSpPr>
        <p:spPr bwMode="auto">
          <a:xfrm>
            <a:off x="7499350" y="43815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4826" name="Rectangle 10" descr="Light upward diagonal"/>
          <p:cNvSpPr>
            <a:spLocks noChangeArrowheads="1"/>
          </p:cNvSpPr>
          <p:nvPr/>
        </p:nvSpPr>
        <p:spPr bwMode="auto">
          <a:xfrm>
            <a:off x="7499350" y="48164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4827" name="Rectangle 12"/>
          <p:cNvSpPr>
            <a:spLocks noChangeArrowheads="1"/>
          </p:cNvSpPr>
          <p:nvPr/>
        </p:nvSpPr>
        <p:spPr bwMode="auto">
          <a:xfrm>
            <a:off x="6477000" y="26447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FFF1</a:t>
            </a:r>
          </a:p>
        </p:txBody>
      </p:sp>
      <p:sp>
        <p:nvSpPr>
          <p:cNvPr id="34828" name="Rectangle 13"/>
          <p:cNvSpPr>
            <a:spLocks noChangeArrowheads="1"/>
          </p:cNvSpPr>
          <p:nvPr/>
        </p:nvSpPr>
        <p:spPr bwMode="auto">
          <a:xfrm>
            <a:off x="6477000" y="22098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FFF0</a:t>
            </a:r>
          </a:p>
        </p:txBody>
      </p:sp>
      <p:sp>
        <p:nvSpPr>
          <p:cNvPr id="34829" name="Rectangle 15"/>
          <p:cNvSpPr>
            <a:spLocks noChangeArrowheads="1"/>
          </p:cNvSpPr>
          <p:nvPr/>
        </p:nvSpPr>
        <p:spPr bwMode="auto">
          <a:xfrm>
            <a:off x="6477000" y="30781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FFF2</a:t>
            </a:r>
          </a:p>
        </p:txBody>
      </p:sp>
      <p:sp>
        <p:nvSpPr>
          <p:cNvPr id="34830" name="Rectangle 16"/>
          <p:cNvSpPr>
            <a:spLocks noChangeArrowheads="1"/>
          </p:cNvSpPr>
          <p:nvPr/>
        </p:nvSpPr>
        <p:spPr bwMode="auto">
          <a:xfrm>
            <a:off x="6477000" y="35131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FFF3</a:t>
            </a:r>
          </a:p>
        </p:txBody>
      </p:sp>
      <p:sp>
        <p:nvSpPr>
          <p:cNvPr id="34831" name="Rectangle 17"/>
          <p:cNvSpPr>
            <a:spLocks noChangeArrowheads="1"/>
          </p:cNvSpPr>
          <p:nvPr/>
        </p:nvSpPr>
        <p:spPr bwMode="auto">
          <a:xfrm>
            <a:off x="6477000" y="394652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FFF4</a:t>
            </a:r>
          </a:p>
        </p:txBody>
      </p:sp>
      <p:sp>
        <p:nvSpPr>
          <p:cNvPr id="34832" name="Rectangle 18"/>
          <p:cNvSpPr>
            <a:spLocks noChangeArrowheads="1"/>
          </p:cNvSpPr>
          <p:nvPr/>
        </p:nvSpPr>
        <p:spPr bwMode="auto">
          <a:xfrm>
            <a:off x="6477000" y="43815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FFF5</a:t>
            </a:r>
          </a:p>
        </p:txBody>
      </p:sp>
      <p:sp>
        <p:nvSpPr>
          <p:cNvPr id="34833" name="Rectangle 19"/>
          <p:cNvSpPr>
            <a:spLocks noChangeArrowheads="1"/>
          </p:cNvSpPr>
          <p:nvPr/>
        </p:nvSpPr>
        <p:spPr bwMode="auto">
          <a:xfrm>
            <a:off x="6477000" y="48164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FFF6</a:t>
            </a:r>
          </a:p>
        </p:txBody>
      </p:sp>
      <p:sp>
        <p:nvSpPr>
          <p:cNvPr id="34834" name="Text Box 21"/>
          <p:cNvSpPr txBox="1">
            <a:spLocks noChangeArrowheads="1"/>
          </p:cNvSpPr>
          <p:nvPr/>
        </p:nvSpPr>
        <p:spPr bwMode="auto">
          <a:xfrm>
            <a:off x="5643563" y="2133600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ptr</a:t>
            </a:r>
            <a:endParaRPr lang="en-US" sz="1200" i="1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34835" name="Text Box 22"/>
          <p:cNvSpPr txBox="1">
            <a:spLocks noChangeArrowheads="1"/>
          </p:cNvSpPr>
          <p:nvPr/>
        </p:nvSpPr>
        <p:spPr bwMode="auto">
          <a:xfrm>
            <a:off x="5643563" y="3962400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data</a:t>
            </a:r>
            <a:endParaRPr lang="en-US" sz="1200" i="1">
              <a:solidFill>
                <a:schemeClr val="tx2"/>
              </a:solidFill>
              <a:latin typeface="Tahoma" pitchFamily="34" charset="0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248400" y="1905000"/>
            <a:ext cx="2590800" cy="2286000"/>
            <a:chOff x="1296" y="2640"/>
            <a:chExt cx="1632" cy="1440"/>
          </a:xfrm>
        </p:grpSpPr>
        <p:sp>
          <p:nvSpPr>
            <p:cNvPr id="34843" name="Line 24"/>
            <p:cNvSpPr>
              <a:spLocks noChangeShapeType="1"/>
            </p:cNvSpPr>
            <p:nvPr/>
          </p:nvSpPr>
          <p:spPr bwMode="auto">
            <a:xfrm flipH="1">
              <a:off x="2640" y="29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4" name="Line 25"/>
            <p:cNvSpPr>
              <a:spLocks noChangeShapeType="1"/>
            </p:cNvSpPr>
            <p:nvPr/>
          </p:nvSpPr>
          <p:spPr bwMode="auto">
            <a:xfrm flipH="1" flipV="1">
              <a:off x="2928" y="264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5" name="Line 26"/>
            <p:cNvSpPr>
              <a:spLocks noChangeShapeType="1"/>
            </p:cNvSpPr>
            <p:nvPr/>
          </p:nvSpPr>
          <p:spPr bwMode="auto">
            <a:xfrm>
              <a:off x="1296" y="26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6" name="Line 27"/>
            <p:cNvSpPr>
              <a:spLocks noChangeShapeType="1"/>
            </p:cNvSpPr>
            <p:nvPr/>
          </p:nvSpPr>
          <p:spPr bwMode="auto">
            <a:xfrm flipH="1">
              <a:off x="1296" y="2640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7" name="Line 28"/>
            <p:cNvSpPr>
              <a:spLocks noChangeShapeType="1"/>
            </p:cNvSpPr>
            <p:nvPr/>
          </p:nvSpPr>
          <p:spPr bwMode="auto">
            <a:xfrm flipV="1">
              <a:off x="1296" y="40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37" name="Rectangle 29"/>
          <p:cNvSpPr>
            <a:spLocks noChangeArrowheads="1"/>
          </p:cNvSpPr>
          <p:nvPr/>
        </p:nvSpPr>
        <p:spPr bwMode="auto">
          <a:xfrm>
            <a:off x="457200" y="1828800"/>
            <a:ext cx="5105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46038" rIns="0" bIns="46038"/>
          <a:lstStyle/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#include &lt;iostream.h&gt;</a:t>
            </a:r>
          </a:p>
          <a:p>
            <a:pPr marL="342900" indent="-342900"/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void main()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float data = 50.8;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float *ptr;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ptr = &amp;data;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cout &lt;&lt; ptr &lt;&lt; *ptr &lt;&lt; endl;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*ptr = 27.4;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cout &lt;&lt; *ptr &lt;&lt; endl;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cout &lt;&lt; data &lt;&lt; endl;</a:t>
            </a:r>
          </a:p>
          <a:p>
            <a:pPr marL="342900" indent="-34290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  <a:p>
            <a:pPr marL="342900" indent="-342900"/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/>
            <a:r>
              <a:rPr lang="en-US" sz="2000" u="sng">
                <a:solidFill>
                  <a:schemeClr val="bg1"/>
                </a:solidFill>
                <a:latin typeface="Tahoma" pitchFamily="34" charset="0"/>
              </a:rPr>
              <a:t>Output:</a:t>
            </a:r>
            <a:endParaRPr lang="en-US" sz="2000">
              <a:solidFill>
                <a:schemeClr val="bg1"/>
              </a:solidFill>
              <a:latin typeface="Tahoma" pitchFamily="34" charset="0"/>
            </a:endParaRPr>
          </a:p>
          <a:p>
            <a:pPr marL="342900" indent="-342900"/>
            <a:endParaRPr lang="en-US" sz="2000">
              <a:solidFill>
                <a:schemeClr val="bg1"/>
              </a:solidFill>
              <a:latin typeface="Tahoma" pitchFamily="34" charset="0"/>
            </a:endParaRPr>
          </a:p>
          <a:p>
            <a:pPr marL="342900" indent="-342900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27.4</a:t>
            </a:r>
          </a:p>
        </p:txBody>
      </p:sp>
      <p:sp>
        <p:nvSpPr>
          <p:cNvPr id="34838" name="AutoShape 30"/>
          <p:cNvSpPr>
            <a:spLocks noChangeArrowheads="1"/>
          </p:cNvSpPr>
          <p:nvPr/>
        </p:nvSpPr>
        <p:spPr bwMode="auto">
          <a:xfrm>
            <a:off x="0" y="50292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4839" name="Rectangle 32" descr="Light upward diagonal"/>
          <p:cNvSpPr>
            <a:spLocks noChangeArrowheads="1"/>
          </p:cNvSpPr>
          <p:nvPr/>
        </p:nvSpPr>
        <p:spPr bwMode="auto">
          <a:xfrm>
            <a:off x="7499350" y="5791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4840" name="Line 33" descr="Light upward diagonal"/>
          <p:cNvSpPr>
            <a:spLocks noChangeShapeType="1"/>
          </p:cNvSpPr>
          <p:nvPr/>
        </p:nvSpPr>
        <p:spPr bwMode="auto">
          <a:xfrm>
            <a:off x="8058150" y="5337175"/>
            <a:ext cx="1588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Rectangle 34"/>
          <p:cNvSpPr>
            <a:spLocks noChangeArrowheads="1"/>
          </p:cNvSpPr>
          <p:nvPr/>
        </p:nvSpPr>
        <p:spPr bwMode="auto">
          <a:xfrm>
            <a:off x="6477000" y="5791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b="1">
              <a:latin typeface="Courier New" pitchFamily="49" charset="0"/>
            </a:endParaRPr>
          </a:p>
        </p:txBody>
      </p:sp>
      <p:sp>
        <p:nvSpPr>
          <p:cNvPr id="34842" name="Line 35"/>
          <p:cNvSpPr>
            <a:spLocks noChangeShapeType="1"/>
          </p:cNvSpPr>
          <p:nvPr/>
        </p:nvSpPr>
        <p:spPr bwMode="auto">
          <a:xfrm>
            <a:off x="6942138" y="5337175"/>
            <a:ext cx="1587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18379B2C-5522-46A8-BB2A-10FA0E17902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Operations on Pointer Variables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Assignment – the value of one pointer variable can be assigned to another pointer variable of the same type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Relational operations - two pointer variables of the same type can be compared for equality, and so 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Some limited arithmetic operations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integer values can be added to and subtracted from a pointer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value of one pointer variable can be subtracted from another pointer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 bldLvl="2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14B2F3-8B68-43D1-BFA2-0C460717F29D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685800" y="2667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4400">
                <a:solidFill>
                  <a:schemeClr val="tx2"/>
                </a:solidFill>
                <a:latin typeface="Tahoma" pitchFamily="34" charset="0"/>
              </a:rPr>
              <a:t>Dynamic Memory Allocation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D7C2D02-EC08-4074-9E28-A804E132183E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Allocation of Memory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i="1"/>
              <a:t>Static Allocation</a:t>
            </a:r>
            <a:r>
              <a:rPr lang="en-US"/>
              <a:t>: Allocation of memory space at compile time.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  <a:p>
            <a:pPr eaLnBrk="1" hangingPunct="1">
              <a:spcBef>
                <a:spcPct val="0"/>
              </a:spcBef>
            </a:pPr>
            <a:r>
              <a:rPr lang="en-US" i="1"/>
              <a:t>Dynamic Allocation</a:t>
            </a:r>
            <a:r>
              <a:rPr lang="en-US"/>
              <a:t>: Allocation of memory space at run time.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/>
              <a:t>10-</a:t>
            </a:r>
            <a:fld id="{6331B786-EF10-4B47-8C6F-883AE75DA073}" type="slidenum">
              <a:rPr lang="en-US"/>
              <a:pPr algn="l">
                <a:defRPr/>
              </a:pPr>
              <a:t>34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 Dynamic Memory Allocation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2438400"/>
            <a:ext cx="7772400" cy="3429000"/>
          </a:xfrm>
        </p:spPr>
        <p:txBody>
          <a:bodyPr/>
          <a:lstStyle/>
          <a:p>
            <a:pPr eaLnBrk="1" hangingPunct="1"/>
            <a:r>
              <a:rPr lang="en-US"/>
              <a:t>Can allocate storage for a variable while program is running</a:t>
            </a:r>
          </a:p>
          <a:p>
            <a:pPr eaLnBrk="1" hangingPunct="1"/>
            <a:r>
              <a:rPr lang="en-US"/>
              <a:t>Uses </a:t>
            </a:r>
            <a:r>
              <a:rPr lang="en-US" b="1">
                <a:latin typeface="Courier New" pitchFamily="49" charset="0"/>
              </a:rPr>
              <a:t>new</a:t>
            </a:r>
            <a:r>
              <a:rPr lang="en-US"/>
              <a:t> operator to allocate memory</a:t>
            </a:r>
          </a:p>
          <a:p>
            <a:pPr lvl="1" eaLnBrk="1" hangingPunct="1">
              <a:buFontTx/>
              <a:buNone/>
            </a:pPr>
            <a:r>
              <a:rPr lang="en-US"/>
              <a:t>	</a:t>
            </a: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double *dptr;</a:t>
            </a:r>
          </a:p>
          <a:p>
            <a:pPr lvl="1" eaLnBrk="1" hangingPunct="1">
              <a:buFontTx/>
              <a:buNone/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	dptr = new double;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new</a:t>
            </a:r>
            <a:r>
              <a:rPr lang="en-US"/>
              <a:t> returns address of memory location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/>
              <a:t>10-</a:t>
            </a:r>
            <a:fld id="{2A66655B-D08B-4544-9136-A004E9F7B902}" type="slidenum">
              <a:rPr lang="en-US"/>
              <a:pPr algn="l">
                <a:defRPr/>
              </a:pPr>
              <a:t>35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Dynamic Memory Allocation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2057400"/>
            <a:ext cx="8534400" cy="3810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/>
              <a:t>Can also use </a:t>
            </a:r>
            <a:r>
              <a:rPr lang="en-US" b="1">
                <a:latin typeface="Courier New" pitchFamily="49" charset="0"/>
              </a:rPr>
              <a:t>new</a:t>
            </a:r>
            <a:r>
              <a:rPr lang="en-US"/>
              <a:t> to allocate array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>
                <a:latin typeface="Courier New" pitchFamily="49" charset="0"/>
              </a:rPr>
              <a:t>	</a:t>
            </a:r>
            <a:r>
              <a:rPr lang="en-US" sz="3200" b="1">
                <a:solidFill>
                  <a:srgbClr val="3D8963"/>
                </a:solidFill>
                <a:latin typeface="Courier New" pitchFamily="49" charset="0"/>
              </a:rPr>
              <a:t>arrayPtr = new double[25];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3200"/>
              <a:t>Program often terminates if there is not sufficient memory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endParaRPr lang="en-US" b="1">
              <a:solidFill>
                <a:srgbClr val="3D8963"/>
              </a:solidFill>
            </a:endParaRPr>
          </a:p>
          <a:p>
            <a:pPr eaLnBrk="1" hangingPunct="1">
              <a:lnSpc>
                <a:spcPct val="85000"/>
              </a:lnSpc>
            </a:pPr>
            <a:r>
              <a:rPr lang="en-US"/>
              <a:t>Can then use </a:t>
            </a:r>
            <a:r>
              <a:rPr lang="en-US" b="1">
                <a:latin typeface="Courier New" pitchFamily="49" charset="0"/>
              </a:rPr>
              <a:t>[</a:t>
            </a:r>
            <a:r>
              <a:rPr lang="en-US" b="1"/>
              <a:t> </a:t>
            </a:r>
            <a:r>
              <a:rPr lang="en-US" b="1">
                <a:latin typeface="Courier New" pitchFamily="49" charset="0"/>
              </a:rPr>
              <a:t>]</a:t>
            </a:r>
            <a:r>
              <a:rPr lang="en-US"/>
              <a:t> or pointer arithmetic to access array</a:t>
            </a:r>
            <a:endParaRPr lang="en-US" sz="2400"/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/>
              <a:t>	</a:t>
            </a:r>
            <a:endParaRPr lang="en-US" b="1">
              <a:solidFill>
                <a:srgbClr val="3D8963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/>
              <a:t>10-</a:t>
            </a:r>
            <a:fld id="{F5FAFB84-3DA8-4F4D-A344-F40BC64D69DE}" type="slidenum">
              <a:rPr lang="en-US"/>
              <a:pPr algn="l">
                <a:defRPr/>
              </a:pPr>
              <a:t>36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Releasing Dynamic Memory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90600" y="2362200"/>
            <a:ext cx="8153400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Use </a:t>
            </a:r>
            <a:r>
              <a:rPr lang="en-US" b="1">
                <a:latin typeface="Courier New" pitchFamily="49" charset="0"/>
              </a:rPr>
              <a:t>delete</a:t>
            </a:r>
            <a:r>
              <a:rPr lang="en-US"/>
              <a:t> to free dynamic memory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Courier New" pitchFamily="49" charset="0"/>
              </a:rPr>
              <a:t>	</a:t>
            </a:r>
            <a:r>
              <a:rPr lang="en-US" sz="3200" b="1">
                <a:solidFill>
                  <a:srgbClr val="3D8963"/>
                </a:solidFill>
                <a:latin typeface="Courier New" pitchFamily="49" charset="0"/>
              </a:rPr>
              <a:t>delete dptr;</a:t>
            </a:r>
            <a:endParaRPr lang="en-US" sz="3200" b="1">
              <a:solidFill>
                <a:srgbClr val="3D8963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/>
              <a:t>Use </a:t>
            </a:r>
            <a:r>
              <a:rPr lang="en-US" b="1">
                <a:latin typeface="Courier New" pitchFamily="49" charset="0"/>
              </a:rPr>
              <a:t>delete []</a:t>
            </a:r>
            <a:r>
              <a:rPr lang="en-US"/>
              <a:t> to free dynamic array memory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sz="3200" b="1">
                <a:solidFill>
                  <a:srgbClr val="3D8963"/>
                </a:solidFill>
                <a:latin typeface="Courier New" pitchFamily="49" charset="0"/>
              </a:rPr>
              <a:t>delete [] arrayptr;</a:t>
            </a:r>
            <a:endParaRPr lang="en-US" sz="3200" b="1">
              <a:solidFill>
                <a:srgbClr val="3D8963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/>
              <a:t>Only use </a:t>
            </a:r>
            <a:r>
              <a:rPr lang="en-US" b="1">
                <a:latin typeface="Courier New" pitchFamily="49" charset="0"/>
              </a:rPr>
              <a:t>delete</a:t>
            </a:r>
            <a:r>
              <a:rPr lang="en-US"/>
              <a:t> with dynamic memory!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78E72344-D63D-4C77-9132-031EAC8AE39A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auto">
          <a:xfrm>
            <a:off x="304800" y="2209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1989" name="Rectangle 5" descr="Light upward diagonal"/>
          <p:cNvSpPr>
            <a:spLocks noChangeArrowheads="1"/>
          </p:cNvSpPr>
          <p:nvPr/>
        </p:nvSpPr>
        <p:spPr bwMode="auto">
          <a:xfrm>
            <a:off x="7499350" y="24923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latin typeface="Tahoma" pitchFamily="34" charset="0"/>
            </a:endParaRPr>
          </a:p>
        </p:txBody>
      </p:sp>
      <p:sp>
        <p:nvSpPr>
          <p:cNvPr id="41990" name="Rectangle 6" descr="Light upward diagonal"/>
          <p:cNvSpPr>
            <a:spLocks noChangeArrowheads="1"/>
          </p:cNvSpPr>
          <p:nvPr/>
        </p:nvSpPr>
        <p:spPr bwMode="auto">
          <a:xfrm>
            <a:off x="7499350" y="20574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latin typeface="Tahoma" pitchFamily="34" charset="0"/>
            </a:endParaRPr>
          </a:p>
        </p:txBody>
      </p:sp>
      <p:sp>
        <p:nvSpPr>
          <p:cNvPr id="41991" name="Rectangle 7" descr="Light upward diagonal"/>
          <p:cNvSpPr>
            <a:spLocks noChangeArrowheads="1"/>
          </p:cNvSpPr>
          <p:nvPr/>
        </p:nvSpPr>
        <p:spPr bwMode="auto">
          <a:xfrm>
            <a:off x="7499350" y="59436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1992" name="Rectangle 8" descr="Light upward diagonal"/>
          <p:cNvSpPr>
            <a:spLocks noChangeArrowheads="1"/>
          </p:cNvSpPr>
          <p:nvPr/>
        </p:nvSpPr>
        <p:spPr bwMode="auto">
          <a:xfrm>
            <a:off x="7499350" y="29257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1993" name="Rectangle 9" descr="Light upward diagonal"/>
          <p:cNvSpPr>
            <a:spLocks noChangeArrowheads="1"/>
          </p:cNvSpPr>
          <p:nvPr/>
        </p:nvSpPr>
        <p:spPr bwMode="auto">
          <a:xfrm>
            <a:off x="7499350" y="33607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1994" name="Rectangle 10" descr="Light upward diagonal"/>
          <p:cNvSpPr>
            <a:spLocks noChangeArrowheads="1"/>
          </p:cNvSpPr>
          <p:nvPr/>
        </p:nvSpPr>
        <p:spPr bwMode="auto">
          <a:xfrm>
            <a:off x="7499350" y="4648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latin typeface="Tahoma" pitchFamily="34" charset="0"/>
            </a:endParaRPr>
          </a:p>
        </p:txBody>
      </p:sp>
      <p:sp>
        <p:nvSpPr>
          <p:cNvPr id="41995" name="Rectangle 11" descr="Light upward diagonal"/>
          <p:cNvSpPr>
            <a:spLocks noChangeArrowheads="1"/>
          </p:cNvSpPr>
          <p:nvPr/>
        </p:nvSpPr>
        <p:spPr bwMode="auto">
          <a:xfrm>
            <a:off x="7499350" y="508317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1996" name="Rectangle 12" descr="Light upward diagonal"/>
          <p:cNvSpPr>
            <a:spLocks noChangeArrowheads="1"/>
          </p:cNvSpPr>
          <p:nvPr/>
        </p:nvSpPr>
        <p:spPr bwMode="auto">
          <a:xfrm>
            <a:off x="7499350" y="5518150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1997" name="Line 13" descr="Light upward diagonal"/>
          <p:cNvSpPr>
            <a:spLocks noChangeShapeType="1"/>
          </p:cNvSpPr>
          <p:nvPr/>
        </p:nvSpPr>
        <p:spPr bwMode="auto">
          <a:xfrm>
            <a:off x="8151813" y="3876675"/>
            <a:ext cx="1587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6477000" y="24923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FDE1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6477000" y="20574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6477000" y="59436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0EC7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477000" y="29257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FDE2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6477000" y="33607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FDE3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6477000" y="4648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0EC4</a:t>
            </a: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6477000" y="508317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0EC5</a:t>
            </a: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6477000" y="5518150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0EC6</a:t>
            </a:r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>
            <a:off x="7035800" y="3876675"/>
            <a:ext cx="1588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5715000" y="2041525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ptr</a:t>
            </a: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7624763" y="2057400"/>
            <a:ext cx="9144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latin typeface="Tahoma" pitchFamily="34" charset="0"/>
            </a:endParaRP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990600" y="1981200"/>
            <a:ext cx="3886200" cy="266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46038" rIns="0" bIns="46038"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int *ptr;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ptr = new int;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*ptr = 22;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cout &lt;&lt; *ptr &lt;&lt; endl;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delete ptr;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ptr = NULL;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EE713F-612C-4F71-8E3C-D3E46B4999E8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1828800" y="323850"/>
            <a:ext cx="66294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4400">
                <a:solidFill>
                  <a:schemeClr val="tx2"/>
                </a:solidFill>
                <a:latin typeface="Tahoma" pitchFamily="34" charset="0"/>
              </a:rPr>
              <a:t>Example (Cont ..)</a:t>
            </a: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990600" y="1981200"/>
            <a:ext cx="3886200" cy="266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46038" rIns="0" bIns="46038"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int *ptr;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ptr = new int;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*ptr = 22;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cout &lt;&lt; *ptr &lt;&lt; endl;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delete ptr;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ptr = NULL;</a:t>
            </a:r>
          </a:p>
        </p:txBody>
      </p:sp>
      <p:sp>
        <p:nvSpPr>
          <p:cNvPr id="43013" name="AutoShape 4"/>
          <p:cNvSpPr>
            <a:spLocks noChangeArrowheads="1"/>
          </p:cNvSpPr>
          <p:nvPr/>
        </p:nvSpPr>
        <p:spPr bwMode="auto">
          <a:xfrm>
            <a:off x="304800" y="2590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3014" name="Rectangle 5" descr="Light upward diagonal"/>
          <p:cNvSpPr>
            <a:spLocks noChangeArrowheads="1"/>
          </p:cNvSpPr>
          <p:nvPr/>
        </p:nvSpPr>
        <p:spPr bwMode="auto">
          <a:xfrm>
            <a:off x="7499350" y="24923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latin typeface="Tahoma" pitchFamily="34" charset="0"/>
            </a:endParaRPr>
          </a:p>
        </p:txBody>
      </p:sp>
      <p:sp>
        <p:nvSpPr>
          <p:cNvPr id="43015" name="Rectangle 6" descr="Light upward diagonal"/>
          <p:cNvSpPr>
            <a:spLocks noChangeArrowheads="1"/>
          </p:cNvSpPr>
          <p:nvPr/>
        </p:nvSpPr>
        <p:spPr bwMode="auto">
          <a:xfrm>
            <a:off x="7499350" y="20574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0EC4</a:t>
            </a:r>
          </a:p>
        </p:txBody>
      </p:sp>
      <p:sp>
        <p:nvSpPr>
          <p:cNvPr id="43016" name="Rectangle 7" descr="Light upward diagonal"/>
          <p:cNvSpPr>
            <a:spLocks noChangeArrowheads="1"/>
          </p:cNvSpPr>
          <p:nvPr/>
        </p:nvSpPr>
        <p:spPr bwMode="auto">
          <a:xfrm>
            <a:off x="7499350" y="59436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3017" name="Rectangle 8" descr="Light upward diagonal"/>
          <p:cNvSpPr>
            <a:spLocks noChangeArrowheads="1"/>
          </p:cNvSpPr>
          <p:nvPr/>
        </p:nvSpPr>
        <p:spPr bwMode="auto">
          <a:xfrm>
            <a:off x="7499350" y="29257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3018" name="Rectangle 9" descr="Light upward diagonal"/>
          <p:cNvSpPr>
            <a:spLocks noChangeArrowheads="1"/>
          </p:cNvSpPr>
          <p:nvPr/>
        </p:nvSpPr>
        <p:spPr bwMode="auto">
          <a:xfrm>
            <a:off x="7499350" y="33607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3019" name="Rectangle 10" descr="Light upward diagonal"/>
          <p:cNvSpPr>
            <a:spLocks noChangeArrowheads="1"/>
          </p:cNvSpPr>
          <p:nvPr/>
        </p:nvSpPr>
        <p:spPr bwMode="auto">
          <a:xfrm>
            <a:off x="7499350" y="4648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latin typeface="Tahoma" pitchFamily="34" charset="0"/>
            </a:endParaRPr>
          </a:p>
        </p:txBody>
      </p:sp>
      <p:sp>
        <p:nvSpPr>
          <p:cNvPr id="43020" name="Rectangle 11" descr="Light upward diagonal"/>
          <p:cNvSpPr>
            <a:spLocks noChangeArrowheads="1"/>
          </p:cNvSpPr>
          <p:nvPr/>
        </p:nvSpPr>
        <p:spPr bwMode="auto">
          <a:xfrm>
            <a:off x="7499350" y="508317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3021" name="Rectangle 12" descr="Light upward diagonal"/>
          <p:cNvSpPr>
            <a:spLocks noChangeArrowheads="1"/>
          </p:cNvSpPr>
          <p:nvPr/>
        </p:nvSpPr>
        <p:spPr bwMode="auto">
          <a:xfrm>
            <a:off x="7499350" y="5518150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3022" name="Line 13" descr="Light upward diagonal"/>
          <p:cNvSpPr>
            <a:spLocks noChangeShapeType="1"/>
          </p:cNvSpPr>
          <p:nvPr/>
        </p:nvSpPr>
        <p:spPr bwMode="auto">
          <a:xfrm>
            <a:off x="8151813" y="3876675"/>
            <a:ext cx="1587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Rectangle 14"/>
          <p:cNvSpPr>
            <a:spLocks noChangeArrowheads="1"/>
          </p:cNvSpPr>
          <p:nvPr/>
        </p:nvSpPr>
        <p:spPr bwMode="auto">
          <a:xfrm>
            <a:off x="6477000" y="24923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FDE1</a:t>
            </a:r>
          </a:p>
        </p:txBody>
      </p:sp>
      <p:sp>
        <p:nvSpPr>
          <p:cNvPr id="43024" name="Rectangle 15"/>
          <p:cNvSpPr>
            <a:spLocks noChangeArrowheads="1"/>
          </p:cNvSpPr>
          <p:nvPr/>
        </p:nvSpPr>
        <p:spPr bwMode="auto">
          <a:xfrm>
            <a:off x="6477000" y="20574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FDE0</a:t>
            </a:r>
          </a:p>
        </p:txBody>
      </p:sp>
      <p:sp>
        <p:nvSpPr>
          <p:cNvPr id="43025" name="Rectangle 16"/>
          <p:cNvSpPr>
            <a:spLocks noChangeArrowheads="1"/>
          </p:cNvSpPr>
          <p:nvPr/>
        </p:nvSpPr>
        <p:spPr bwMode="auto">
          <a:xfrm>
            <a:off x="6477000" y="59436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0EC7</a:t>
            </a:r>
          </a:p>
        </p:txBody>
      </p:sp>
      <p:sp>
        <p:nvSpPr>
          <p:cNvPr id="43026" name="Rectangle 17"/>
          <p:cNvSpPr>
            <a:spLocks noChangeArrowheads="1"/>
          </p:cNvSpPr>
          <p:nvPr/>
        </p:nvSpPr>
        <p:spPr bwMode="auto">
          <a:xfrm>
            <a:off x="6477000" y="29257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FDE2</a:t>
            </a:r>
          </a:p>
        </p:txBody>
      </p:sp>
      <p:sp>
        <p:nvSpPr>
          <p:cNvPr id="43027" name="Rectangle 18"/>
          <p:cNvSpPr>
            <a:spLocks noChangeArrowheads="1"/>
          </p:cNvSpPr>
          <p:nvPr/>
        </p:nvSpPr>
        <p:spPr bwMode="auto">
          <a:xfrm>
            <a:off x="6477000" y="33607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FDE3</a:t>
            </a:r>
          </a:p>
        </p:txBody>
      </p:sp>
      <p:sp>
        <p:nvSpPr>
          <p:cNvPr id="43028" name="Rectangle 19"/>
          <p:cNvSpPr>
            <a:spLocks noChangeArrowheads="1"/>
          </p:cNvSpPr>
          <p:nvPr/>
        </p:nvSpPr>
        <p:spPr bwMode="auto">
          <a:xfrm>
            <a:off x="6477000" y="4648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0EC4</a:t>
            </a:r>
          </a:p>
        </p:txBody>
      </p:sp>
      <p:sp>
        <p:nvSpPr>
          <p:cNvPr id="43029" name="Rectangle 20"/>
          <p:cNvSpPr>
            <a:spLocks noChangeArrowheads="1"/>
          </p:cNvSpPr>
          <p:nvPr/>
        </p:nvSpPr>
        <p:spPr bwMode="auto">
          <a:xfrm>
            <a:off x="6477000" y="508317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0EC5</a:t>
            </a:r>
          </a:p>
        </p:txBody>
      </p:sp>
      <p:sp>
        <p:nvSpPr>
          <p:cNvPr id="43030" name="Rectangle 21"/>
          <p:cNvSpPr>
            <a:spLocks noChangeArrowheads="1"/>
          </p:cNvSpPr>
          <p:nvPr/>
        </p:nvSpPr>
        <p:spPr bwMode="auto">
          <a:xfrm>
            <a:off x="6477000" y="5518150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0EC6</a:t>
            </a:r>
          </a:p>
        </p:txBody>
      </p:sp>
      <p:sp>
        <p:nvSpPr>
          <p:cNvPr id="43031" name="Line 22"/>
          <p:cNvSpPr>
            <a:spLocks noChangeShapeType="1"/>
          </p:cNvSpPr>
          <p:nvPr/>
        </p:nvSpPr>
        <p:spPr bwMode="auto">
          <a:xfrm>
            <a:off x="7035800" y="3876675"/>
            <a:ext cx="1588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2" name="Text Box 23"/>
          <p:cNvSpPr txBox="1">
            <a:spLocks noChangeArrowheads="1"/>
          </p:cNvSpPr>
          <p:nvPr/>
        </p:nvSpPr>
        <p:spPr bwMode="auto">
          <a:xfrm>
            <a:off x="5715000" y="2041525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ptr</a:t>
            </a:r>
          </a:p>
        </p:txBody>
      </p:sp>
      <p:sp>
        <p:nvSpPr>
          <p:cNvPr id="43033" name="Rectangle 24"/>
          <p:cNvSpPr>
            <a:spLocks noChangeArrowheads="1"/>
          </p:cNvSpPr>
          <p:nvPr/>
        </p:nvSpPr>
        <p:spPr bwMode="auto">
          <a:xfrm>
            <a:off x="7624763" y="2057400"/>
            <a:ext cx="9144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latin typeface="Tahoma" pitchFamily="34" charset="0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248400" y="1905000"/>
            <a:ext cx="2590800" cy="2971800"/>
            <a:chOff x="1920" y="1440"/>
            <a:chExt cx="1632" cy="1872"/>
          </a:xfrm>
        </p:grpSpPr>
        <p:sp>
          <p:nvSpPr>
            <p:cNvPr id="43035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6" name="Line 27"/>
            <p:cNvSpPr>
              <a:spLocks noChangeShapeType="1"/>
            </p:cNvSpPr>
            <p:nvPr/>
          </p:nvSpPr>
          <p:spPr bwMode="auto">
            <a:xfrm flipH="1" flipV="1">
              <a:off x="3552" y="144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7" name="Line 28"/>
            <p:cNvSpPr>
              <a:spLocks noChangeShapeType="1"/>
            </p:cNvSpPr>
            <p:nvPr/>
          </p:nvSpPr>
          <p:spPr bwMode="auto">
            <a:xfrm>
              <a:off x="1920" y="14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8" name="Line 29"/>
            <p:cNvSpPr>
              <a:spLocks noChangeShapeType="1"/>
            </p:cNvSpPr>
            <p:nvPr/>
          </p:nvSpPr>
          <p:spPr bwMode="auto">
            <a:xfrm flipH="1">
              <a:off x="1920" y="1440"/>
              <a:ext cx="0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9" name="Line 30"/>
            <p:cNvSpPr>
              <a:spLocks noChangeShapeType="1"/>
            </p:cNvSpPr>
            <p:nvPr/>
          </p:nvSpPr>
          <p:spPr bwMode="auto">
            <a:xfrm flipV="1">
              <a:off x="1920" y="33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CCE87F-C2B7-4D3A-9ED8-249FF8BA50F3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1828800" y="323850"/>
            <a:ext cx="66294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4400">
                <a:solidFill>
                  <a:schemeClr val="tx2"/>
                </a:solidFill>
                <a:latin typeface="Tahoma" pitchFamily="34" charset="0"/>
              </a:rPr>
              <a:t>Example (Cont ..)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990600" y="1981200"/>
            <a:ext cx="3886200" cy="266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46038" rIns="0" bIns="46038"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int *ptr;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ptr = new int;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*ptr = 22;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cout &lt;&lt; *ptr &lt;&lt; endl;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delete ptr;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ptr = NULL;</a:t>
            </a:r>
          </a:p>
        </p:txBody>
      </p:sp>
      <p:sp>
        <p:nvSpPr>
          <p:cNvPr id="44037" name="AutoShape 4"/>
          <p:cNvSpPr>
            <a:spLocks noChangeArrowheads="1"/>
          </p:cNvSpPr>
          <p:nvPr/>
        </p:nvSpPr>
        <p:spPr bwMode="auto">
          <a:xfrm>
            <a:off x="304800" y="2971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4038" name="Rectangle 5" descr="Light upward diagonal"/>
          <p:cNvSpPr>
            <a:spLocks noChangeArrowheads="1"/>
          </p:cNvSpPr>
          <p:nvPr/>
        </p:nvSpPr>
        <p:spPr bwMode="auto">
          <a:xfrm>
            <a:off x="7499350" y="24923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latin typeface="Tahoma" pitchFamily="34" charset="0"/>
            </a:endParaRPr>
          </a:p>
        </p:txBody>
      </p:sp>
      <p:sp>
        <p:nvSpPr>
          <p:cNvPr id="44039" name="Rectangle 6" descr="Light upward diagonal"/>
          <p:cNvSpPr>
            <a:spLocks noChangeArrowheads="1"/>
          </p:cNvSpPr>
          <p:nvPr/>
        </p:nvSpPr>
        <p:spPr bwMode="auto">
          <a:xfrm>
            <a:off x="7499350" y="20574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0EC4</a:t>
            </a:r>
          </a:p>
        </p:txBody>
      </p:sp>
      <p:sp>
        <p:nvSpPr>
          <p:cNvPr id="44040" name="Rectangle 7" descr="Light upward diagonal"/>
          <p:cNvSpPr>
            <a:spLocks noChangeArrowheads="1"/>
          </p:cNvSpPr>
          <p:nvPr/>
        </p:nvSpPr>
        <p:spPr bwMode="auto">
          <a:xfrm>
            <a:off x="7499350" y="59436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4041" name="Rectangle 8" descr="Light upward diagonal"/>
          <p:cNvSpPr>
            <a:spLocks noChangeArrowheads="1"/>
          </p:cNvSpPr>
          <p:nvPr/>
        </p:nvSpPr>
        <p:spPr bwMode="auto">
          <a:xfrm>
            <a:off x="7499350" y="29257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4042" name="Rectangle 9" descr="Light upward diagonal"/>
          <p:cNvSpPr>
            <a:spLocks noChangeArrowheads="1"/>
          </p:cNvSpPr>
          <p:nvPr/>
        </p:nvSpPr>
        <p:spPr bwMode="auto">
          <a:xfrm>
            <a:off x="7499350" y="33607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4043" name="Rectangle 10" descr="Light upward diagonal"/>
          <p:cNvSpPr>
            <a:spLocks noChangeArrowheads="1"/>
          </p:cNvSpPr>
          <p:nvPr/>
        </p:nvSpPr>
        <p:spPr bwMode="auto">
          <a:xfrm>
            <a:off x="7499350" y="4648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22</a:t>
            </a:r>
          </a:p>
        </p:txBody>
      </p:sp>
      <p:sp>
        <p:nvSpPr>
          <p:cNvPr id="44044" name="Rectangle 11" descr="Light upward diagonal"/>
          <p:cNvSpPr>
            <a:spLocks noChangeArrowheads="1"/>
          </p:cNvSpPr>
          <p:nvPr/>
        </p:nvSpPr>
        <p:spPr bwMode="auto">
          <a:xfrm>
            <a:off x="7499350" y="508317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4045" name="Rectangle 12" descr="Light upward diagonal"/>
          <p:cNvSpPr>
            <a:spLocks noChangeArrowheads="1"/>
          </p:cNvSpPr>
          <p:nvPr/>
        </p:nvSpPr>
        <p:spPr bwMode="auto">
          <a:xfrm>
            <a:off x="7499350" y="5518150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4046" name="Line 13" descr="Light upward diagonal"/>
          <p:cNvSpPr>
            <a:spLocks noChangeShapeType="1"/>
          </p:cNvSpPr>
          <p:nvPr/>
        </p:nvSpPr>
        <p:spPr bwMode="auto">
          <a:xfrm>
            <a:off x="8151813" y="3876675"/>
            <a:ext cx="1587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Rectangle 14"/>
          <p:cNvSpPr>
            <a:spLocks noChangeArrowheads="1"/>
          </p:cNvSpPr>
          <p:nvPr/>
        </p:nvSpPr>
        <p:spPr bwMode="auto">
          <a:xfrm>
            <a:off x="6477000" y="24923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FDE1</a:t>
            </a:r>
          </a:p>
        </p:txBody>
      </p:sp>
      <p:sp>
        <p:nvSpPr>
          <p:cNvPr id="44048" name="Rectangle 15"/>
          <p:cNvSpPr>
            <a:spLocks noChangeArrowheads="1"/>
          </p:cNvSpPr>
          <p:nvPr/>
        </p:nvSpPr>
        <p:spPr bwMode="auto">
          <a:xfrm>
            <a:off x="6477000" y="20574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FDE0</a:t>
            </a:r>
          </a:p>
        </p:txBody>
      </p:sp>
      <p:sp>
        <p:nvSpPr>
          <p:cNvPr id="44049" name="Rectangle 16"/>
          <p:cNvSpPr>
            <a:spLocks noChangeArrowheads="1"/>
          </p:cNvSpPr>
          <p:nvPr/>
        </p:nvSpPr>
        <p:spPr bwMode="auto">
          <a:xfrm>
            <a:off x="6477000" y="59436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0EC7</a:t>
            </a:r>
          </a:p>
        </p:txBody>
      </p:sp>
      <p:sp>
        <p:nvSpPr>
          <p:cNvPr id="44050" name="Rectangle 17"/>
          <p:cNvSpPr>
            <a:spLocks noChangeArrowheads="1"/>
          </p:cNvSpPr>
          <p:nvPr/>
        </p:nvSpPr>
        <p:spPr bwMode="auto">
          <a:xfrm>
            <a:off x="6477000" y="29257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FDE2</a:t>
            </a:r>
          </a:p>
        </p:txBody>
      </p:sp>
      <p:sp>
        <p:nvSpPr>
          <p:cNvPr id="44051" name="Rectangle 18"/>
          <p:cNvSpPr>
            <a:spLocks noChangeArrowheads="1"/>
          </p:cNvSpPr>
          <p:nvPr/>
        </p:nvSpPr>
        <p:spPr bwMode="auto">
          <a:xfrm>
            <a:off x="6477000" y="33607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FDE3</a:t>
            </a:r>
          </a:p>
        </p:txBody>
      </p:sp>
      <p:sp>
        <p:nvSpPr>
          <p:cNvPr id="44052" name="Rectangle 19"/>
          <p:cNvSpPr>
            <a:spLocks noChangeArrowheads="1"/>
          </p:cNvSpPr>
          <p:nvPr/>
        </p:nvSpPr>
        <p:spPr bwMode="auto">
          <a:xfrm>
            <a:off x="6477000" y="4648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0EC4</a:t>
            </a:r>
          </a:p>
        </p:txBody>
      </p:sp>
      <p:sp>
        <p:nvSpPr>
          <p:cNvPr id="44053" name="Rectangle 20"/>
          <p:cNvSpPr>
            <a:spLocks noChangeArrowheads="1"/>
          </p:cNvSpPr>
          <p:nvPr/>
        </p:nvSpPr>
        <p:spPr bwMode="auto">
          <a:xfrm>
            <a:off x="6477000" y="508317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0EC5</a:t>
            </a:r>
          </a:p>
        </p:txBody>
      </p:sp>
      <p:sp>
        <p:nvSpPr>
          <p:cNvPr id="44054" name="Rectangle 21"/>
          <p:cNvSpPr>
            <a:spLocks noChangeArrowheads="1"/>
          </p:cNvSpPr>
          <p:nvPr/>
        </p:nvSpPr>
        <p:spPr bwMode="auto">
          <a:xfrm>
            <a:off x="6477000" y="5518150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0EC6</a:t>
            </a:r>
          </a:p>
        </p:txBody>
      </p:sp>
      <p:sp>
        <p:nvSpPr>
          <p:cNvPr id="44055" name="Line 22"/>
          <p:cNvSpPr>
            <a:spLocks noChangeShapeType="1"/>
          </p:cNvSpPr>
          <p:nvPr/>
        </p:nvSpPr>
        <p:spPr bwMode="auto">
          <a:xfrm>
            <a:off x="7035800" y="3876675"/>
            <a:ext cx="1588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6" name="Text Box 23"/>
          <p:cNvSpPr txBox="1">
            <a:spLocks noChangeArrowheads="1"/>
          </p:cNvSpPr>
          <p:nvPr/>
        </p:nvSpPr>
        <p:spPr bwMode="auto">
          <a:xfrm>
            <a:off x="5715000" y="2041525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ptr</a:t>
            </a:r>
          </a:p>
        </p:txBody>
      </p:sp>
      <p:sp>
        <p:nvSpPr>
          <p:cNvPr id="44057" name="Rectangle 24"/>
          <p:cNvSpPr>
            <a:spLocks noChangeArrowheads="1"/>
          </p:cNvSpPr>
          <p:nvPr/>
        </p:nvSpPr>
        <p:spPr bwMode="auto">
          <a:xfrm>
            <a:off x="7624763" y="2057400"/>
            <a:ext cx="9144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latin typeface="Tahoma" pitchFamily="34" charset="0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248400" y="1905000"/>
            <a:ext cx="2590800" cy="2971800"/>
            <a:chOff x="1920" y="1440"/>
            <a:chExt cx="1632" cy="1872"/>
          </a:xfrm>
        </p:grpSpPr>
        <p:sp>
          <p:nvSpPr>
            <p:cNvPr id="44059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0" name="Line 27"/>
            <p:cNvSpPr>
              <a:spLocks noChangeShapeType="1"/>
            </p:cNvSpPr>
            <p:nvPr/>
          </p:nvSpPr>
          <p:spPr bwMode="auto">
            <a:xfrm flipH="1" flipV="1">
              <a:off x="3552" y="144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1" name="Line 28"/>
            <p:cNvSpPr>
              <a:spLocks noChangeShapeType="1"/>
            </p:cNvSpPr>
            <p:nvPr/>
          </p:nvSpPr>
          <p:spPr bwMode="auto">
            <a:xfrm>
              <a:off x="1920" y="14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2" name="Line 29"/>
            <p:cNvSpPr>
              <a:spLocks noChangeShapeType="1"/>
            </p:cNvSpPr>
            <p:nvPr/>
          </p:nvSpPr>
          <p:spPr bwMode="auto">
            <a:xfrm flipH="1">
              <a:off x="1920" y="1440"/>
              <a:ext cx="0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3" name="Line 30"/>
            <p:cNvSpPr>
              <a:spLocks noChangeShapeType="1"/>
            </p:cNvSpPr>
            <p:nvPr/>
          </p:nvSpPr>
          <p:spPr bwMode="auto">
            <a:xfrm flipV="1">
              <a:off x="1920" y="33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DE231CF-822E-4990-BCEC-2D066880404A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Addresses and Pointers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1752600"/>
            <a:ext cx="7924800" cy="4419600"/>
          </a:xfrm>
        </p:spPr>
        <p:txBody>
          <a:bodyPr lIns="0" rIns="0"/>
          <a:lstStyle/>
          <a:p>
            <a:pPr eaLnBrk="1" hangingPunct="1"/>
            <a:r>
              <a:rPr lang="en-US" sz="2800" dirty="0"/>
              <a:t>C++ allows two ways of accessing variables</a:t>
            </a:r>
          </a:p>
          <a:p>
            <a:pPr lvl="1" eaLnBrk="1" hangingPunct="1"/>
            <a:r>
              <a:rPr lang="en-US" dirty="0"/>
              <a:t>Name (C++ keeps track of the address of the first location allocated to the variable)</a:t>
            </a:r>
          </a:p>
          <a:p>
            <a:pPr lvl="1" eaLnBrk="1" hangingPunct="1"/>
            <a:r>
              <a:rPr lang="en-US" dirty="0"/>
              <a:t>Address/Pointer </a:t>
            </a:r>
          </a:p>
          <a:p>
            <a:pPr eaLnBrk="1" hangingPunct="1"/>
            <a:r>
              <a:rPr lang="en-US" sz="2800" dirty="0"/>
              <a:t>Symbol </a:t>
            </a:r>
            <a:r>
              <a:rPr lang="en-US" sz="2800" b="1" dirty="0">
                <a:solidFill>
                  <a:schemeClr val="tx2"/>
                </a:solidFill>
                <a:latin typeface="Courier New" pitchFamily="49" charset="0"/>
              </a:rPr>
              <a:t>&amp;</a:t>
            </a:r>
            <a:r>
              <a:rPr lang="en-US" sz="2800" dirty="0"/>
              <a:t> gets the address of the variable that follows it</a:t>
            </a:r>
          </a:p>
          <a:p>
            <a:pPr eaLnBrk="1" hangingPunct="1"/>
            <a:r>
              <a:rPr lang="en-US" sz="2800" dirty="0"/>
              <a:t>Addresses/Pointers can be displayed by the </a:t>
            </a:r>
            <a:r>
              <a:rPr lang="en-US" sz="2800" b="1" dirty="0" err="1">
                <a:solidFill>
                  <a:schemeClr val="tx2"/>
                </a:solidFill>
                <a:latin typeface="Courier New" pitchFamily="49" charset="0"/>
              </a:rPr>
              <a:t>cout</a:t>
            </a:r>
            <a:r>
              <a:rPr lang="en-US" sz="2800" dirty="0"/>
              <a:t> statement</a:t>
            </a:r>
          </a:p>
          <a:p>
            <a:pPr lvl="1" eaLnBrk="1" hangingPunct="1"/>
            <a:r>
              <a:rPr lang="en-US" dirty="0"/>
              <a:t>Addresses displayed in HEXADECIMAL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4A37B6-592E-493E-89CA-FA429CE01AD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1828800" y="323850"/>
            <a:ext cx="66294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4400">
                <a:solidFill>
                  <a:schemeClr val="tx2"/>
                </a:solidFill>
                <a:latin typeface="Tahoma" pitchFamily="34" charset="0"/>
              </a:rPr>
              <a:t>Example (Cont ..)</a:t>
            </a:r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990600" y="1981200"/>
            <a:ext cx="3886200" cy="266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46038" rIns="0" bIns="46038"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int *ptr;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ptr = new int;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*ptr = 22;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cout &lt;&lt; *ptr &lt;&lt; endl;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delete ptr;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ptr = NULL;</a:t>
            </a:r>
          </a:p>
        </p:txBody>
      </p:sp>
      <p:sp>
        <p:nvSpPr>
          <p:cNvPr id="45061" name="AutoShape 4"/>
          <p:cNvSpPr>
            <a:spLocks noChangeArrowheads="1"/>
          </p:cNvSpPr>
          <p:nvPr/>
        </p:nvSpPr>
        <p:spPr bwMode="auto">
          <a:xfrm>
            <a:off x="304800" y="3352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5062" name="Rectangle 5" descr="Light upward diagonal"/>
          <p:cNvSpPr>
            <a:spLocks noChangeArrowheads="1"/>
          </p:cNvSpPr>
          <p:nvPr/>
        </p:nvSpPr>
        <p:spPr bwMode="auto">
          <a:xfrm>
            <a:off x="7499350" y="24923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45063" name="Rectangle 6" descr="Light upward diagonal"/>
          <p:cNvSpPr>
            <a:spLocks noChangeArrowheads="1"/>
          </p:cNvSpPr>
          <p:nvPr/>
        </p:nvSpPr>
        <p:spPr bwMode="auto">
          <a:xfrm>
            <a:off x="7499350" y="20574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0EC4</a:t>
            </a:r>
          </a:p>
        </p:txBody>
      </p:sp>
      <p:sp>
        <p:nvSpPr>
          <p:cNvPr id="45064" name="Rectangle 7" descr="Light upward diagonal"/>
          <p:cNvSpPr>
            <a:spLocks noChangeArrowheads="1"/>
          </p:cNvSpPr>
          <p:nvPr/>
        </p:nvSpPr>
        <p:spPr bwMode="auto">
          <a:xfrm>
            <a:off x="7499350" y="59436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5065" name="Rectangle 8" descr="Light upward diagonal"/>
          <p:cNvSpPr>
            <a:spLocks noChangeArrowheads="1"/>
          </p:cNvSpPr>
          <p:nvPr/>
        </p:nvSpPr>
        <p:spPr bwMode="auto">
          <a:xfrm>
            <a:off x="7499350" y="29257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5066" name="Rectangle 9" descr="Light upward diagonal"/>
          <p:cNvSpPr>
            <a:spLocks noChangeArrowheads="1"/>
          </p:cNvSpPr>
          <p:nvPr/>
        </p:nvSpPr>
        <p:spPr bwMode="auto">
          <a:xfrm>
            <a:off x="7499350" y="33607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5067" name="Rectangle 10" descr="Light upward diagonal"/>
          <p:cNvSpPr>
            <a:spLocks noChangeArrowheads="1"/>
          </p:cNvSpPr>
          <p:nvPr/>
        </p:nvSpPr>
        <p:spPr bwMode="auto">
          <a:xfrm>
            <a:off x="7499350" y="4648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22</a:t>
            </a:r>
          </a:p>
        </p:txBody>
      </p:sp>
      <p:sp>
        <p:nvSpPr>
          <p:cNvPr id="45068" name="Rectangle 11" descr="Light upward diagonal"/>
          <p:cNvSpPr>
            <a:spLocks noChangeArrowheads="1"/>
          </p:cNvSpPr>
          <p:nvPr/>
        </p:nvSpPr>
        <p:spPr bwMode="auto">
          <a:xfrm>
            <a:off x="7499350" y="508317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5069" name="Rectangle 12" descr="Light upward diagonal"/>
          <p:cNvSpPr>
            <a:spLocks noChangeArrowheads="1"/>
          </p:cNvSpPr>
          <p:nvPr/>
        </p:nvSpPr>
        <p:spPr bwMode="auto">
          <a:xfrm>
            <a:off x="7499350" y="5518150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5070" name="Line 13" descr="Light upward diagonal"/>
          <p:cNvSpPr>
            <a:spLocks noChangeShapeType="1"/>
          </p:cNvSpPr>
          <p:nvPr/>
        </p:nvSpPr>
        <p:spPr bwMode="auto">
          <a:xfrm>
            <a:off x="8151813" y="3876675"/>
            <a:ext cx="1587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Rectangle 14"/>
          <p:cNvSpPr>
            <a:spLocks noChangeArrowheads="1"/>
          </p:cNvSpPr>
          <p:nvPr/>
        </p:nvSpPr>
        <p:spPr bwMode="auto">
          <a:xfrm>
            <a:off x="6477000" y="24923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FDE1</a:t>
            </a:r>
          </a:p>
        </p:txBody>
      </p:sp>
      <p:sp>
        <p:nvSpPr>
          <p:cNvPr id="45072" name="Rectangle 15"/>
          <p:cNvSpPr>
            <a:spLocks noChangeArrowheads="1"/>
          </p:cNvSpPr>
          <p:nvPr/>
        </p:nvSpPr>
        <p:spPr bwMode="auto">
          <a:xfrm>
            <a:off x="6477000" y="20574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FDE0</a:t>
            </a:r>
          </a:p>
        </p:txBody>
      </p:sp>
      <p:sp>
        <p:nvSpPr>
          <p:cNvPr id="45073" name="Rectangle 16"/>
          <p:cNvSpPr>
            <a:spLocks noChangeArrowheads="1"/>
          </p:cNvSpPr>
          <p:nvPr/>
        </p:nvSpPr>
        <p:spPr bwMode="auto">
          <a:xfrm>
            <a:off x="6477000" y="59436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0EC7</a:t>
            </a:r>
          </a:p>
        </p:txBody>
      </p:sp>
      <p:sp>
        <p:nvSpPr>
          <p:cNvPr id="45074" name="Rectangle 17"/>
          <p:cNvSpPr>
            <a:spLocks noChangeArrowheads="1"/>
          </p:cNvSpPr>
          <p:nvPr/>
        </p:nvSpPr>
        <p:spPr bwMode="auto">
          <a:xfrm>
            <a:off x="6477000" y="29257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FDE2</a:t>
            </a:r>
          </a:p>
        </p:txBody>
      </p:sp>
      <p:sp>
        <p:nvSpPr>
          <p:cNvPr id="45075" name="Rectangle 18"/>
          <p:cNvSpPr>
            <a:spLocks noChangeArrowheads="1"/>
          </p:cNvSpPr>
          <p:nvPr/>
        </p:nvSpPr>
        <p:spPr bwMode="auto">
          <a:xfrm>
            <a:off x="6477000" y="33607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FDE3</a:t>
            </a:r>
          </a:p>
        </p:txBody>
      </p:sp>
      <p:sp>
        <p:nvSpPr>
          <p:cNvPr id="45076" name="Rectangle 19"/>
          <p:cNvSpPr>
            <a:spLocks noChangeArrowheads="1"/>
          </p:cNvSpPr>
          <p:nvPr/>
        </p:nvSpPr>
        <p:spPr bwMode="auto">
          <a:xfrm>
            <a:off x="6477000" y="4648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0EC4</a:t>
            </a:r>
          </a:p>
        </p:txBody>
      </p:sp>
      <p:sp>
        <p:nvSpPr>
          <p:cNvPr id="45077" name="Rectangle 20"/>
          <p:cNvSpPr>
            <a:spLocks noChangeArrowheads="1"/>
          </p:cNvSpPr>
          <p:nvPr/>
        </p:nvSpPr>
        <p:spPr bwMode="auto">
          <a:xfrm>
            <a:off x="6477000" y="508317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0EC5</a:t>
            </a:r>
          </a:p>
        </p:txBody>
      </p:sp>
      <p:sp>
        <p:nvSpPr>
          <p:cNvPr id="45078" name="Rectangle 21"/>
          <p:cNvSpPr>
            <a:spLocks noChangeArrowheads="1"/>
          </p:cNvSpPr>
          <p:nvPr/>
        </p:nvSpPr>
        <p:spPr bwMode="auto">
          <a:xfrm>
            <a:off x="6477000" y="5518150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0EC6</a:t>
            </a:r>
          </a:p>
        </p:txBody>
      </p:sp>
      <p:sp>
        <p:nvSpPr>
          <p:cNvPr id="45079" name="Line 22"/>
          <p:cNvSpPr>
            <a:spLocks noChangeShapeType="1"/>
          </p:cNvSpPr>
          <p:nvPr/>
        </p:nvSpPr>
        <p:spPr bwMode="auto">
          <a:xfrm>
            <a:off x="7035800" y="3876675"/>
            <a:ext cx="1588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0" name="Text Box 23"/>
          <p:cNvSpPr txBox="1">
            <a:spLocks noChangeArrowheads="1"/>
          </p:cNvSpPr>
          <p:nvPr/>
        </p:nvSpPr>
        <p:spPr bwMode="auto">
          <a:xfrm>
            <a:off x="5715000" y="2041525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ptr</a:t>
            </a:r>
          </a:p>
        </p:txBody>
      </p:sp>
      <p:sp>
        <p:nvSpPr>
          <p:cNvPr id="45081" name="Rectangle 24"/>
          <p:cNvSpPr>
            <a:spLocks noChangeArrowheads="1"/>
          </p:cNvSpPr>
          <p:nvPr/>
        </p:nvSpPr>
        <p:spPr bwMode="auto">
          <a:xfrm>
            <a:off x="7624763" y="2057400"/>
            <a:ext cx="9144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accent2"/>
              </a:solidFill>
              <a:latin typeface="Tahoma" pitchFamily="34" charset="0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248400" y="1905000"/>
            <a:ext cx="2590800" cy="2971800"/>
            <a:chOff x="1920" y="1440"/>
            <a:chExt cx="1632" cy="1872"/>
          </a:xfrm>
        </p:grpSpPr>
        <p:sp>
          <p:nvSpPr>
            <p:cNvPr id="45084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5" name="Line 27"/>
            <p:cNvSpPr>
              <a:spLocks noChangeShapeType="1"/>
            </p:cNvSpPr>
            <p:nvPr/>
          </p:nvSpPr>
          <p:spPr bwMode="auto">
            <a:xfrm flipH="1" flipV="1">
              <a:off x="3552" y="144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6" name="Line 28"/>
            <p:cNvSpPr>
              <a:spLocks noChangeShapeType="1"/>
            </p:cNvSpPr>
            <p:nvPr/>
          </p:nvSpPr>
          <p:spPr bwMode="auto">
            <a:xfrm>
              <a:off x="1920" y="14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7" name="Line 29"/>
            <p:cNvSpPr>
              <a:spLocks noChangeShapeType="1"/>
            </p:cNvSpPr>
            <p:nvPr/>
          </p:nvSpPr>
          <p:spPr bwMode="auto">
            <a:xfrm flipH="1">
              <a:off x="1920" y="1440"/>
              <a:ext cx="0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8" name="Line 30"/>
            <p:cNvSpPr>
              <a:spLocks noChangeShapeType="1"/>
            </p:cNvSpPr>
            <p:nvPr/>
          </p:nvSpPr>
          <p:spPr bwMode="auto">
            <a:xfrm flipV="1">
              <a:off x="1920" y="33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335" name="Text Box 31"/>
          <p:cNvSpPr txBox="1">
            <a:spLocks noChangeArrowheads="1"/>
          </p:cNvSpPr>
          <p:nvPr/>
        </p:nvSpPr>
        <p:spPr bwMode="auto">
          <a:xfrm>
            <a:off x="914400" y="4903788"/>
            <a:ext cx="2209800" cy="11160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fontAlgn="auto" hangingPunct="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defRPr/>
            </a:pPr>
            <a:r>
              <a:rPr lang="en-US" u="sng">
                <a:latin typeface="Tahoma" pitchFamily="34" charset="0"/>
              </a:rPr>
              <a:t>Output:</a:t>
            </a:r>
            <a:endParaRPr lang="en-US" sz="2000">
              <a:latin typeface="Tahoma" pitchFamily="34" charset="0"/>
            </a:endParaRPr>
          </a:p>
          <a:p>
            <a:pPr eaLnBrk="0" fontAlgn="auto" hangingPunct="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defRPr/>
            </a:pPr>
            <a:endParaRPr lang="en-US" sz="2000">
              <a:latin typeface="Tahoma" pitchFamily="34" charset="0"/>
            </a:endParaRPr>
          </a:p>
          <a:p>
            <a:pPr eaLnBrk="0" fontAlgn="auto" hangingPunct="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defRPr/>
            </a:pPr>
            <a:r>
              <a:rPr lang="en-US" sz="2800" b="1">
                <a:latin typeface="Courier New" pitchFamily="49" charset="0"/>
              </a:rPr>
              <a:t>22</a:t>
            </a:r>
            <a:endParaRPr lang="en-US" sz="3200">
              <a:solidFill>
                <a:srgbClr val="800000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227CC8-4B82-4DAD-8602-3000E95542F1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1828800" y="323850"/>
            <a:ext cx="66294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4400">
                <a:solidFill>
                  <a:schemeClr val="tx2"/>
                </a:solidFill>
                <a:latin typeface="Tahoma" pitchFamily="34" charset="0"/>
              </a:rPr>
              <a:t>Example (Cont ..)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990600" y="1981200"/>
            <a:ext cx="3886200" cy="266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46038" rIns="0" bIns="46038"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int *ptr;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ptr = new int;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*ptr = 22;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cout &lt;&lt; *ptr &lt;&lt; endl;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delete ptr;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ptr = NULL;</a:t>
            </a:r>
          </a:p>
        </p:txBody>
      </p:sp>
      <p:sp>
        <p:nvSpPr>
          <p:cNvPr id="46085" name="AutoShape 4"/>
          <p:cNvSpPr>
            <a:spLocks noChangeArrowheads="1"/>
          </p:cNvSpPr>
          <p:nvPr/>
        </p:nvSpPr>
        <p:spPr bwMode="auto">
          <a:xfrm>
            <a:off x="304800" y="3733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6086" name="Rectangle 5" descr="Light upward diagonal"/>
          <p:cNvSpPr>
            <a:spLocks noChangeArrowheads="1"/>
          </p:cNvSpPr>
          <p:nvPr/>
        </p:nvSpPr>
        <p:spPr bwMode="auto">
          <a:xfrm>
            <a:off x="7499350" y="24923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latin typeface="Tahoma" pitchFamily="34" charset="0"/>
            </a:endParaRPr>
          </a:p>
        </p:txBody>
      </p:sp>
      <p:sp>
        <p:nvSpPr>
          <p:cNvPr id="46087" name="Rectangle 6" descr="Light upward diagonal"/>
          <p:cNvSpPr>
            <a:spLocks noChangeArrowheads="1"/>
          </p:cNvSpPr>
          <p:nvPr/>
        </p:nvSpPr>
        <p:spPr bwMode="auto">
          <a:xfrm>
            <a:off x="7499350" y="20574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?</a:t>
            </a:r>
          </a:p>
        </p:txBody>
      </p:sp>
      <p:sp>
        <p:nvSpPr>
          <p:cNvPr id="46088" name="Rectangle 7" descr="Light upward diagonal"/>
          <p:cNvSpPr>
            <a:spLocks noChangeArrowheads="1"/>
          </p:cNvSpPr>
          <p:nvPr/>
        </p:nvSpPr>
        <p:spPr bwMode="auto">
          <a:xfrm>
            <a:off x="7499350" y="59436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6089" name="Rectangle 8" descr="Light upward diagonal"/>
          <p:cNvSpPr>
            <a:spLocks noChangeArrowheads="1"/>
          </p:cNvSpPr>
          <p:nvPr/>
        </p:nvSpPr>
        <p:spPr bwMode="auto">
          <a:xfrm>
            <a:off x="7499350" y="29257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6090" name="Rectangle 9" descr="Light upward diagonal"/>
          <p:cNvSpPr>
            <a:spLocks noChangeArrowheads="1"/>
          </p:cNvSpPr>
          <p:nvPr/>
        </p:nvSpPr>
        <p:spPr bwMode="auto">
          <a:xfrm>
            <a:off x="7499350" y="33607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6091" name="Rectangle 10" descr="Light upward diagonal"/>
          <p:cNvSpPr>
            <a:spLocks noChangeArrowheads="1"/>
          </p:cNvSpPr>
          <p:nvPr/>
        </p:nvSpPr>
        <p:spPr bwMode="auto">
          <a:xfrm>
            <a:off x="7499350" y="4648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latin typeface="Tahoma" pitchFamily="34" charset="0"/>
            </a:endParaRPr>
          </a:p>
        </p:txBody>
      </p:sp>
      <p:sp>
        <p:nvSpPr>
          <p:cNvPr id="46092" name="Rectangle 11" descr="Light upward diagonal"/>
          <p:cNvSpPr>
            <a:spLocks noChangeArrowheads="1"/>
          </p:cNvSpPr>
          <p:nvPr/>
        </p:nvSpPr>
        <p:spPr bwMode="auto">
          <a:xfrm>
            <a:off x="7499350" y="508317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6093" name="Rectangle 12" descr="Light upward diagonal"/>
          <p:cNvSpPr>
            <a:spLocks noChangeArrowheads="1"/>
          </p:cNvSpPr>
          <p:nvPr/>
        </p:nvSpPr>
        <p:spPr bwMode="auto">
          <a:xfrm>
            <a:off x="7499350" y="5518150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6094" name="Line 13" descr="Light upward diagonal"/>
          <p:cNvSpPr>
            <a:spLocks noChangeShapeType="1"/>
          </p:cNvSpPr>
          <p:nvPr/>
        </p:nvSpPr>
        <p:spPr bwMode="auto">
          <a:xfrm>
            <a:off x="8151813" y="3876675"/>
            <a:ext cx="1587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Rectangle 14"/>
          <p:cNvSpPr>
            <a:spLocks noChangeArrowheads="1"/>
          </p:cNvSpPr>
          <p:nvPr/>
        </p:nvSpPr>
        <p:spPr bwMode="auto">
          <a:xfrm>
            <a:off x="6477000" y="24923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FDE1</a:t>
            </a:r>
          </a:p>
        </p:txBody>
      </p:sp>
      <p:sp>
        <p:nvSpPr>
          <p:cNvPr id="46096" name="Rectangle 15"/>
          <p:cNvSpPr>
            <a:spLocks noChangeArrowheads="1"/>
          </p:cNvSpPr>
          <p:nvPr/>
        </p:nvSpPr>
        <p:spPr bwMode="auto">
          <a:xfrm>
            <a:off x="6477000" y="20574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FDE0</a:t>
            </a:r>
          </a:p>
        </p:txBody>
      </p:sp>
      <p:sp>
        <p:nvSpPr>
          <p:cNvPr id="46097" name="Rectangle 16"/>
          <p:cNvSpPr>
            <a:spLocks noChangeArrowheads="1"/>
          </p:cNvSpPr>
          <p:nvPr/>
        </p:nvSpPr>
        <p:spPr bwMode="auto">
          <a:xfrm>
            <a:off x="6477000" y="59436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0EC7</a:t>
            </a:r>
          </a:p>
        </p:txBody>
      </p:sp>
      <p:sp>
        <p:nvSpPr>
          <p:cNvPr id="46098" name="Rectangle 17"/>
          <p:cNvSpPr>
            <a:spLocks noChangeArrowheads="1"/>
          </p:cNvSpPr>
          <p:nvPr/>
        </p:nvSpPr>
        <p:spPr bwMode="auto">
          <a:xfrm>
            <a:off x="6477000" y="29257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FDE2</a:t>
            </a:r>
          </a:p>
        </p:txBody>
      </p:sp>
      <p:sp>
        <p:nvSpPr>
          <p:cNvPr id="46099" name="Rectangle 18"/>
          <p:cNvSpPr>
            <a:spLocks noChangeArrowheads="1"/>
          </p:cNvSpPr>
          <p:nvPr/>
        </p:nvSpPr>
        <p:spPr bwMode="auto">
          <a:xfrm>
            <a:off x="6477000" y="33607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FDE3</a:t>
            </a:r>
          </a:p>
        </p:txBody>
      </p:sp>
      <p:sp>
        <p:nvSpPr>
          <p:cNvPr id="46100" name="Rectangle 19"/>
          <p:cNvSpPr>
            <a:spLocks noChangeArrowheads="1"/>
          </p:cNvSpPr>
          <p:nvPr/>
        </p:nvSpPr>
        <p:spPr bwMode="auto">
          <a:xfrm>
            <a:off x="6477000" y="4648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0EC4</a:t>
            </a:r>
          </a:p>
        </p:txBody>
      </p:sp>
      <p:sp>
        <p:nvSpPr>
          <p:cNvPr id="46101" name="Rectangle 20"/>
          <p:cNvSpPr>
            <a:spLocks noChangeArrowheads="1"/>
          </p:cNvSpPr>
          <p:nvPr/>
        </p:nvSpPr>
        <p:spPr bwMode="auto">
          <a:xfrm>
            <a:off x="6477000" y="508317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0EC5</a:t>
            </a:r>
          </a:p>
        </p:txBody>
      </p:sp>
      <p:sp>
        <p:nvSpPr>
          <p:cNvPr id="46102" name="Rectangle 21"/>
          <p:cNvSpPr>
            <a:spLocks noChangeArrowheads="1"/>
          </p:cNvSpPr>
          <p:nvPr/>
        </p:nvSpPr>
        <p:spPr bwMode="auto">
          <a:xfrm>
            <a:off x="6477000" y="5518150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0EC6</a:t>
            </a:r>
          </a:p>
        </p:txBody>
      </p:sp>
      <p:sp>
        <p:nvSpPr>
          <p:cNvPr id="46103" name="Line 22"/>
          <p:cNvSpPr>
            <a:spLocks noChangeShapeType="1"/>
          </p:cNvSpPr>
          <p:nvPr/>
        </p:nvSpPr>
        <p:spPr bwMode="auto">
          <a:xfrm>
            <a:off x="7035800" y="3876675"/>
            <a:ext cx="1588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4" name="Text Box 23"/>
          <p:cNvSpPr txBox="1">
            <a:spLocks noChangeArrowheads="1"/>
          </p:cNvSpPr>
          <p:nvPr/>
        </p:nvSpPr>
        <p:spPr bwMode="auto">
          <a:xfrm>
            <a:off x="5715000" y="2041525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ptr</a:t>
            </a:r>
          </a:p>
        </p:txBody>
      </p:sp>
      <p:sp>
        <p:nvSpPr>
          <p:cNvPr id="46105" name="Rectangle 24"/>
          <p:cNvSpPr>
            <a:spLocks noChangeArrowheads="1"/>
          </p:cNvSpPr>
          <p:nvPr/>
        </p:nvSpPr>
        <p:spPr bwMode="auto">
          <a:xfrm>
            <a:off x="7624763" y="2057400"/>
            <a:ext cx="9144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latin typeface="Tahoma" pitchFamily="34" charset="0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E98F68-2743-43D2-9015-75E3D68296C9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1828800" y="323850"/>
            <a:ext cx="66294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4400">
                <a:solidFill>
                  <a:schemeClr val="tx2"/>
                </a:solidFill>
                <a:latin typeface="Tahoma" pitchFamily="34" charset="0"/>
              </a:rPr>
              <a:t>Example (Cont ..)</a:t>
            </a:r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990600" y="1981200"/>
            <a:ext cx="3886200" cy="266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46038" rIns="0" bIns="46038"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int *ptr;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ptr = new int;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*ptr = 22;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cout &lt;&lt; *ptr &lt;&lt; endl;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delete ptr;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ptr = NULL;</a:t>
            </a:r>
          </a:p>
        </p:txBody>
      </p:sp>
      <p:sp>
        <p:nvSpPr>
          <p:cNvPr id="47109" name="AutoShape 4"/>
          <p:cNvSpPr>
            <a:spLocks noChangeArrowheads="1"/>
          </p:cNvSpPr>
          <p:nvPr/>
        </p:nvSpPr>
        <p:spPr bwMode="auto">
          <a:xfrm>
            <a:off x="304800" y="41910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7110" name="Rectangle 5" descr="Light upward diagonal"/>
          <p:cNvSpPr>
            <a:spLocks noChangeArrowheads="1"/>
          </p:cNvSpPr>
          <p:nvPr/>
        </p:nvSpPr>
        <p:spPr bwMode="auto">
          <a:xfrm>
            <a:off x="7499350" y="24923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47111" name="Rectangle 6" descr="Light upward diagonal"/>
          <p:cNvSpPr>
            <a:spLocks noChangeArrowheads="1"/>
          </p:cNvSpPr>
          <p:nvPr/>
        </p:nvSpPr>
        <p:spPr bwMode="auto">
          <a:xfrm>
            <a:off x="7499350" y="20574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0</a:t>
            </a:r>
          </a:p>
        </p:txBody>
      </p:sp>
      <p:sp>
        <p:nvSpPr>
          <p:cNvPr id="47112" name="Rectangle 7" descr="Light upward diagonal"/>
          <p:cNvSpPr>
            <a:spLocks noChangeArrowheads="1"/>
          </p:cNvSpPr>
          <p:nvPr/>
        </p:nvSpPr>
        <p:spPr bwMode="auto">
          <a:xfrm>
            <a:off x="7499350" y="59436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7113" name="Rectangle 8" descr="Light upward diagonal"/>
          <p:cNvSpPr>
            <a:spLocks noChangeArrowheads="1"/>
          </p:cNvSpPr>
          <p:nvPr/>
        </p:nvSpPr>
        <p:spPr bwMode="auto">
          <a:xfrm>
            <a:off x="7499350" y="29257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7114" name="Rectangle 9" descr="Light upward diagonal"/>
          <p:cNvSpPr>
            <a:spLocks noChangeArrowheads="1"/>
          </p:cNvSpPr>
          <p:nvPr/>
        </p:nvSpPr>
        <p:spPr bwMode="auto">
          <a:xfrm>
            <a:off x="7499350" y="33607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7115" name="Rectangle 10" descr="Light upward diagonal"/>
          <p:cNvSpPr>
            <a:spLocks noChangeArrowheads="1"/>
          </p:cNvSpPr>
          <p:nvPr/>
        </p:nvSpPr>
        <p:spPr bwMode="auto">
          <a:xfrm>
            <a:off x="7499350" y="4648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47116" name="Rectangle 11" descr="Light upward diagonal"/>
          <p:cNvSpPr>
            <a:spLocks noChangeArrowheads="1"/>
          </p:cNvSpPr>
          <p:nvPr/>
        </p:nvSpPr>
        <p:spPr bwMode="auto">
          <a:xfrm>
            <a:off x="7499350" y="508317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7117" name="Rectangle 12" descr="Light upward diagonal"/>
          <p:cNvSpPr>
            <a:spLocks noChangeArrowheads="1"/>
          </p:cNvSpPr>
          <p:nvPr/>
        </p:nvSpPr>
        <p:spPr bwMode="auto">
          <a:xfrm>
            <a:off x="7499350" y="5518150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47118" name="Line 13" descr="Light upward diagonal"/>
          <p:cNvSpPr>
            <a:spLocks noChangeShapeType="1"/>
          </p:cNvSpPr>
          <p:nvPr/>
        </p:nvSpPr>
        <p:spPr bwMode="auto">
          <a:xfrm>
            <a:off x="8151813" y="3876675"/>
            <a:ext cx="1587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Rectangle 14"/>
          <p:cNvSpPr>
            <a:spLocks noChangeArrowheads="1"/>
          </p:cNvSpPr>
          <p:nvPr/>
        </p:nvSpPr>
        <p:spPr bwMode="auto">
          <a:xfrm>
            <a:off x="6477000" y="24923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FDE1</a:t>
            </a:r>
          </a:p>
        </p:txBody>
      </p:sp>
      <p:sp>
        <p:nvSpPr>
          <p:cNvPr id="47120" name="Rectangle 15"/>
          <p:cNvSpPr>
            <a:spLocks noChangeArrowheads="1"/>
          </p:cNvSpPr>
          <p:nvPr/>
        </p:nvSpPr>
        <p:spPr bwMode="auto">
          <a:xfrm>
            <a:off x="6477000" y="20574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FDE0</a:t>
            </a:r>
          </a:p>
        </p:txBody>
      </p:sp>
      <p:sp>
        <p:nvSpPr>
          <p:cNvPr id="47121" name="Rectangle 16"/>
          <p:cNvSpPr>
            <a:spLocks noChangeArrowheads="1"/>
          </p:cNvSpPr>
          <p:nvPr/>
        </p:nvSpPr>
        <p:spPr bwMode="auto">
          <a:xfrm>
            <a:off x="6477000" y="59436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0EC7</a:t>
            </a:r>
          </a:p>
        </p:txBody>
      </p:sp>
      <p:sp>
        <p:nvSpPr>
          <p:cNvPr id="47122" name="Rectangle 17"/>
          <p:cNvSpPr>
            <a:spLocks noChangeArrowheads="1"/>
          </p:cNvSpPr>
          <p:nvPr/>
        </p:nvSpPr>
        <p:spPr bwMode="auto">
          <a:xfrm>
            <a:off x="6477000" y="29257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FDE2</a:t>
            </a:r>
          </a:p>
        </p:txBody>
      </p:sp>
      <p:sp>
        <p:nvSpPr>
          <p:cNvPr id="47123" name="Rectangle 18"/>
          <p:cNvSpPr>
            <a:spLocks noChangeArrowheads="1"/>
          </p:cNvSpPr>
          <p:nvPr/>
        </p:nvSpPr>
        <p:spPr bwMode="auto">
          <a:xfrm>
            <a:off x="6477000" y="33607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FDE3</a:t>
            </a:r>
          </a:p>
        </p:txBody>
      </p:sp>
      <p:sp>
        <p:nvSpPr>
          <p:cNvPr id="47124" name="Rectangle 19"/>
          <p:cNvSpPr>
            <a:spLocks noChangeArrowheads="1"/>
          </p:cNvSpPr>
          <p:nvPr/>
        </p:nvSpPr>
        <p:spPr bwMode="auto">
          <a:xfrm>
            <a:off x="6477000" y="4648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0EC4</a:t>
            </a:r>
          </a:p>
        </p:txBody>
      </p:sp>
      <p:sp>
        <p:nvSpPr>
          <p:cNvPr id="47125" name="Rectangle 20"/>
          <p:cNvSpPr>
            <a:spLocks noChangeArrowheads="1"/>
          </p:cNvSpPr>
          <p:nvPr/>
        </p:nvSpPr>
        <p:spPr bwMode="auto">
          <a:xfrm>
            <a:off x="6477000" y="508317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0EC5</a:t>
            </a:r>
          </a:p>
        </p:txBody>
      </p:sp>
      <p:sp>
        <p:nvSpPr>
          <p:cNvPr id="47126" name="Rectangle 21"/>
          <p:cNvSpPr>
            <a:spLocks noChangeArrowheads="1"/>
          </p:cNvSpPr>
          <p:nvPr/>
        </p:nvSpPr>
        <p:spPr bwMode="auto">
          <a:xfrm>
            <a:off x="6477000" y="5518150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0EC6</a:t>
            </a:r>
          </a:p>
        </p:txBody>
      </p:sp>
      <p:sp>
        <p:nvSpPr>
          <p:cNvPr id="47127" name="Line 22"/>
          <p:cNvSpPr>
            <a:spLocks noChangeShapeType="1"/>
          </p:cNvSpPr>
          <p:nvPr/>
        </p:nvSpPr>
        <p:spPr bwMode="auto">
          <a:xfrm>
            <a:off x="7035800" y="3876675"/>
            <a:ext cx="1588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8" name="Text Box 23"/>
          <p:cNvSpPr txBox="1">
            <a:spLocks noChangeArrowheads="1"/>
          </p:cNvSpPr>
          <p:nvPr/>
        </p:nvSpPr>
        <p:spPr bwMode="auto">
          <a:xfrm>
            <a:off x="5715000" y="2041525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ptr</a:t>
            </a:r>
          </a:p>
        </p:txBody>
      </p:sp>
      <p:sp>
        <p:nvSpPr>
          <p:cNvPr id="47129" name="Rectangle 24"/>
          <p:cNvSpPr>
            <a:spLocks noChangeArrowheads="1"/>
          </p:cNvSpPr>
          <p:nvPr/>
        </p:nvSpPr>
        <p:spPr bwMode="auto">
          <a:xfrm>
            <a:off x="7624763" y="2057400"/>
            <a:ext cx="9144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accent2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7282AB-1900-497A-9B33-A39CB59C881A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685800" y="2667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4400">
                <a:solidFill>
                  <a:srgbClr val="C00000"/>
                </a:solidFill>
                <a:latin typeface="Tahoma" pitchFamily="34" charset="0"/>
              </a:rPr>
              <a:t>Memory leaks and</a:t>
            </a:r>
          </a:p>
          <a:p>
            <a:pPr algn="ctr" eaLnBrk="0" hangingPunct="0"/>
            <a:r>
              <a:rPr lang="en-US" sz="4400">
                <a:solidFill>
                  <a:srgbClr val="C00000"/>
                </a:solidFill>
                <a:latin typeface="Tahoma" pitchFamily="34" charset="0"/>
              </a:rPr>
              <a:t>Dangling Pointers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40866B21-18B5-48D1-9A1D-EE14B20A6E1A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Memory leaks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/>
              <a:t>When you dynamically create objects, you can access them through the pointer which is assigned by the </a:t>
            </a: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new</a:t>
            </a:r>
            <a:r>
              <a:rPr lang="en-US" sz="2800"/>
              <a:t> operator</a:t>
            </a:r>
          </a:p>
          <a:p>
            <a:pPr eaLnBrk="1" hangingPunct="1"/>
            <a:r>
              <a:rPr lang="en-US" sz="2800"/>
              <a:t>Reassigning a pointer without deleting the memory it pointed to previously is called a memory leak</a:t>
            </a:r>
          </a:p>
          <a:p>
            <a:pPr eaLnBrk="1" hangingPunct="1"/>
            <a:r>
              <a:rPr lang="en-US" sz="2800"/>
              <a:t>It results in loss of available memory space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3FBC481B-AEAB-4393-879B-43B5E3721590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Memory leak example</a:t>
            </a: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577850" y="2028825"/>
            <a:ext cx="3232150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int *ptr1 = new int;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int *ptr2 = new int;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*ptr1 = 8;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*ptr2 = 5;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83150" y="1889125"/>
            <a:ext cx="2959100" cy="1838325"/>
            <a:chOff x="3076" y="1190"/>
            <a:chExt cx="1864" cy="1158"/>
          </a:xfrm>
        </p:grpSpPr>
        <p:sp>
          <p:nvSpPr>
            <p:cNvPr id="50193" name="Rectangle 5"/>
            <p:cNvSpPr>
              <a:spLocks noChangeArrowheads="1"/>
            </p:cNvSpPr>
            <p:nvPr/>
          </p:nvSpPr>
          <p:spPr bwMode="auto">
            <a:xfrm>
              <a:off x="3108" y="1190"/>
              <a:ext cx="4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ptr1</a:t>
              </a:r>
            </a:p>
          </p:txBody>
        </p:sp>
        <p:sp>
          <p:nvSpPr>
            <p:cNvPr id="50194" name="Rectangle 6"/>
            <p:cNvSpPr>
              <a:spLocks noChangeArrowheads="1"/>
            </p:cNvSpPr>
            <p:nvPr/>
          </p:nvSpPr>
          <p:spPr bwMode="auto">
            <a:xfrm>
              <a:off x="3076" y="1444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50195" name="Rectangle 7"/>
            <p:cNvSpPr>
              <a:spLocks noChangeArrowheads="1"/>
            </p:cNvSpPr>
            <p:nvPr/>
          </p:nvSpPr>
          <p:spPr bwMode="auto">
            <a:xfrm>
              <a:off x="3076" y="2068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50196" name="Rectangle 8"/>
            <p:cNvSpPr>
              <a:spLocks noChangeArrowheads="1"/>
            </p:cNvSpPr>
            <p:nvPr/>
          </p:nvSpPr>
          <p:spPr bwMode="auto">
            <a:xfrm>
              <a:off x="4433" y="1396"/>
              <a:ext cx="507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ahoma" pitchFamily="34" charset="0"/>
                </a:rPr>
                <a:t>8</a:t>
              </a:r>
            </a:p>
          </p:txBody>
        </p:sp>
        <p:sp>
          <p:nvSpPr>
            <p:cNvPr id="50197" name="Rectangle 9"/>
            <p:cNvSpPr>
              <a:spLocks noChangeArrowheads="1"/>
            </p:cNvSpPr>
            <p:nvPr/>
          </p:nvSpPr>
          <p:spPr bwMode="auto">
            <a:xfrm>
              <a:off x="4433" y="2020"/>
              <a:ext cx="507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ahoma" pitchFamily="34" charset="0"/>
                </a:rPr>
                <a:t>5</a:t>
              </a:r>
            </a:p>
          </p:txBody>
        </p:sp>
        <p:sp>
          <p:nvSpPr>
            <p:cNvPr id="50198" name="Line 10"/>
            <p:cNvSpPr>
              <a:spLocks noChangeShapeType="1"/>
            </p:cNvSpPr>
            <p:nvPr/>
          </p:nvSpPr>
          <p:spPr bwMode="auto">
            <a:xfrm>
              <a:off x="3587" y="2208"/>
              <a:ext cx="8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9" name="Line 11"/>
            <p:cNvSpPr>
              <a:spLocks noChangeShapeType="1"/>
            </p:cNvSpPr>
            <p:nvPr/>
          </p:nvSpPr>
          <p:spPr bwMode="auto">
            <a:xfrm>
              <a:off x="3587" y="1584"/>
              <a:ext cx="8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0" name="Rectangle 12"/>
            <p:cNvSpPr>
              <a:spLocks noChangeArrowheads="1"/>
            </p:cNvSpPr>
            <p:nvPr/>
          </p:nvSpPr>
          <p:spPr bwMode="auto">
            <a:xfrm>
              <a:off x="3108" y="1814"/>
              <a:ext cx="4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ptr2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876800" y="4181475"/>
            <a:ext cx="2959100" cy="1838325"/>
            <a:chOff x="3072" y="2634"/>
            <a:chExt cx="1864" cy="1158"/>
          </a:xfrm>
        </p:grpSpPr>
        <p:sp>
          <p:nvSpPr>
            <p:cNvPr id="50185" name="Rectangle 14"/>
            <p:cNvSpPr>
              <a:spLocks noChangeArrowheads="1"/>
            </p:cNvSpPr>
            <p:nvPr/>
          </p:nvSpPr>
          <p:spPr bwMode="auto">
            <a:xfrm>
              <a:off x="3104" y="2634"/>
              <a:ext cx="4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ptr1</a:t>
              </a:r>
            </a:p>
          </p:txBody>
        </p:sp>
        <p:sp>
          <p:nvSpPr>
            <p:cNvPr id="50186" name="Rectangle 15"/>
            <p:cNvSpPr>
              <a:spLocks noChangeArrowheads="1"/>
            </p:cNvSpPr>
            <p:nvPr/>
          </p:nvSpPr>
          <p:spPr bwMode="auto">
            <a:xfrm>
              <a:off x="3072" y="2888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50187" name="Rectangle 16"/>
            <p:cNvSpPr>
              <a:spLocks noChangeArrowheads="1"/>
            </p:cNvSpPr>
            <p:nvPr/>
          </p:nvSpPr>
          <p:spPr bwMode="auto">
            <a:xfrm>
              <a:off x="3072" y="3512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50188" name="Rectangle 17"/>
            <p:cNvSpPr>
              <a:spLocks noChangeArrowheads="1"/>
            </p:cNvSpPr>
            <p:nvPr/>
          </p:nvSpPr>
          <p:spPr bwMode="auto">
            <a:xfrm>
              <a:off x="4429" y="2840"/>
              <a:ext cx="507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ahoma" pitchFamily="34" charset="0"/>
                </a:rPr>
                <a:t>8</a:t>
              </a:r>
            </a:p>
          </p:txBody>
        </p:sp>
        <p:sp>
          <p:nvSpPr>
            <p:cNvPr id="50189" name="Rectangle 18"/>
            <p:cNvSpPr>
              <a:spLocks noChangeArrowheads="1"/>
            </p:cNvSpPr>
            <p:nvPr/>
          </p:nvSpPr>
          <p:spPr bwMode="auto">
            <a:xfrm>
              <a:off x="4429" y="3464"/>
              <a:ext cx="507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ahoma" pitchFamily="34" charset="0"/>
                </a:rPr>
                <a:t>5</a:t>
              </a:r>
            </a:p>
          </p:txBody>
        </p:sp>
        <p:sp>
          <p:nvSpPr>
            <p:cNvPr id="50190" name="Line 19"/>
            <p:cNvSpPr>
              <a:spLocks noChangeShapeType="1"/>
            </p:cNvSpPr>
            <p:nvPr/>
          </p:nvSpPr>
          <p:spPr bwMode="auto">
            <a:xfrm flipV="1">
              <a:off x="3583" y="3120"/>
              <a:ext cx="833" cy="5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1" name="Line 20"/>
            <p:cNvSpPr>
              <a:spLocks noChangeShapeType="1"/>
            </p:cNvSpPr>
            <p:nvPr/>
          </p:nvSpPr>
          <p:spPr bwMode="auto">
            <a:xfrm>
              <a:off x="3583" y="3028"/>
              <a:ext cx="8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2" name="Rectangle 21"/>
            <p:cNvSpPr>
              <a:spLocks noChangeArrowheads="1"/>
            </p:cNvSpPr>
            <p:nvPr/>
          </p:nvSpPr>
          <p:spPr bwMode="auto">
            <a:xfrm>
              <a:off x="3104" y="3258"/>
              <a:ext cx="4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ptr2</a:t>
              </a:r>
            </a:p>
          </p:txBody>
        </p:sp>
      </p:grpSp>
      <p:sp>
        <p:nvSpPr>
          <p:cNvPr id="151574" name="Rectangle 22"/>
          <p:cNvSpPr>
            <a:spLocks noChangeArrowheads="1"/>
          </p:cNvSpPr>
          <p:nvPr/>
        </p:nvSpPr>
        <p:spPr bwMode="auto">
          <a:xfrm>
            <a:off x="609600" y="3476625"/>
            <a:ext cx="2012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ptr2 = ptr1;</a:t>
            </a:r>
          </a:p>
        </p:txBody>
      </p:sp>
      <p:sp>
        <p:nvSpPr>
          <p:cNvPr id="151575" name="Text Box 23"/>
          <p:cNvSpPr txBox="1">
            <a:spLocks noChangeArrowheads="1"/>
          </p:cNvSpPr>
          <p:nvPr/>
        </p:nvSpPr>
        <p:spPr bwMode="auto">
          <a:xfrm>
            <a:off x="609600" y="4953000"/>
            <a:ext cx="2286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>
                <a:latin typeface="Tahoma" pitchFamily="34" charset="0"/>
              </a:rPr>
              <a:t>How to avoid?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autoUpdateAnimBg="0"/>
      <p:bldP spid="151574" grpId="0" autoUpdateAnimBg="0"/>
      <p:bldP spid="151575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D3A16AE-3FAA-43B2-83BE-6800CD073ABB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Inaccessible object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/>
              <a:t>An inaccessible object is an unnamed object that was created by operator </a:t>
            </a: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new</a:t>
            </a:r>
            <a:r>
              <a:rPr lang="en-US"/>
              <a:t> and which a programmer has left without a pointer to it.</a:t>
            </a:r>
          </a:p>
          <a:p>
            <a:pPr eaLnBrk="1" hangingPunct="1"/>
            <a:r>
              <a:rPr lang="en-US"/>
              <a:t>It is a logical error and causes memory leaks.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BEB5250A-D576-49ED-A6EB-F49C1A34F255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Dangling Pointer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981200"/>
            <a:ext cx="7772400" cy="2438400"/>
          </a:xfrm>
        </p:spPr>
        <p:txBody>
          <a:bodyPr/>
          <a:lstStyle/>
          <a:p>
            <a:pPr eaLnBrk="1" hangingPunct="1"/>
            <a:r>
              <a:rPr lang="en-US"/>
              <a:t>It is a pointer that points to dynamic memory that has been deallocated.</a:t>
            </a:r>
          </a:p>
          <a:p>
            <a:pPr eaLnBrk="1" hangingPunct="1"/>
            <a:r>
              <a:rPr lang="en-US"/>
              <a:t>The result of dereferencing a dangling pointer is unpredictable.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CCEC66-4003-435A-B8EF-5E83017081D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1828800" y="323850"/>
            <a:ext cx="66294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4400">
                <a:solidFill>
                  <a:schemeClr val="tx2"/>
                </a:solidFill>
                <a:latin typeface="Tahoma" pitchFamily="34" charset="0"/>
              </a:rPr>
              <a:t>Dangling Pointer example</a:t>
            </a: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577850" y="2028825"/>
            <a:ext cx="3232150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int *ptr1 = new int;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int *ptr2;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*ptr1 = 8;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ptr2 = ptr1;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76800" y="1819275"/>
            <a:ext cx="2959100" cy="1838325"/>
            <a:chOff x="3072" y="1146"/>
            <a:chExt cx="1864" cy="1158"/>
          </a:xfrm>
        </p:grpSpPr>
        <p:sp>
          <p:nvSpPr>
            <p:cNvPr id="53262" name="Rectangle 5"/>
            <p:cNvSpPr>
              <a:spLocks noChangeArrowheads="1"/>
            </p:cNvSpPr>
            <p:nvPr/>
          </p:nvSpPr>
          <p:spPr bwMode="auto">
            <a:xfrm>
              <a:off x="3104" y="1146"/>
              <a:ext cx="4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ptr1</a:t>
              </a:r>
            </a:p>
          </p:txBody>
        </p:sp>
        <p:sp>
          <p:nvSpPr>
            <p:cNvPr id="53263" name="Rectangle 6"/>
            <p:cNvSpPr>
              <a:spLocks noChangeArrowheads="1"/>
            </p:cNvSpPr>
            <p:nvPr/>
          </p:nvSpPr>
          <p:spPr bwMode="auto">
            <a:xfrm>
              <a:off x="3072" y="1400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53264" name="Rectangle 7"/>
            <p:cNvSpPr>
              <a:spLocks noChangeArrowheads="1"/>
            </p:cNvSpPr>
            <p:nvPr/>
          </p:nvSpPr>
          <p:spPr bwMode="auto">
            <a:xfrm>
              <a:off x="3072" y="2024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53265" name="Rectangle 8"/>
            <p:cNvSpPr>
              <a:spLocks noChangeArrowheads="1"/>
            </p:cNvSpPr>
            <p:nvPr/>
          </p:nvSpPr>
          <p:spPr bwMode="auto">
            <a:xfrm>
              <a:off x="4429" y="1352"/>
              <a:ext cx="507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ahoma" pitchFamily="34" charset="0"/>
                </a:rPr>
                <a:t>8</a:t>
              </a:r>
            </a:p>
          </p:txBody>
        </p:sp>
        <p:sp>
          <p:nvSpPr>
            <p:cNvPr id="53266" name="Line 9"/>
            <p:cNvSpPr>
              <a:spLocks noChangeShapeType="1"/>
            </p:cNvSpPr>
            <p:nvPr/>
          </p:nvSpPr>
          <p:spPr bwMode="auto">
            <a:xfrm flipV="1">
              <a:off x="3583" y="1632"/>
              <a:ext cx="833" cy="5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7" name="Line 10"/>
            <p:cNvSpPr>
              <a:spLocks noChangeShapeType="1"/>
            </p:cNvSpPr>
            <p:nvPr/>
          </p:nvSpPr>
          <p:spPr bwMode="auto">
            <a:xfrm>
              <a:off x="3583" y="1540"/>
              <a:ext cx="8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8" name="Rectangle 11"/>
            <p:cNvSpPr>
              <a:spLocks noChangeArrowheads="1"/>
            </p:cNvSpPr>
            <p:nvPr/>
          </p:nvSpPr>
          <p:spPr bwMode="auto">
            <a:xfrm>
              <a:off x="3104" y="1770"/>
              <a:ext cx="4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ptr2</a:t>
              </a:r>
            </a:p>
          </p:txBody>
        </p:sp>
      </p:grpSp>
      <p:sp>
        <p:nvSpPr>
          <p:cNvPr id="154636" name="Rectangle 12"/>
          <p:cNvSpPr>
            <a:spLocks noChangeArrowheads="1"/>
          </p:cNvSpPr>
          <p:nvPr/>
        </p:nvSpPr>
        <p:spPr bwMode="auto">
          <a:xfrm>
            <a:off x="577850" y="3505200"/>
            <a:ext cx="2012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delete ptr1;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876800" y="3952875"/>
            <a:ext cx="2133600" cy="1838325"/>
            <a:chOff x="3072" y="2490"/>
            <a:chExt cx="1344" cy="1158"/>
          </a:xfrm>
        </p:grpSpPr>
        <p:sp>
          <p:nvSpPr>
            <p:cNvPr id="53257" name="Rectangle 14"/>
            <p:cNvSpPr>
              <a:spLocks noChangeArrowheads="1"/>
            </p:cNvSpPr>
            <p:nvPr/>
          </p:nvSpPr>
          <p:spPr bwMode="auto">
            <a:xfrm>
              <a:off x="3104" y="2490"/>
              <a:ext cx="4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ptr1</a:t>
              </a:r>
            </a:p>
          </p:txBody>
        </p:sp>
        <p:sp>
          <p:nvSpPr>
            <p:cNvPr id="53258" name="Rectangle 15"/>
            <p:cNvSpPr>
              <a:spLocks noChangeArrowheads="1"/>
            </p:cNvSpPr>
            <p:nvPr/>
          </p:nvSpPr>
          <p:spPr bwMode="auto">
            <a:xfrm>
              <a:off x="3072" y="2744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53259" name="Rectangle 16"/>
            <p:cNvSpPr>
              <a:spLocks noChangeArrowheads="1"/>
            </p:cNvSpPr>
            <p:nvPr/>
          </p:nvSpPr>
          <p:spPr bwMode="auto">
            <a:xfrm>
              <a:off x="3072" y="3368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53260" name="Line 17"/>
            <p:cNvSpPr>
              <a:spLocks noChangeShapeType="1"/>
            </p:cNvSpPr>
            <p:nvPr/>
          </p:nvSpPr>
          <p:spPr bwMode="auto">
            <a:xfrm flipV="1">
              <a:off x="3583" y="2976"/>
              <a:ext cx="833" cy="5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1" name="Rectangle 18"/>
            <p:cNvSpPr>
              <a:spLocks noChangeArrowheads="1"/>
            </p:cNvSpPr>
            <p:nvPr/>
          </p:nvSpPr>
          <p:spPr bwMode="auto">
            <a:xfrm>
              <a:off x="3104" y="3114"/>
              <a:ext cx="4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ptr2</a:t>
              </a:r>
            </a:p>
          </p:txBody>
        </p:sp>
      </p:grpSp>
      <p:sp>
        <p:nvSpPr>
          <p:cNvPr id="154643" name="Text Box 19"/>
          <p:cNvSpPr txBox="1">
            <a:spLocks noChangeArrowheads="1"/>
          </p:cNvSpPr>
          <p:nvPr/>
        </p:nvSpPr>
        <p:spPr bwMode="auto">
          <a:xfrm>
            <a:off x="609600" y="4953000"/>
            <a:ext cx="2286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>
                <a:latin typeface="Tahoma" pitchFamily="34" charset="0"/>
              </a:rPr>
              <a:t>How to avoid?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autoUpdateAnimBg="0"/>
      <p:bldP spid="154636" grpId="0" autoUpdateAnimBg="0"/>
      <p:bldP spid="15464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9676F2B-7366-44CE-A9C4-4A55F175C511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828800"/>
            <a:ext cx="6172200" cy="4343400"/>
          </a:xfrm>
        </p:spPr>
        <p:txBody>
          <a:bodyPr lIns="0" tIns="46038" rIns="0" bIns="46038"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#include &lt;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iostream.h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void main(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  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 data = 100;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   float value = 56.47;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  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cout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 &lt;&lt; data &lt;&lt; &amp;data &lt;&lt;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endl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  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cout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 &lt;&lt; value &lt;&lt; &amp;value &lt;&lt;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endl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u="sng" dirty="0"/>
              <a:t>Output:</a:t>
            </a:r>
            <a:endParaRPr lang="en-US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100 FFF4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56.47 FFF0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400800" y="1936750"/>
            <a:ext cx="2606675" cy="3810000"/>
            <a:chOff x="4032" y="1220"/>
            <a:chExt cx="1642" cy="2400"/>
          </a:xfrm>
        </p:grpSpPr>
        <p:sp>
          <p:nvSpPr>
            <p:cNvPr id="9222" name="Rectangle 5"/>
            <p:cNvSpPr>
              <a:spLocks noChangeArrowheads="1"/>
            </p:cNvSpPr>
            <p:nvPr/>
          </p:nvSpPr>
          <p:spPr bwMode="auto">
            <a:xfrm>
              <a:off x="5098" y="1460"/>
              <a:ext cx="576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>
                <a:latin typeface="Tahoma" pitchFamily="34" charset="0"/>
              </a:endParaRPr>
            </a:p>
          </p:txBody>
        </p:sp>
        <p:sp>
          <p:nvSpPr>
            <p:cNvPr id="9223" name="Rectangle 6"/>
            <p:cNvSpPr>
              <a:spLocks noChangeArrowheads="1"/>
            </p:cNvSpPr>
            <p:nvPr/>
          </p:nvSpPr>
          <p:spPr bwMode="auto">
            <a:xfrm>
              <a:off x="5098" y="1220"/>
              <a:ext cx="576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solidFill>
                    <a:schemeClr val="accent2"/>
                  </a:solidFill>
                  <a:latin typeface="Tahoma" pitchFamily="34" charset="0"/>
                </a:rPr>
                <a:t>56.47</a:t>
              </a:r>
              <a:endParaRPr lang="en-US" sz="1400">
                <a:solidFill>
                  <a:schemeClr val="accent2"/>
                </a:solidFill>
                <a:latin typeface="Tahoma" pitchFamily="34" charset="0"/>
              </a:endParaRPr>
            </a:p>
          </p:txBody>
        </p:sp>
        <p:sp>
          <p:nvSpPr>
            <p:cNvPr id="9224" name="Rectangle 7"/>
            <p:cNvSpPr>
              <a:spLocks noChangeArrowheads="1"/>
            </p:cNvSpPr>
            <p:nvPr/>
          </p:nvSpPr>
          <p:spPr bwMode="auto">
            <a:xfrm>
              <a:off x="5098" y="3380"/>
              <a:ext cx="576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9225" name="Rectangle 8"/>
            <p:cNvSpPr>
              <a:spLocks noChangeArrowheads="1"/>
            </p:cNvSpPr>
            <p:nvPr/>
          </p:nvSpPr>
          <p:spPr bwMode="auto">
            <a:xfrm>
              <a:off x="5098" y="1700"/>
              <a:ext cx="576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9226" name="Rectangle 9"/>
            <p:cNvSpPr>
              <a:spLocks noChangeArrowheads="1"/>
            </p:cNvSpPr>
            <p:nvPr/>
          </p:nvSpPr>
          <p:spPr bwMode="auto">
            <a:xfrm>
              <a:off x="5098" y="1940"/>
              <a:ext cx="576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9227" name="Rectangle 10"/>
            <p:cNvSpPr>
              <a:spLocks noChangeArrowheads="1"/>
            </p:cNvSpPr>
            <p:nvPr/>
          </p:nvSpPr>
          <p:spPr bwMode="auto">
            <a:xfrm>
              <a:off x="5098" y="2180"/>
              <a:ext cx="576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solidFill>
                    <a:schemeClr val="accent2"/>
                  </a:solidFill>
                  <a:latin typeface="Tahoma" pitchFamily="34" charset="0"/>
                </a:rPr>
                <a:t>100</a:t>
              </a:r>
            </a:p>
          </p:txBody>
        </p:sp>
        <p:sp>
          <p:nvSpPr>
            <p:cNvPr id="9228" name="Rectangle 11"/>
            <p:cNvSpPr>
              <a:spLocks noChangeArrowheads="1"/>
            </p:cNvSpPr>
            <p:nvPr/>
          </p:nvSpPr>
          <p:spPr bwMode="auto">
            <a:xfrm>
              <a:off x="5098" y="2420"/>
              <a:ext cx="576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9229" name="Rectangle 12"/>
            <p:cNvSpPr>
              <a:spLocks noChangeArrowheads="1"/>
            </p:cNvSpPr>
            <p:nvPr/>
          </p:nvSpPr>
          <p:spPr bwMode="auto">
            <a:xfrm>
              <a:off x="5098" y="2660"/>
              <a:ext cx="576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9230" name="Line 13" descr="Light upward diagonal"/>
            <p:cNvSpPr>
              <a:spLocks noChangeShapeType="1"/>
            </p:cNvSpPr>
            <p:nvPr/>
          </p:nvSpPr>
          <p:spPr bwMode="auto">
            <a:xfrm>
              <a:off x="5386" y="2948"/>
              <a:ext cx="1" cy="384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Rectangle 14"/>
            <p:cNvSpPr>
              <a:spLocks noChangeArrowheads="1"/>
            </p:cNvSpPr>
            <p:nvPr/>
          </p:nvSpPr>
          <p:spPr bwMode="auto">
            <a:xfrm>
              <a:off x="4570" y="1460"/>
              <a:ext cx="528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FFF1</a:t>
              </a:r>
            </a:p>
          </p:txBody>
        </p:sp>
        <p:sp>
          <p:nvSpPr>
            <p:cNvPr id="9232" name="Rectangle 15"/>
            <p:cNvSpPr>
              <a:spLocks noChangeArrowheads="1"/>
            </p:cNvSpPr>
            <p:nvPr/>
          </p:nvSpPr>
          <p:spPr bwMode="auto">
            <a:xfrm>
              <a:off x="4570" y="1220"/>
              <a:ext cx="528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FFF0</a:t>
              </a:r>
              <a:endParaRPr lang="en-US" sz="1200" b="1">
                <a:latin typeface="Courier New" pitchFamily="49" charset="0"/>
              </a:endParaRPr>
            </a:p>
          </p:txBody>
        </p:sp>
        <p:sp>
          <p:nvSpPr>
            <p:cNvPr id="9233" name="Rectangle 16"/>
            <p:cNvSpPr>
              <a:spLocks noChangeArrowheads="1"/>
            </p:cNvSpPr>
            <p:nvPr/>
          </p:nvSpPr>
          <p:spPr bwMode="auto">
            <a:xfrm>
              <a:off x="4570" y="3380"/>
              <a:ext cx="528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>
                <a:latin typeface="Tahoma" pitchFamily="34" charset="0"/>
              </a:endParaRPr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4570" y="1700"/>
              <a:ext cx="528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FFF2</a:t>
              </a:r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4570" y="1940"/>
              <a:ext cx="528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FFF3</a:t>
              </a:r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4570" y="2180"/>
              <a:ext cx="528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FFF4</a:t>
              </a:r>
            </a:p>
          </p:txBody>
        </p:sp>
        <p:sp>
          <p:nvSpPr>
            <p:cNvPr id="9237" name="Rectangle 20"/>
            <p:cNvSpPr>
              <a:spLocks noChangeArrowheads="1"/>
            </p:cNvSpPr>
            <p:nvPr/>
          </p:nvSpPr>
          <p:spPr bwMode="auto">
            <a:xfrm>
              <a:off x="4570" y="2420"/>
              <a:ext cx="528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FFF5</a:t>
              </a:r>
            </a:p>
          </p:txBody>
        </p:sp>
        <p:sp>
          <p:nvSpPr>
            <p:cNvPr id="9238" name="Rectangle 21"/>
            <p:cNvSpPr>
              <a:spLocks noChangeArrowheads="1"/>
            </p:cNvSpPr>
            <p:nvPr/>
          </p:nvSpPr>
          <p:spPr bwMode="auto">
            <a:xfrm>
              <a:off x="4570" y="2660"/>
              <a:ext cx="528" cy="24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FFF6</a:t>
              </a:r>
            </a:p>
          </p:txBody>
        </p:sp>
        <p:sp>
          <p:nvSpPr>
            <p:cNvPr id="9239" name="Line 22"/>
            <p:cNvSpPr>
              <a:spLocks noChangeShapeType="1"/>
            </p:cNvSpPr>
            <p:nvPr/>
          </p:nvSpPr>
          <p:spPr bwMode="auto">
            <a:xfrm>
              <a:off x="4810" y="2948"/>
              <a:ext cx="1" cy="384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0" name="Text Box 23"/>
            <p:cNvSpPr txBox="1">
              <a:spLocks noChangeArrowheads="1"/>
            </p:cNvSpPr>
            <p:nvPr/>
          </p:nvSpPr>
          <p:spPr bwMode="auto">
            <a:xfrm>
              <a:off x="4032" y="1248"/>
              <a:ext cx="43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i="1">
                  <a:solidFill>
                    <a:schemeClr val="tx2"/>
                  </a:solidFill>
                  <a:latin typeface="Tahoma" pitchFamily="34" charset="0"/>
                </a:rPr>
                <a:t>value</a:t>
              </a:r>
              <a:endParaRPr lang="en-US" sz="1200" i="1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9241" name="Text Box 24"/>
            <p:cNvSpPr txBox="1">
              <a:spLocks noChangeArrowheads="1"/>
            </p:cNvSpPr>
            <p:nvPr/>
          </p:nvSpPr>
          <p:spPr bwMode="auto">
            <a:xfrm>
              <a:off x="4042" y="2132"/>
              <a:ext cx="43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i="1">
                  <a:solidFill>
                    <a:schemeClr val="tx2"/>
                  </a:solidFill>
                  <a:latin typeface="Tahoma" pitchFamily="34" charset="0"/>
                </a:rPr>
                <a:t>data</a:t>
              </a:r>
              <a:endParaRPr lang="en-US" sz="1200" i="1">
                <a:solidFill>
                  <a:schemeClr val="tx2"/>
                </a:solidFill>
                <a:latin typeface="Tahoma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830517CA-446B-4865-A165-642E8B77581C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Pointer Variables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dirty="0"/>
              <a:t>The pointer data type</a:t>
            </a:r>
          </a:p>
          <a:p>
            <a:pPr lvl="1" eaLnBrk="1" hangingPunct="1">
              <a:lnSpc>
                <a:spcPct val="85000"/>
              </a:lnSpc>
            </a:pPr>
            <a:r>
              <a:rPr lang="en-US" dirty="0"/>
              <a:t>A data type for containing an address rather than a data value</a:t>
            </a:r>
          </a:p>
          <a:p>
            <a:pPr lvl="1" eaLnBrk="1" hangingPunct="1">
              <a:lnSpc>
                <a:spcPct val="85000"/>
              </a:lnSpc>
            </a:pPr>
            <a:r>
              <a:rPr lang="en-US" dirty="0"/>
              <a:t>Integral, similar to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endParaRPr lang="en-US" dirty="0">
              <a:solidFill>
                <a:schemeClr val="tx2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dirty="0"/>
              <a:t>Size is the number of bytes in which the target computer stores a memory address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Provides indirect access to values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89CBA2-A01B-467E-BD4D-95BCCC3D128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0" y="704850"/>
            <a:ext cx="8229600" cy="1143000"/>
          </a:xfrm>
        </p:spPr>
        <p:txBody>
          <a:bodyPr/>
          <a:lstStyle/>
          <a:p>
            <a:r>
              <a:rPr lang="en-US" altLang="zh-TW">
                <a:ea typeface="PMingLiU" pitchFamily="18" charset="-120"/>
              </a:rPr>
              <a:t>Reference Variables</a:t>
            </a:r>
            <a:endParaRPr lang="en-US"/>
          </a:p>
        </p:txBody>
      </p:sp>
      <p:sp>
        <p:nvSpPr>
          <p:cNvPr id="11267" name="Text Placeholder 5"/>
          <p:cNvSpPr>
            <a:spLocks noGrp="1"/>
          </p:cNvSpPr>
          <p:nvPr>
            <p:ph type="body" idx="4294967295"/>
          </p:nvPr>
        </p:nvSpPr>
        <p:spPr>
          <a:xfrm>
            <a:off x="0" y="2133600"/>
            <a:ext cx="7924800" cy="658813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buClrTx/>
              <a:buSzTx/>
            </a:pPr>
            <a:endParaRPr lang="en-US" altLang="zh-TW" b="0" i="1">
              <a:solidFill>
                <a:schemeClr val="accent2"/>
              </a:solidFill>
            </a:endParaRPr>
          </a:p>
          <a:p>
            <a:pPr algn="ctr" eaLnBrk="1" hangingPunct="1">
              <a:buClrTx/>
              <a:buSzTx/>
            </a:pPr>
            <a:r>
              <a:rPr lang="en-US" altLang="zh-TW" b="0" i="1">
                <a:solidFill>
                  <a:schemeClr val="accent2"/>
                </a:solidFill>
              </a:rPr>
              <a:t>A reference is an additional name to  an existing memory location</a:t>
            </a:r>
          </a:p>
          <a:p>
            <a:endParaRPr lang="en-US"/>
          </a:p>
        </p:txBody>
      </p:sp>
      <p:sp>
        <p:nvSpPr>
          <p:cNvPr id="11268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0" y="3124200"/>
            <a:ext cx="4040188" cy="32004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/>
              <a:t>Pointer:</a:t>
            </a:r>
          </a:p>
          <a:p>
            <a:pPr>
              <a:buFont typeface="Wingdings 2" pitchFamily="18" charset="2"/>
              <a:buNone/>
            </a:pPr>
            <a:r>
              <a:rPr lang="en-US" altLang="zh-TW">
                <a:latin typeface="Courier New" pitchFamily="49" charset="0"/>
              </a:rPr>
              <a:t>		x</a:t>
            </a:r>
          </a:p>
          <a:p>
            <a:pPr>
              <a:buFont typeface="Wingdings 2" pitchFamily="18" charset="2"/>
              <a:buNone/>
            </a:pPr>
            <a:endParaRPr lang="en-US" altLang="zh-TW" i="1">
              <a:latin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altLang="zh-TW" i="1">
                <a:latin typeface="Courier New" pitchFamily="49" charset="0"/>
              </a:rPr>
              <a:t>	  ref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latin typeface="Tahoma" pitchFamily="34" charset="0"/>
              </a:rPr>
              <a:t>	int x=9;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latin typeface="Tahoma" pitchFamily="34" charset="0"/>
              </a:rPr>
              <a:t>	int </a:t>
            </a:r>
            <a:r>
              <a:rPr lang="en-US" sz="2400">
                <a:solidFill>
                  <a:srgbClr val="FF0000"/>
                </a:solidFill>
                <a:latin typeface="Tahoma" pitchFamily="34" charset="0"/>
              </a:rPr>
              <a:t>*ref</a:t>
            </a:r>
            <a:r>
              <a:rPr lang="en-US" sz="2400">
                <a:latin typeface="Tahoma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latin typeface="Tahoma" pitchFamily="34" charset="0"/>
              </a:rPr>
              <a:t>	ref = &amp;x;</a:t>
            </a:r>
          </a:p>
          <a:p>
            <a:endParaRPr lang="en-US"/>
          </a:p>
        </p:txBody>
      </p:sp>
      <p:sp>
        <p:nvSpPr>
          <p:cNvPr id="11269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5102225" y="3048000"/>
            <a:ext cx="4041775" cy="2971800"/>
          </a:xfrm>
        </p:spPr>
        <p:txBody>
          <a:bodyPr>
            <a:normAutofit lnSpcReduction="10000"/>
          </a:bodyPr>
          <a:lstStyle/>
          <a:p>
            <a:r>
              <a:rPr lang="en-US" altLang="zh-TW"/>
              <a:t>Reference:</a:t>
            </a:r>
          </a:p>
          <a:p>
            <a:pPr>
              <a:buFont typeface="Wingdings 2" pitchFamily="18" charset="2"/>
              <a:buNone/>
            </a:pPr>
            <a:r>
              <a:rPr lang="en-US" altLang="zh-TW">
                <a:latin typeface="Courier New" pitchFamily="49" charset="0"/>
              </a:rPr>
              <a:t>		X</a:t>
            </a:r>
          </a:p>
          <a:p>
            <a:pPr>
              <a:buFont typeface="Wingdings 2" pitchFamily="18" charset="2"/>
              <a:buNone/>
            </a:pPr>
            <a:r>
              <a:rPr lang="en-US" altLang="zh-TW" i="1">
                <a:latin typeface="Courier New" pitchFamily="49" charset="0"/>
              </a:rPr>
              <a:t>		ref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latin typeface="Tahoma" pitchFamily="34" charset="0"/>
              </a:rPr>
              <a:t>	int x = 9;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latin typeface="Tahoma" pitchFamily="34" charset="0"/>
              </a:rPr>
              <a:t>	int </a:t>
            </a:r>
            <a:r>
              <a:rPr lang="en-US" sz="2400">
                <a:solidFill>
                  <a:srgbClr val="FF0000"/>
                </a:solidFill>
                <a:latin typeface="Tahoma" pitchFamily="34" charset="0"/>
              </a:rPr>
              <a:t>&amp;ref</a:t>
            </a:r>
            <a:r>
              <a:rPr lang="en-US" sz="2400">
                <a:latin typeface="Tahoma" pitchFamily="34" charset="0"/>
              </a:rPr>
              <a:t> = x;</a:t>
            </a:r>
          </a:p>
          <a:p>
            <a:pPr>
              <a:buFont typeface="Wingdings 2" pitchFamily="18" charset="2"/>
              <a:buNone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28800" y="35052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28800" y="42672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34200" y="3657600"/>
            <a:ext cx="533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B95E1078-202E-4E0E-A706-028FC717BD89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Declaration of Pointer Variables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 pointer variable is declared by: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       dataType *pointerVarName;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 pointer variable </a:t>
            </a:r>
            <a:r>
              <a:rPr lang="en-US" i="1">
                <a:solidFill>
                  <a:schemeClr val="tx2"/>
                </a:solidFill>
              </a:rPr>
              <a:t>pointerVarName</a:t>
            </a:r>
            <a:r>
              <a:rPr lang="en-US"/>
              <a:t> is used to point to a value of type </a:t>
            </a:r>
            <a:r>
              <a:rPr lang="en-US" i="1">
                <a:solidFill>
                  <a:schemeClr val="tx2"/>
                </a:solidFill>
              </a:rPr>
              <a:t>dataType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 </a:t>
            </a:r>
            <a:r>
              <a:rPr lang="en-US">
                <a:solidFill>
                  <a:schemeClr val="tx2"/>
                </a:solidFill>
              </a:rPr>
              <a:t>*</a:t>
            </a:r>
            <a:r>
              <a:rPr lang="en-US"/>
              <a:t> before the </a:t>
            </a:r>
            <a:r>
              <a:rPr lang="en-US" i="1">
                <a:solidFill>
                  <a:schemeClr val="tx2"/>
                </a:solidFill>
              </a:rPr>
              <a:t>pointerVarName</a:t>
            </a:r>
            <a:r>
              <a:rPr lang="en-US"/>
              <a:t> indicates that this is a pointer variable, not a regular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 </a:t>
            </a:r>
            <a:r>
              <a:rPr lang="en-US">
                <a:solidFill>
                  <a:schemeClr val="tx2"/>
                </a:solidFill>
              </a:rPr>
              <a:t>*</a:t>
            </a:r>
            <a:r>
              <a:rPr lang="en-US"/>
              <a:t> is not a part of the pointer variable name</a:t>
            </a: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82A43282-1B47-4CA6-B7ED-E639D0F0CBD1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609600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Declaration of Pointer Variables (Cont ..)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9050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Example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   int *ptr1;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   float *ptr2;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ptr1</a:t>
            </a:r>
            <a:r>
              <a:rPr lang="en-US"/>
              <a:t> is a pointer to an </a:t>
            </a: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/>
              <a:t> value i.e., it can have the address of the memory location (or the first of more than one memory locations) allocated to an </a:t>
            </a: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/>
              <a:t>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ptr2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/>
              <a:t>is a pointer to a </a:t>
            </a: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float</a:t>
            </a:r>
            <a:r>
              <a:rPr lang="en-US"/>
              <a:t> value i.e., it can have the address of the memory location (or the first of more than one memory locations) allocated to a </a:t>
            </a: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float</a:t>
            </a:r>
            <a:r>
              <a:rPr lang="en-US"/>
              <a:t> value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bldLvl="2" autoUpdateAnimBg="0"/>
    </p:bldLst>
  </p:timing>
</p:sld>
</file>

<file path=ppt/theme/theme1.xml><?xml version="1.0" encoding="utf-8"?>
<a:theme xmlns:a="http://schemas.openxmlformats.org/drawingml/2006/main" name="FINAL LPU THEME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907</TotalTime>
  <Words>2395</Words>
  <Application>Microsoft Office PowerPoint</Application>
  <PresentationFormat>On-screen Show (4:3)</PresentationFormat>
  <Paragraphs>578</Paragraphs>
  <Slides>48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Arial</vt:lpstr>
      <vt:lpstr>Arial Black</vt:lpstr>
      <vt:lpstr>Arial Rounded MT Bold</vt:lpstr>
      <vt:lpstr>AvantGarde</vt:lpstr>
      <vt:lpstr>Book Antiqua</vt:lpstr>
      <vt:lpstr>Calibri</vt:lpstr>
      <vt:lpstr>Constantia</vt:lpstr>
      <vt:lpstr>Courier New</vt:lpstr>
      <vt:lpstr>Tahoma</vt:lpstr>
      <vt:lpstr>Wingdings 2</vt:lpstr>
      <vt:lpstr>FINAL LPU THEME</vt:lpstr>
      <vt:lpstr>Lpu theme final with copyright</vt:lpstr>
      <vt:lpstr>Pointers and Dynamic Memory Allocation</vt:lpstr>
      <vt:lpstr>Pointers</vt:lpstr>
      <vt:lpstr>Introduction to Pointers</vt:lpstr>
      <vt:lpstr>Addresses and Pointers</vt:lpstr>
      <vt:lpstr>Example</vt:lpstr>
      <vt:lpstr>Pointer Variables</vt:lpstr>
      <vt:lpstr>Reference Variables</vt:lpstr>
      <vt:lpstr>Declaration of Pointer Variables</vt:lpstr>
      <vt:lpstr>Declaration of Pointer Variables (Cont ..)</vt:lpstr>
      <vt:lpstr>Declaration of Pointer Variables (Cont ..)</vt:lpstr>
      <vt:lpstr>Assignment of Pointer Variables</vt:lpstr>
      <vt:lpstr>Assignment of Pointer Variables (Cont ..)</vt:lpstr>
      <vt:lpstr>Assignment of Pointer Variables (Cont ..)</vt:lpstr>
      <vt:lpstr>Assignment of Pointer Variables (Cont ..)</vt:lpstr>
      <vt:lpstr>Assignment of Pointer Variables (Cont ..)</vt:lpstr>
      <vt:lpstr>Initializing pointers</vt:lpstr>
      <vt:lpstr>The NULL pointer</vt:lpstr>
      <vt:lpstr>Pointer to Pointer</vt:lpstr>
      <vt:lpstr>Pointer Arithmetic</vt:lpstr>
      <vt:lpstr>Pointer Arithmetic</vt:lpstr>
      <vt:lpstr>Pointer Arithmetic</vt:lpstr>
      <vt:lpstr>Comparing Pointers</vt:lpstr>
      <vt:lpstr>Dereferencing</vt:lpstr>
      <vt:lpstr>Dereferencing (Cont ..)</vt:lpstr>
      <vt:lpstr>Dereferencing (Cont ..)</vt:lpstr>
      <vt:lpstr>Dereferencing Example</vt:lpstr>
      <vt:lpstr>Dereferencing Example (Cont ..)</vt:lpstr>
      <vt:lpstr>Dereferencing Example (Cont ..)</vt:lpstr>
      <vt:lpstr>Dereferencing Example (Cont ..)</vt:lpstr>
      <vt:lpstr>Dereferencing Example (Cont ..)</vt:lpstr>
      <vt:lpstr>Operations on Pointer Variables</vt:lpstr>
      <vt:lpstr>PowerPoint Presentation</vt:lpstr>
      <vt:lpstr>Allocation of Memory</vt:lpstr>
      <vt:lpstr> Dynamic Memory Allocation</vt:lpstr>
      <vt:lpstr>Dynamic Memory Allocation</vt:lpstr>
      <vt:lpstr>Releasing Dynamic Memory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Memory leaks</vt:lpstr>
      <vt:lpstr>Memory leak example</vt:lpstr>
      <vt:lpstr>Inaccessible object</vt:lpstr>
      <vt:lpstr>Dangling Pointer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CSE101-Lec#26</dc:title>
  <dc:creator>Aman</dc:creator>
  <cp:lastModifiedBy>Sahith Reddy</cp:lastModifiedBy>
  <cp:revision>16</cp:revision>
  <dcterms:created xsi:type="dcterms:W3CDTF">2014-05-25T21:49:01Z</dcterms:created>
  <dcterms:modified xsi:type="dcterms:W3CDTF">2023-02-28T15:09:27Z</dcterms:modified>
</cp:coreProperties>
</file>