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8" r:id="rId3"/>
    <p:sldId id="282" r:id="rId4"/>
    <p:sldId id="281" r:id="rId5"/>
    <p:sldId id="257" r:id="rId6"/>
    <p:sldId id="258" r:id="rId7"/>
    <p:sldId id="267" r:id="rId8"/>
    <p:sldId id="279" r:id="rId9"/>
    <p:sldId id="271" r:id="rId10"/>
    <p:sldId id="269" r:id="rId11"/>
    <p:sldId id="272" r:id="rId12"/>
    <p:sldId id="273" r:id="rId13"/>
    <p:sldId id="274" r:id="rId14"/>
    <p:sldId id="275" r:id="rId15"/>
    <p:sldId id="276" r:id="rId16"/>
    <p:sldId id="277" r:id="rId17"/>
    <p:sldId id="280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2ECDC5-F00E-8091-AF27-6727BFC14A7E}" v="80" dt="2023-09-23T10:29:53.033"/>
    <p1510:client id="{0B280B31-6B63-F121-AB59-4763F3596096}" v="36" dt="2023-09-29T13:12:23.653"/>
    <p1510:client id="{0FE16E39-F87A-84C7-52ED-31C2BD961599}" v="20" dt="2023-09-23T17:14:39.186"/>
    <p1510:client id="{16760365-26BF-6CEF-F96E-8377C2260BCC}" v="124" dt="2023-09-23T16:16:10.371"/>
    <p1510:client id="{229FDE8C-7FDA-49C2-85ED-CED254BDBB17}" v="58" dt="2023-09-23T07:21:12.305"/>
    <p1510:client id="{35699BC4-26AB-2441-CD05-D68CCD92C34C}" v="426" dt="2023-09-24T12:22:37.376"/>
    <p1510:client id="{B5E0477C-2D53-D593-795F-BAAA14AD6ED9}" v="33" dt="2023-09-28T02:57:56.977"/>
    <p1510:client id="{B73EF6EA-B537-465B-9AF8-707407243842}" v="85" dt="2023-08-25T11:02:09.938"/>
    <p1510:client id="{F34CE125-0322-8235-314D-DBDC055F1840}" v="23" dt="2023-09-07T10:22:07.267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 title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Bank Loan 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A4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9E7A29-8EC4-C61C-588E-1BE664FFD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12" y="643467"/>
            <a:ext cx="2842416" cy="247565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F0E266-6D26-E1A4-0CDC-424E62FC4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537" y="650497"/>
            <a:ext cx="2891180" cy="246862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E3083C-4669-A8E0-CD0D-7B6E1244A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027" y="650497"/>
            <a:ext cx="3007885" cy="246862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F3B83E-97DB-A524-6D93-707ABF6B05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641" y="3748194"/>
            <a:ext cx="2802758" cy="247163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9FE375-3674-4B26-B67B-30AFAF78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7C08C2-DADA-F9C7-B0E5-A297B32B5C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9012" y="3818714"/>
            <a:ext cx="3010174" cy="2401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58AC8B-66F8-CB89-FB83-00D3441F03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3293" y="3755224"/>
            <a:ext cx="3033353" cy="246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1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aph of blue and white text&#10;&#10;Description automatically generated">
            <a:extLst>
              <a:ext uri="{FF2B5EF4-FFF2-40B4-BE49-F238E27FC236}">
                <a16:creationId xmlns:a16="http://schemas.microsoft.com/office/drawing/2014/main" id="{4D5C7963-207D-46B1-AAF4-E8B28DE8C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708" y="965200"/>
            <a:ext cx="2331135" cy="206029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E7A595-DEC4-B71A-BEF5-7A8DBCEDC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412" y="965200"/>
            <a:ext cx="2438517" cy="206029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971C4-CF0C-DC1D-9E00-211068BAB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697" y="3836247"/>
            <a:ext cx="2528990" cy="206029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9E951-ABC3-583B-6C7F-6EC237553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5116" y="3836247"/>
            <a:ext cx="2623110" cy="206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0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cashless payment&#10;&#10;Description automatically generated">
            <a:extLst>
              <a:ext uri="{FF2B5EF4-FFF2-40B4-BE49-F238E27FC236}">
                <a16:creationId xmlns:a16="http://schemas.microsoft.com/office/drawing/2014/main" id="{696CC172-8234-4AE1-818B-D47C349C0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61" y="346167"/>
            <a:ext cx="2063991" cy="1588946"/>
          </a:xfrm>
          <a:prstGeom prst="rect">
            <a:avLst/>
          </a:prstGeom>
        </p:spPr>
      </p:pic>
      <p:pic>
        <p:nvPicPr>
          <p:cNvPr id="3" name="Picture 2" descr="A graph of blue bars&#10;&#10;Description automatically generated">
            <a:extLst>
              <a:ext uri="{FF2B5EF4-FFF2-40B4-BE49-F238E27FC236}">
                <a16:creationId xmlns:a16="http://schemas.microsoft.com/office/drawing/2014/main" id="{FB2EB49E-B0F9-B681-E38E-F8FFE5ED3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688" y="346167"/>
            <a:ext cx="2116072" cy="1547944"/>
          </a:xfrm>
          <a:prstGeom prst="rect">
            <a:avLst/>
          </a:prstGeom>
        </p:spPr>
      </p:pic>
      <p:pic>
        <p:nvPicPr>
          <p:cNvPr id="5" name="Picture 4" descr="A graph with blue squares&#10;&#10;Description automatically generated">
            <a:extLst>
              <a:ext uri="{FF2B5EF4-FFF2-40B4-BE49-F238E27FC236}">
                <a16:creationId xmlns:a16="http://schemas.microsoft.com/office/drawing/2014/main" id="{62169CB1-C76A-BF26-4F7F-93993C42D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2021" y="346168"/>
            <a:ext cx="2157053" cy="1545352"/>
          </a:xfrm>
          <a:prstGeom prst="rect">
            <a:avLst/>
          </a:prstGeom>
        </p:spPr>
      </p:pic>
      <p:pic>
        <p:nvPicPr>
          <p:cNvPr id="6" name="Picture 5" descr="A graph of cash loan&#10;&#10;Description automatically generated">
            <a:extLst>
              <a:ext uri="{FF2B5EF4-FFF2-40B4-BE49-F238E27FC236}">
                <a16:creationId xmlns:a16="http://schemas.microsoft.com/office/drawing/2014/main" id="{ABA3AE0C-D8E2-1BFE-F643-CC8C5D8C6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480" y="2639045"/>
            <a:ext cx="2121351" cy="1588934"/>
          </a:xfrm>
          <a:prstGeom prst="rect">
            <a:avLst/>
          </a:prstGeom>
        </p:spPr>
      </p:pic>
      <p:pic>
        <p:nvPicPr>
          <p:cNvPr id="7" name="Picture 6" descr="A graph of blue squares&#10;&#10;Description automatically generated">
            <a:extLst>
              <a:ext uri="{FF2B5EF4-FFF2-40B4-BE49-F238E27FC236}">
                <a16:creationId xmlns:a16="http://schemas.microsoft.com/office/drawing/2014/main" id="{2581F4F6-E300-0BB8-8476-23D4775ACA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116" y="4930536"/>
            <a:ext cx="2158916" cy="158266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127" y="2300641"/>
            <a:ext cx="4236873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BD59A-0D42-6E41-5E80-DA53C724A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152" y="2916520"/>
            <a:ext cx="2840391" cy="23093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Univariate of previous data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blue rectangle with black text&#10;&#10;Description automatically generated">
            <a:extLst>
              <a:ext uri="{FF2B5EF4-FFF2-40B4-BE49-F238E27FC236}">
                <a16:creationId xmlns:a16="http://schemas.microsoft.com/office/drawing/2014/main" id="{45CEDE6A-49D6-0617-7040-A6E1DA2B8C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9829" y="3257341"/>
            <a:ext cx="3179408" cy="263358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40636" y="5336249"/>
            <a:ext cx="1892695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383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40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E1BE30-A512-1920-59C7-5842908C7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49" y="714976"/>
            <a:ext cx="3122143" cy="233263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6B10F0-6383-DAE4-9425-3C49C8F94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676" y="672942"/>
            <a:ext cx="3252903" cy="242373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aph with blue bars&#10;&#10;Description automatically generated">
            <a:extLst>
              <a:ext uri="{FF2B5EF4-FFF2-40B4-BE49-F238E27FC236}">
                <a16:creationId xmlns:a16="http://schemas.microsoft.com/office/drawing/2014/main" id="{B872C0AC-02CE-BB4E-3605-6A3F840BE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518" y="680489"/>
            <a:ext cx="3252903" cy="240863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DF1B4D-637C-8AB1-CFE7-FEAC46FD7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49" y="3776531"/>
            <a:ext cx="3104943" cy="241495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9FE375-3674-4B26-B67B-30AFAF78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with blue bars&#10;&#10;Description automatically generated">
            <a:extLst>
              <a:ext uri="{FF2B5EF4-FFF2-40B4-BE49-F238E27FC236}">
                <a16:creationId xmlns:a16="http://schemas.microsoft.com/office/drawing/2014/main" id="{C2829589-2859-C79F-A277-AFFE434851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5433" y="3864011"/>
            <a:ext cx="3217333" cy="23105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FD2C9B-D70C-34BA-25D2-F0D8DE1B5A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3518" y="3801316"/>
            <a:ext cx="3252903" cy="237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3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13E3BEE-EAB8-C492-ADED-A6C76ED7B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68" y="2078628"/>
            <a:ext cx="3209544" cy="239807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08BE14E-F1CD-728B-D2B5-714408FC8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333" y="2081599"/>
            <a:ext cx="3209544" cy="239213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C6DD780-B658-2038-6588-B3A698D13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87" y="2088027"/>
            <a:ext cx="3209544" cy="237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37EB2-58D4-3EDB-612D-259E660A1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63" y="1844675"/>
            <a:ext cx="2932113" cy="21431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ACBD34-BB46-703D-1CC4-AB1FE6116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463" y="4049713"/>
            <a:ext cx="2932113" cy="2244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1B174-6D0C-6394-5600-53BBB3E72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488" y="1844675"/>
            <a:ext cx="3033713" cy="2166938"/>
          </a:xfrm>
          <a:prstGeom prst="rect">
            <a:avLst/>
          </a:prstGeom>
        </p:spPr>
      </p:pic>
      <p:pic>
        <p:nvPicPr>
          <p:cNvPr id="8" name="Picture 7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66162F16-7937-D8D0-AD59-05129C683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488" y="4071938"/>
            <a:ext cx="3033713" cy="2220913"/>
          </a:xfrm>
          <a:prstGeom prst="rect">
            <a:avLst/>
          </a:prstGeom>
        </p:spPr>
      </p:pic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CC6ED34E-ACC7-EEEF-0FC1-21E122FDE3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1113" y="1844675"/>
            <a:ext cx="3013075" cy="2200275"/>
          </a:xfrm>
          <a:prstGeom prst="rect">
            <a:avLst/>
          </a:prstGeom>
        </p:spPr>
      </p:pic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A5B44EF7-1BB9-4934-A328-580F87AEA4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1113" y="4106863"/>
            <a:ext cx="3013075" cy="2185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B852C4-36E0-C73A-215A-4EE358D5F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Bivariate for previous data</a:t>
            </a:r>
          </a:p>
        </p:txBody>
      </p:sp>
    </p:spTree>
    <p:extLst>
      <p:ext uri="{BB962C8B-B14F-4D97-AF65-F5344CB8AC3E}">
        <p14:creationId xmlns:p14="http://schemas.microsoft.com/office/powerpoint/2010/main" val="366477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7336F7B-7038-4227-BCAC-E417CC3F6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447396-A71E-DFCE-0414-925F316730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20" b="3"/>
          <a:stretch/>
        </p:blipFill>
        <p:spPr>
          <a:xfrm>
            <a:off x="196731" y="175147"/>
            <a:ext cx="3792174" cy="3174339"/>
          </a:xfrm>
          <a:prstGeom prst="rect">
            <a:avLst/>
          </a:prstGeom>
        </p:spPr>
      </p:pic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EEECB97B-A652-0246-6FFC-D57C1A84D7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7" r="7332" b="2"/>
          <a:stretch/>
        </p:blipFill>
        <p:spPr>
          <a:xfrm>
            <a:off x="4209091" y="175147"/>
            <a:ext cx="3792174" cy="31743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92FE8F-DC37-8B1A-7872-EF85608B43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740"/>
          <a:stretch/>
        </p:blipFill>
        <p:spPr>
          <a:xfrm>
            <a:off x="8194217" y="175147"/>
            <a:ext cx="3792174" cy="31743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7070ED-8AF9-C7E8-3E25-2F2A911645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336" b="1"/>
          <a:stretch/>
        </p:blipFill>
        <p:spPr>
          <a:xfrm>
            <a:off x="191088" y="3508511"/>
            <a:ext cx="3792174" cy="3171426"/>
          </a:xfrm>
          <a:prstGeom prst="rect">
            <a:avLst/>
          </a:prstGeom>
        </p:spPr>
      </p:pic>
      <p:pic>
        <p:nvPicPr>
          <p:cNvPr id="3" name="Picture 2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006097E2-4A19-D63D-87B0-107FF6441F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1" r="7367" b="-2"/>
          <a:stretch/>
        </p:blipFill>
        <p:spPr>
          <a:xfrm>
            <a:off x="4203448" y="3508511"/>
            <a:ext cx="3792174" cy="3171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F0FA19-170B-9ECB-14DF-0D65550DEA0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3160" b="-2"/>
          <a:stretch/>
        </p:blipFill>
        <p:spPr>
          <a:xfrm>
            <a:off x="8188574" y="3508511"/>
            <a:ext cx="3792174" cy="317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E2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DA381B-1A9E-8721-BB8A-27A1D89F4426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FF6C65-2DF3-4103-83EA-935D6A03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626" y="640080"/>
            <a:ext cx="660215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6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69A4-BAF0-37E2-DBB3-7E419DCB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8885"/>
          </a:xfrm>
        </p:spPr>
        <p:txBody>
          <a:bodyPr>
            <a:normAutofit fontScale="90000"/>
          </a:bodyPr>
          <a:lstStyle/>
          <a:p>
            <a:r>
              <a:rPr lang="en-US" dirty="0"/>
              <a:t>Hyperlinks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17925-0836-A3E0-6685-3232E7B4E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7965"/>
            <a:ext cx="10515600" cy="53289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Correlation </a:t>
            </a:r>
            <a:r>
              <a:rPr lang="en-US"/>
              <a:t>plot:</a:t>
            </a:r>
            <a:r>
              <a:rPr lang="en-US">
                <a:ea typeface="+mn-lt"/>
                <a:cs typeface="+mn-lt"/>
              </a:rPr>
              <a:t> https</a:t>
            </a:r>
            <a:r>
              <a:rPr lang="en-US" dirty="0">
                <a:ea typeface="+mn-lt"/>
                <a:cs typeface="+mn-lt"/>
              </a:rPr>
              <a:t>://colab.research.google.com/drive/1_PUmAyw5-IMfOB0TWMpXydySoX_1NEgG#scrollTo=dyScE75yLvO6&amp;uniqifier=1</a:t>
            </a:r>
          </a:p>
          <a:p>
            <a:r>
              <a:rPr lang="en-US"/>
              <a:t>Excel sheet: </a:t>
            </a:r>
            <a:r>
              <a:rPr lang="en-US">
                <a:ea typeface="+mn-lt"/>
                <a:cs typeface="+mn-lt"/>
              </a:rPr>
              <a:t>https://docs.google.com/spreadsheets/d/1h8NQNBiRTFU-0fQ7PnBxusV9UTgGk3cy/edit?usp=sharing&amp;ouid=109330305611183196317&amp;rtpof=true&amp;sd=true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38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7F481-8D11-4AD7-4576-983E0C1D3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Project description: </a:t>
            </a:r>
            <a:r>
              <a:rPr lang="en-US" sz="1800">
                <a:ea typeface="+mn-lt"/>
                <a:cs typeface="+mn-lt"/>
              </a:rPr>
              <a:t>This case study attempts to demonstrate the application of EDA in a real-world business </a:t>
            </a:r>
            <a:r>
              <a:rPr lang="en-US" sz="1800" dirty="0">
                <a:ea typeface="+mn-lt"/>
                <a:cs typeface="+mn-lt"/>
              </a:rPr>
              <a:t>environment. In this case study, in addition to using the techniques learned in the EDA module, you will gain a basic grasp of risk analytics in banking </a:t>
            </a:r>
            <a:r>
              <a:rPr lang="en-US" sz="1800">
                <a:ea typeface="+mn-lt"/>
                <a:cs typeface="+mn-lt"/>
              </a:rPr>
              <a:t>and financial services, as well as how data is utilized to reduce the risk of losing money when lending to consumers.</a:t>
            </a:r>
            <a:r>
              <a:rPr lang="en-US" sz="1800" dirty="0">
                <a:ea typeface="+mn-lt"/>
                <a:cs typeface="+mn-lt"/>
              </a:rPr>
              <a:t> </a:t>
            </a:r>
            <a:endParaRPr lang="en-US" sz="1800"/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Approach: </a:t>
            </a:r>
            <a:r>
              <a:rPr lang="en-US" sz="1800" dirty="0">
                <a:ea typeface="+mn-lt"/>
                <a:cs typeface="+mn-lt"/>
              </a:rPr>
              <a:t>This case study has two enormous data sets: the current application and the previous application. Each included several unneeded columns that would be useless for risk  assessments, as well as many blank data. I started by cleaning.  To evaluate this enormous set of data, I first cleaned the data, located some outliers and deleted them, and then began performing univariate and bivariate analysis using pivot tables and charts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Tech used: power bi,python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3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01301-6F74-19EF-80CD-96AEA9A77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solidFill>
                  <a:schemeClr val="tx1"/>
                </a:solidFill>
              </a:rPr>
              <a:t>Outliers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blue dots and black text&#10;&#10;Description automatically generated">
            <a:extLst>
              <a:ext uri="{FF2B5EF4-FFF2-40B4-BE49-F238E27FC236}">
                <a16:creationId xmlns:a16="http://schemas.microsoft.com/office/drawing/2014/main" id="{E0D51CE0-CDD2-C97D-3A60-32B5393A7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3266458"/>
            <a:ext cx="3758184" cy="2306693"/>
          </a:xfrm>
          <a:prstGeom prst="rect">
            <a:avLst/>
          </a:prstGeom>
        </p:spPr>
      </p:pic>
      <p:pic>
        <p:nvPicPr>
          <p:cNvPr id="3" name="Picture 2" descr="A graph with blue dots and black text&#10;&#10;Description automatically generated">
            <a:extLst>
              <a:ext uri="{FF2B5EF4-FFF2-40B4-BE49-F238E27FC236}">
                <a16:creationId xmlns:a16="http://schemas.microsoft.com/office/drawing/2014/main" id="{8B32625B-A811-7536-24B3-765D3DF5F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908" y="3277535"/>
            <a:ext cx="3758184" cy="22845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2CC569-5D56-BED2-485E-825214C47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208" y="3277535"/>
            <a:ext cx="3758184" cy="228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6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F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9E004-6EFE-FB82-877B-EDBFA57C4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imbalance</a:t>
            </a:r>
          </a:p>
        </p:txBody>
      </p:sp>
      <p:pic>
        <p:nvPicPr>
          <p:cNvPr id="4" name="Picture 3" descr="A graph with blue rectangles&#10;&#10;Description automatically generated">
            <a:extLst>
              <a:ext uri="{FF2B5EF4-FFF2-40B4-BE49-F238E27FC236}">
                <a16:creationId xmlns:a16="http://schemas.microsoft.com/office/drawing/2014/main" id="{53B4DDFD-814B-E2B3-24F4-422DE92CE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694" y="640080"/>
            <a:ext cx="6788015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7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313" y="-440006"/>
            <a:ext cx="10515600" cy="1145224"/>
          </a:xfrm>
        </p:spPr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8569"/>
            <a:ext cx="10515600" cy="54583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UNIVARIATE Analysis</a:t>
            </a:r>
          </a:p>
        </p:txBody>
      </p:sp>
      <p:pic>
        <p:nvPicPr>
          <p:cNvPr id="4" name="Picture 3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99592505-748B-60D5-A703-AEA8CB6A0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19" y="1255323"/>
            <a:ext cx="2524125" cy="2190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ECC424-1F44-21C6-F5B4-4D7FFFF3D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76" y="1255144"/>
            <a:ext cx="2505614" cy="21911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41E492-361C-E413-574F-9D6DEB0E7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247" y="1255234"/>
            <a:ext cx="2569053" cy="2190929"/>
          </a:xfrm>
          <a:prstGeom prst="rect">
            <a:avLst/>
          </a:prstGeom>
        </p:spPr>
      </p:pic>
      <p:pic>
        <p:nvPicPr>
          <p:cNvPr id="7" name="Picture 6" descr="A graph of a car&#10;&#10;Description automatically generated">
            <a:extLst>
              <a:ext uri="{FF2B5EF4-FFF2-40B4-BE49-F238E27FC236}">
                <a16:creationId xmlns:a16="http://schemas.microsoft.com/office/drawing/2014/main" id="{8220B03D-FE84-5FCD-8B76-D1F7D101D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6427" y="1259816"/>
            <a:ext cx="2564201" cy="21961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AFBFF4-73E8-57B3-C743-39339FC551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354" y="3785828"/>
            <a:ext cx="2519631" cy="2219325"/>
          </a:xfrm>
          <a:prstGeom prst="rect">
            <a:avLst/>
          </a:prstGeom>
        </p:spPr>
      </p:pic>
      <p:pic>
        <p:nvPicPr>
          <p:cNvPr id="9" name="Picture 8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252D7593-BFB9-6F49-7A9B-9C1DCC49A0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1375" y="3786817"/>
            <a:ext cx="2705100" cy="2533650"/>
          </a:xfrm>
          <a:prstGeom prst="rect">
            <a:avLst/>
          </a:prstGeom>
        </p:spPr>
      </p:pic>
      <p:pic>
        <p:nvPicPr>
          <p:cNvPr id="10" name="Picture 9" descr="A graph with numbers and letters&#10;&#10;Description automatically generated">
            <a:extLst>
              <a:ext uri="{FF2B5EF4-FFF2-40B4-BE49-F238E27FC236}">
                <a16:creationId xmlns:a16="http://schemas.microsoft.com/office/drawing/2014/main" id="{FD4DA23F-A1F7-618D-9845-EFE615B06F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0903" y="3784930"/>
            <a:ext cx="2546949" cy="2537424"/>
          </a:xfrm>
          <a:prstGeom prst="rect">
            <a:avLst/>
          </a:prstGeom>
        </p:spPr>
      </p:pic>
      <p:pic>
        <p:nvPicPr>
          <p:cNvPr id="11" name="Picture 10" descr="A graph of a credit&#10;&#10;Description automatically generated">
            <a:extLst>
              <a:ext uri="{FF2B5EF4-FFF2-40B4-BE49-F238E27FC236}">
                <a16:creationId xmlns:a16="http://schemas.microsoft.com/office/drawing/2014/main" id="{E550D1F3-1DE0-C163-E80E-D6FC36203E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15682" y="3784840"/>
            <a:ext cx="2643276" cy="253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1E75B2-37EB-EF34-203A-1C94089FC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450" y="520805"/>
            <a:ext cx="2676345" cy="2633392"/>
          </a:xfrm>
        </p:spPr>
      </p:pic>
      <p:pic>
        <p:nvPicPr>
          <p:cNvPr id="2" name="Picture 1" descr="A graph of a graph&#10;&#10;Description automatically generated">
            <a:extLst>
              <a:ext uri="{FF2B5EF4-FFF2-40B4-BE49-F238E27FC236}">
                <a16:creationId xmlns:a16="http://schemas.microsoft.com/office/drawing/2014/main" id="{CC0D2A1E-4CC7-75FE-6ED3-11D27A78B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374" y="527829"/>
            <a:ext cx="2792083" cy="2639323"/>
          </a:xfrm>
          <a:prstGeom prst="rect">
            <a:avLst/>
          </a:prstGeom>
        </p:spPr>
      </p:pic>
      <p:pic>
        <p:nvPicPr>
          <p:cNvPr id="3" name="Picture 2" descr="A graph of a number of people&#10;&#10;Description automatically generated">
            <a:extLst>
              <a:ext uri="{FF2B5EF4-FFF2-40B4-BE49-F238E27FC236}">
                <a16:creationId xmlns:a16="http://schemas.microsoft.com/office/drawing/2014/main" id="{CC1A8569-F3AB-2DAB-7FF0-F8773B82A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502" y="527559"/>
            <a:ext cx="2801787" cy="26398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A91D7C-C3CF-87BE-02B8-40EA23908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2460" y="532412"/>
            <a:ext cx="2802326" cy="2630158"/>
          </a:xfrm>
          <a:prstGeom prst="rect">
            <a:avLst/>
          </a:prstGeom>
        </p:spPr>
      </p:pic>
      <p:pic>
        <p:nvPicPr>
          <p:cNvPr id="6" name="Picture 5" descr="A blue graph with black text&#10;&#10;Description automatically generated">
            <a:extLst>
              <a:ext uri="{FF2B5EF4-FFF2-40B4-BE49-F238E27FC236}">
                <a16:creationId xmlns:a16="http://schemas.microsoft.com/office/drawing/2014/main" id="{954FED98-57D1-7784-6152-ED1C12C788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010" y="3431696"/>
            <a:ext cx="2691980" cy="26400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F9347A-05BE-0357-6161-5853E1B5E6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5316" y="3422441"/>
            <a:ext cx="2782198" cy="2629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EFA44B-1A44-1C2B-7A3E-0C42B4954D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4614" y="3434930"/>
            <a:ext cx="2857679" cy="2633572"/>
          </a:xfrm>
          <a:prstGeom prst="rect">
            <a:avLst/>
          </a:prstGeom>
        </p:spPr>
      </p:pic>
      <p:pic>
        <p:nvPicPr>
          <p:cNvPr id="9" name="Picture 8" descr="A graph of a number of days&#10;&#10;Description automatically generated">
            <a:extLst>
              <a:ext uri="{FF2B5EF4-FFF2-40B4-BE49-F238E27FC236}">
                <a16:creationId xmlns:a16="http://schemas.microsoft.com/office/drawing/2014/main" id="{93C289CF-95AC-1ED9-60A6-D134D12EC4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18146" y="3439693"/>
            <a:ext cx="2785972" cy="2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with blue squares&#10;&#10;Description automatically generated">
            <a:extLst>
              <a:ext uri="{FF2B5EF4-FFF2-40B4-BE49-F238E27FC236}">
                <a16:creationId xmlns:a16="http://schemas.microsoft.com/office/drawing/2014/main" id="{855672CD-BCA7-69E2-01E1-54D0F2951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2024399"/>
            <a:ext cx="2879083" cy="28092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aph of a number of people&#10;&#10;Description automatically generated">
            <a:extLst>
              <a:ext uri="{FF2B5EF4-FFF2-40B4-BE49-F238E27FC236}">
                <a16:creationId xmlns:a16="http://schemas.microsoft.com/office/drawing/2014/main" id="{52A9E694-E0A8-4688-6AE1-905085A1C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976" y="2070464"/>
            <a:ext cx="2880360" cy="271808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814E87-F5DD-20A6-3181-CB5AD56C4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941" y="2134159"/>
            <a:ext cx="2880360" cy="258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6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1420-EB31-DDA8-D033-397FA57D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621"/>
          </a:xfrm>
        </p:spPr>
        <p:txBody>
          <a:bodyPr>
            <a:normAutofit fontScale="90000"/>
          </a:bodyPr>
          <a:lstStyle/>
          <a:p>
            <a:r>
              <a:rPr lang="en-US" dirty="0"/>
              <a:t>Inference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11180-3BC7-48E6-5BD4-FF26A4A8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6720"/>
            <a:ext cx="10515600" cy="530024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91.93% of the applications belong to other cases. Only 8.07% of clients have difficulty in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payment.  </a:t>
            </a:r>
            <a:endParaRPr lang="en-US"/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90.48% of the clients apply for cash loans and only 9.52% apply for revolving loans. </a:t>
            </a:r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 65.83% of clients are female and 34.16% are male. 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 65.99% of the clients do not own a car. 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 69.37% of clients own realty. 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 70.04% of clients do not have any children, 19.88% have one child and 8.70% have two children. 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 About 99.14% of the clients lies in the salary bracket of Rs.25000 to Rs.5,25,000. 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 85.86% of the application on have credit amount between Rs.45,000 to Rs.10,45,000 and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13.67% have credit amount between Rs.10,45,000 to Rs.20,45,000. </a:t>
            </a:r>
            <a:endParaRPr lang="en-US"/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 55.61% of loan annuity is between Rs.1,500 to Rs.26,500 ; 38.16% between Rs.26,500 to Rs.51500 and 5.63% between Rs.51,500 to Rs.76,500. 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 89.32% of the goods’ price range between Rs.40,000 to Rs.10,40,000 and 10.27% between Rs.10,40,000 to Rs.20,40,000.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5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EE3C-FF89-5620-5C7E-13D718454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01"/>
            <a:ext cx="10515600" cy="426357"/>
          </a:xfrm>
        </p:spPr>
        <p:txBody>
          <a:bodyPr>
            <a:normAutofit/>
          </a:bodyPr>
          <a:lstStyle/>
          <a:p>
            <a:r>
              <a:rPr lang="en-US" sz="2400" dirty="0"/>
              <a:t>Bivariate Analysis</a:t>
            </a:r>
          </a:p>
        </p:txBody>
      </p:sp>
      <p:pic>
        <p:nvPicPr>
          <p:cNvPr id="4" name="Picture 3" descr="A graph of blue and black text&#10;&#10;Description automatically generated">
            <a:extLst>
              <a:ext uri="{FF2B5EF4-FFF2-40B4-BE49-F238E27FC236}">
                <a16:creationId xmlns:a16="http://schemas.microsoft.com/office/drawing/2014/main" id="{F1B88F92-DFED-624D-1320-0FB07D9C8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59" y="588663"/>
            <a:ext cx="3081607" cy="2747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B0F2C0-940E-4A3F-75B0-204FBDE11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815" y="593336"/>
            <a:ext cx="3281991" cy="2738347"/>
          </a:xfrm>
          <a:prstGeom prst="rect">
            <a:avLst/>
          </a:prstGeom>
        </p:spPr>
      </p:pic>
      <p:pic>
        <p:nvPicPr>
          <p:cNvPr id="6" name="Picture 5" descr="A graph with numbers and numbers&#10;&#10;Description automatically generated">
            <a:extLst>
              <a:ext uri="{FF2B5EF4-FFF2-40B4-BE49-F238E27FC236}">
                <a16:creationId xmlns:a16="http://schemas.microsoft.com/office/drawing/2014/main" id="{072CBFAA-5068-5CFF-C214-89C5D1102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259" y="593246"/>
            <a:ext cx="3282350" cy="2738527"/>
          </a:xfrm>
          <a:prstGeom prst="rect">
            <a:avLst/>
          </a:prstGeom>
        </p:spPr>
      </p:pic>
      <p:pic>
        <p:nvPicPr>
          <p:cNvPr id="3" name="Picture 2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91F85CD9-18CA-BE88-5D3F-8192DE3FA5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428" y="3612671"/>
            <a:ext cx="3081067" cy="26519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BD52B0-9A0E-D322-3505-5B6D27BA7D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9422" y="3607998"/>
            <a:ext cx="3574930" cy="2718759"/>
          </a:xfrm>
          <a:prstGeom prst="rect">
            <a:avLst/>
          </a:prstGeom>
        </p:spPr>
      </p:pic>
      <p:pic>
        <p:nvPicPr>
          <p:cNvPr id="8" name="Picture 7" descr="A graph with numbers and letters&#10;&#10;Description automatically generated">
            <a:extLst>
              <a:ext uri="{FF2B5EF4-FFF2-40B4-BE49-F238E27FC236}">
                <a16:creationId xmlns:a16="http://schemas.microsoft.com/office/drawing/2014/main" id="{46BB6D24-C04B-E977-6E4B-34E215AA25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2438" y="3598293"/>
            <a:ext cx="3583915" cy="272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0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128</Words>
  <Application>Microsoft Office PowerPoint</Application>
  <PresentationFormat>Widescreen</PresentationFormat>
  <Paragraphs>37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CITY SKETCH 16X9</vt:lpstr>
      <vt:lpstr>Bank Loan Case Study</vt:lpstr>
      <vt:lpstr>PowerPoint Presentation</vt:lpstr>
      <vt:lpstr>Outliers</vt:lpstr>
      <vt:lpstr>Data imbalance</vt:lpstr>
      <vt:lpstr>Task 1</vt:lpstr>
      <vt:lpstr>PowerPoint Presentation</vt:lpstr>
      <vt:lpstr>PowerPoint Presentation</vt:lpstr>
      <vt:lpstr>Inference </vt:lpstr>
      <vt:lpstr>Bivariate Analysis</vt:lpstr>
      <vt:lpstr>PowerPoint Presentation</vt:lpstr>
      <vt:lpstr>PowerPoint Presentation</vt:lpstr>
      <vt:lpstr>Univariate of previous data</vt:lpstr>
      <vt:lpstr>PowerPoint Presentation</vt:lpstr>
      <vt:lpstr>PowerPoint Presentation</vt:lpstr>
      <vt:lpstr>Bivariate for previous data</vt:lpstr>
      <vt:lpstr>PowerPoint Presentation</vt:lpstr>
      <vt:lpstr>PowerPoint Presentation</vt:lpstr>
      <vt:lpstr>Hyperlinks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448</cp:revision>
  <dcterms:created xsi:type="dcterms:W3CDTF">2023-08-25T06:18:37Z</dcterms:created>
  <dcterms:modified xsi:type="dcterms:W3CDTF">2023-10-10T13:31:06Z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