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662F8C-6788-4618-8D6F-E7A933015F0F}" v="141" dt="2023-10-05T14:20:50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7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1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6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2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4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2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4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9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1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5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10/6/2023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78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74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ght trail in front of a car">
            <a:extLst>
              <a:ext uri="{FF2B5EF4-FFF2-40B4-BE49-F238E27FC236}">
                <a16:creationId xmlns:a16="http://schemas.microsoft.com/office/drawing/2014/main" id="{64B7CA9A-E5DB-0120-634D-243ED6B761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1722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US" b="1">
                <a:solidFill>
                  <a:srgbClr val="FFFFFF"/>
                </a:solidFill>
              </a:rPr>
              <a:t>Analyzing the Impact of Car Features on Price and Profitability</a:t>
            </a:r>
            <a:endParaRPr lang="en-US">
              <a:solidFill>
                <a:srgbClr val="FFFFFF"/>
              </a:solidFill>
            </a:endParaRPr>
          </a:p>
          <a:p>
            <a:pPr algn="r"/>
            <a:endParaRPr lang="en-US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AC9C-D76E-F383-5F31-7242788E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38427"/>
          </a:xfrm>
        </p:spPr>
        <p:txBody>
          <a:bodyPr/>
          <a:lstStyle/>
          <a:p>
            <a:r>
              <a:rPr lang="en-US" dirty="0"/>
              <a:t>Project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5D52F-B20A-9561-15D4-63B29D370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502372"/>
            <a:ext cx="10691265" cy="442684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 dirty="0">
                <a:ea typeface="+mn-lt"/>
                <a:cs typeface="+mn-lt"/>
              </a:rPr>
              <a:t>The automotive industry has been rapidly evolving over the past few decades, with a growing focus on fuel efficiency, environmental sustainability, and technological innovation. With increasing competition among manufacturers and a changing consumer landscape, it has become more important than ever to understand the factors that drive consumer demand for cars.</a:t>
            </a:r>
            <a:br>
              <a:rPr lang="en-US" sz="2200" dirty="0">
                <a:ea typeface="+mn-lt"/>
                <a:cs typeface="+mn-lt"/>
              </a:rPr>
            </a:br>
            <a:r>
              <a:rPr lang="en-US" sz="2200" dirty="0">
                <a:ea typeface="+mn-lt"/>
                <a:cs typeface="+mn-lt"/>
              </a:rPr>
              <a:t>In recent years, there has been a growing trend towards electric and hybrid vehicles and increased interest in alternative fuel sources such as hydrogen and natural gas. At the same time, traditional gasoline-powered cars remain dominant in the market, with varying fuel types and grades available to consumers.</a:t>
            </a:r>
          </a:p>
          <a:p>
            <a:r>
              <a:rPr lang="en-US" sz="2200" dirty="0"/>
              <a:t>Tools used: </a:t>
            </a:r>
            <a:r>
              <a:rPr lang="en-US" sz="2200"/>
              <a:t>excel and tableau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4599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C0E6AB-EAB6-41E0-9D49-369643E87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6A7A0-FAD0-4BFC-A0FC-6B091D842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8D194F9C-6E64-DB43-2230-26C3A3BA39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54" r="2" b="2"/>
          <a:stretch/>
        </p:blipFill>
        <p:spPr>
          <a:xfrm>
            <a:off x="800100" y="1076270"/>
            <a:ext cx="10591800" cy="50578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03FA94-82E6-E945-BE15-1DB0CBD93631}"/>
              </a:ext>
            </a:extLst>
          </p:cNvPr>
          <p:cNvSpPr txBox="1"/>
          <p:nvPr/>
        </p:nvSpPr>
        <p:spPr>
          <a:xfrm>
            <a:off x="805132" y="29567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Insight 1</a:t>
            </a:r>
          </a:p>
        </p:txBody>
      </p:sp>
    </p:spTree>
    <p:extLst>
      <p:ext uri="{BB962C8B-B14F-4D97-AF65-F5344CB8AC3E}">
        <p14:creationId xmlns:p14="http://schemas.microsoft.com/office/powerpoint/2010/main" val="46113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9C0E6AB-EAB6-41E0-9D49-369643E87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76A7A0-FAD0-4BFC-A0FC-6B091D842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2DA2A65-A5BC-7110-9880-DAF7165759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08" r="2" b="2"/>
          <a:stretch/>
        </p:blipFill>
        <p:spPr>
          <a:xfrm>
            <a:off x="800100" y="1076270"/>
            <a:ext cx="10591800" cy="50578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96C71F-5BF9-C4B2-7F05-309FF8CF3B4D}"/>
              </a:ext>
            </a:extLst>
          </p:cNvPr>
          <p:cNvSpPr txBox="1"/>
          <p:nvPr/>
        </p:nvSpPr>
        <p:spPr>
          <a:xfrm>
            <a:off x="806382" y="26254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Insight 2</a:t>
            </a:r>
          </a:p>
        </p:txBody>
      </p:sp>
    </p:spTree>
    <p:extLst>
      <p:ext uri="{BB962C8B-B14F-4D97-AF65-F5344CB8AC3E}">
        <p14:creationId xmlns:p14="http://schemas.microsoft.com/office/powerpoint/2010/main" val="387794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9C0E6AB-EAB6-41E0-9D49-369643E87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76A7A0-FAD0-4BFC-A0FC-6B091D842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B64E9B3-6193-47C8-F684-3C6BE96B3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07" r="2" b="2"/>
          <a:stretch/>
        </p:blipFill>
        <p:spPr>
          <a:xfrm>
            <a:off x="800100" y="1076270"/>
            <a:ext cx="10591800" cy="50578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4580ED-5858-D3C5-5505-30D953AF163D}"/>
              </a:ext>
            </a:extLst>
          </p:cNvPr>
          <p:cNvSpPr txBox="1"/>
          <p:nvPr/>
        </p:nvSpPr>
        <p:spPr>
          <a:xfrm>
            <a:off x="801381" y="18628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Insight 3</a:t>
            </a:r>
          </a:p>
        </p:txBody>
      </p:sp>
    </p:spTree>
    <p:extLst>
      <p:ext uri="{BB962C8B-B14F-4D97-AF65-F5344CB8AC3E}">
        <p14:creationId xmlns:p14="http://schemas.microsoft.com/office/powerpoint/2010/main" val="204315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9833C7-FDE4-4657-B0B1-32BE833C2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BE7C0B-A2D9-4202-A524-532DA2E2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E0853E41-50DE-421A-0CB0-C51ADB4DA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25"/>
          <a:stretch/>
        </p:blipFill>
        <p:spPr>
          <a:xfrm>
            <a:off x="20" y="10"/>
            <a:ext cx="12091338" cy="68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1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9833C7-FDE4-4657-B0B1-32BE833C2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BE7C0B-A2D9-4202-A524-532DA2E2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aph with numbers and points&#10;&#10;Description automatically generated">
            <a:extLst>
              <a:ext uri="{FF2B5EF4-FFF2-40B4-BE49-F238E27FC236}">
                <a16:creationId xmlns:a16="http://schemas.microsoft.com/office/drawing/2014/main" id="{528FCB1B-2FA3-DD8C-BE80-AD36B2372E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2" b="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5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9C0E6AB-EAB6-41E0-9D49-369643E87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6AAC3AA2-9E9A-4139-5DAB-FCEBC08BC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3" r="-2" b="-2"/>
          <a:stretch/>
        </p:blipFill>
        <p:spPr>
          <a:xfrm>
            <a:off x="483799" y="407599"/>
            <a:ext cx="11526327" cy="588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5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5AFD2-732C-8836-DDE7-6C17D476A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>
            <a:normAutofit/>
          </a:bodyPr>
          <a:lstStyle/>
          <a:p>
            <a:r>
              <a:rPr lang="en-US" dirty="0"/>
              <a:t>Hyperlinks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9F832D-66B9-51A3-687C-0B85E0886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7" r="48068" b="-6"/>
          <a:stretch/>
        </p:blipFill>
        <p:spPr>
          <a:xfrm>
            <a:off x="20" y="-17929"/>
            <a:ext cx="4876780" cy="687592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575B1-3D99-0A8A-ECAC-04BD34B06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600"/>
            <a:ext cx="6005933" cy="37744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Excel:</a:t>
            </a:r>
            <a:r>
              <a:rPr lang="en-US">
                <a:ea typeface="+mn-lt"/>
                <a:cs typeface="+mn-lt"/>
              </a:rPr>
              <a:t>https://docs.google.com/spreadsheets/d/1gYGdZV4H_YgdPzLhWSPflpfLcjrU8o2P/edit?usp=sharing&amp;ouid=109330305611183196317&amp;rtpof=true&amp;sd=true</a:t>
            </a:r>
            <a:endParaRPr lang="en-US" dirty="0"/>
          </a:p>
          <a:p>
            <a:r>
              <a:rPr lang="en-US"/>
              <a:t>Tableau:</a:t>
            </a:r>
            <a:r>
              <a:rPr lang="en-US">
                <a:ea typeface="+mn-lt"/>
                <a:cs typeface="+mn-lt"/>
              </a:rPr>
              <a:t>https://public.tableau.com/views/carsanalysis_16960902155820/Dashboard1?:language=en-US&amp;:display_count=n&amp;:origin=viz_share_link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23361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412B24"/>
      </a:dk2>
      <a:lt2>
        <a:srgbClr val="E6E2E8"/>
      </a:lt2>
      <a:accent1>
        <a:srgbClr val="48B520"/>
      </a:accent1>
      <a:accent2>
        <a:srgbClr val="7DAE13"/>
      </a:accent2>
      <a:accent3>
        <a:srgbClr val="B0A11F"/>
      </a:accent3>
      <a:accent4>
        <a:srgbClr val="D57317"/>
      </a:accent4>
      <a:accent5>
        <a:srgbClr val="E73629"/>
      </a:accent5>
      <a:accent6>
        <a:srgbClr val="D51759"/>
      </a:accent6>
      <a:hlink>
        <a:srgbClr val="BF5D3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ChronicleVTI</vt:lpstr>
      <vt:lpstr>Analyzing the Impact of Car Features on Price and Profitability </vt:lpstr>
      <vt:lpstr>Project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Hyperlinks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71</cp:revision>
  <dcterms:created xsi:type="dcterms:W3CDTF">2023-10-05T13:08:31Z</dcterms:created>
  <dcterms:modified xsi:type="dcterms:W3CDTF">2023-10-06T11:55:26Z</dcterms:modified>
</cp:coreProperties>
</file>