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1395D-D316-4E0D-83E3-E94229A49E93}" v="1" dt="2023-07-10T18:18:58.807"/>
    <p1510:client id="{5857A347-6320-EF2C-3247-9357BA70B091}" v="24" dt="2023-10-18T05:49:47.526"/>
    <p1510:client id="{D9BD9740-F814-2F0B-D693-FE219518262A}" v="103" dt="2023-08-22T12:50:32.919"/>
    <p1510:client id="{E425C9AE-3ABF-C7FD-EE5A-EB083FC46221}" v="52" dt="2023-10-25T05:57:07.754"/>
    <p1510:client id="{EE9227EF-667B-592E-5010-15E4EAC20CE4}" v="17" dt="2023-10-17T12:34:41.14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IMDB Movie Analysis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37576" y="-220378"/>
            <a:ext cx="9143998" cy="1020762"/>
          </a:xfrm>
        </p:spPr>
        <p:txBody>
          <a:bodyPr/>
          <a:lstStyle/>
          <a:p>
            <a:r>
              <a:rPr lang="en-US" dirty="0"/>
              <a:t>Task1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697303"/>
            <a:ext cx="9144000" cy="5474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A. </a:t>
            </a:r>
            <a:r>
              <a:rPr lang="en-US" sz="1600" b="1" dirty="0">
                <a:ea typeface="+mn-lt"/>
                <a:cs typeface="+mn-lt"/>
              </a:rPr>
              <a:t>Movie Genre Analysis:</a:t>
            </a:r>
            <a:r>
              <a:rPr lang="en-US" sz="1600" dirty="0">
                <a:ea typeface="+mn-lt"/>
                <a:cs typeface="+mn-lt"/>
              </a:rPr>
              <a:t> Analyze the distribution of movie genres and their impact on the IMDB score.</a:t>
            </a:r>
            <a:endParaRPr lang="en-US" sz="1600"/>
          </a:p>
          <a:p>
            <a:r>
              <a:rPr lang="en-US" sz="1600" b="1" dirty="0">
                <a:ea typeface="+mn-lt"/>
                <a:cs typeface="+mn-lt"/>
              </a:rPr>
              <a:t>Task:</a:t>
            </a:r>
            <a:r>
              <a:rPr lang="en-US" sz="1600" dirty="0">
                <a:ea typeface="+mn-lt"/>
                <a:cs typeface="+mn-lt"/>
              </a:rPr>
              <a:t> Determine the most common genres of movies in the dataset. Then, for each genre, calculate descriptive statistics (mean, median, mode, range, variance, standard deviation) of the IMDB scores.</a:t>
            </a:r>
            <a:endParaRPr lang="en-US" sz="1600"/>
          </a:p>
          <a:p>
            <a:endParaRPr lang="en-US" dirty="0"/>
          </a:p>
        </p:txBody>
      </p:sp>
      <p:pic>
        <p:nvPicPr>
          <p:cNvPr id="3" name="Picture 2" descr="A screenshot of a table&#10;&#10;Description automatically generated">
            <a:extLst>
              <a:ext uri="{FF2B5EF4-FFF2-40B4-BE49-F238E27FC236}">
                <a16:creationId xmlns:a16="http://schemas.microsoft.com/office/drawing/2014/main" id="{E93DA24C-7A62-BA7E-C40C-7D5AC3308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79" y="2041542"/>
            <a:ext cx="5372854" cy="43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-358925"/>
            <a:ext cx="9143998" cy="1020762"/>
          </a:xfrm>
        </p:spPr>
        <p:txBody>
          <a:bodyPr/>
          <a:lstStyle/>
          <a:p>
            <a:r>
              <a:rPr lang="en-US" dirty="0"/>
              <a:t>Task2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F6EF2-4B83-A2DF-0D31-5C5161A4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596661"/>
            <a:ext cx="9144000" cy="55755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>
                <a:ea typeface="+mn-lt"/>
                <a:cs typeface="+mn-lt"/>
              </a:rPr>
              <a:t>B. Movie Duration Analysis: </a:t>
            </a:r>
            <a:r>
              <a:rPr lang="en-US" sz="1600">
                <a:ea typeface="+mn-lt"/>
                <a:cs typeface="+mn-lt"/>
              </a:rPr>
              <a:t>Analyze the distribution of movie durations and its impact on the IMDB score.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Task: Analyze the distribution of movie durations and identify the relationship between movie duration and IMDB score.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3" name="Picture 2" descr="A graph with blue squares and black text&#10;&#10;Description automatically generated">
            <a:extLst>
              <a:ext uri="{FF2B5EF4-FFF2-40B4-BE49-F238E27FC236}">
                <a16:creationId xmlns:a16="http://schemas.microsoft.com/office/drawing/2014/main" id="{88A34BC8-400D-7293-B976-B014023BF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09" y="2110864"/>
            <a:ext cx="8060721" cy="392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8D1A-9D30-D127-B811-103F063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659" y="-401163"/>
            <a:ext cx="9143998" cy="1020762"/>
          </a:xfrm>
        </p:spPr>
        <p:txBody>
          <a:bodyPr/>
          <a:lstStyle/>
          <a:p>
            <a:r>
              <a:rPr lang="en-US" dirty="0"/>
              <a:t>Task3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91A1-742D-161C-AD15-DE3961FD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611038"/>
            <a:ext cx="9144000" cy="5561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ea typeface="+mn-lt"/>
                <a:cs typeface="+mn-lt"/>
              </a:rPr>
              <a:t>C. Language Analysis: </a:t>
            </a:r>
            <a:r>
              <a:rPr lang="en-US" sz="1600" dirty="0">
                <a:ea typeface="+mn-lt"/>
                <a:cs typeface="+mn-lt"/>
              </a:rPr>
              <a:t>Situation: Examine the distribution of movies based on their language.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Task:</a:t>
            </a:r>
            <a:r>
              <a:rPr lang="en-US" sz="1600" dirty="0">
                <a:ea typeface="+mn-lt"/>
                <a:cs typeface="+mn-lt"/>
              </a:rPr>
              <a:t> Determine the most common languages used in movies and analyze their impact on the IMDB score using descriptive statistics.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screenshot of a data sheet&#10;&#10;Description automatically generated">
            <a:extLst>
              <a:ext uri="{FF2B5EF4-FFF2-40B4-BE49-F238E27FC236}">
                <a16:creationId xmlns:a16="http://schemas.microsoft.com/office/drawing/2014/main" id="{7C768F8D-EB91-5F12-4C1F-B30D1689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052" y="1619014"/>
            <a:ext cx="5027888" cy="478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984F-141C-0221-D050-619CDFDD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10" y="-429321"/>
            <a:ext cx="9143998" cy="1020762"/>
          </a:xfrm>
        </p:spPr>
        <p:txBody>
          <a:bodyPr/>
          <a:lstStyle/>
          <a:p>
            <a:r>
              <a:rPr lang="en-US" dirty="0"/>
              <a:t>Task4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BEB4-6610-4FD8-7C46-D1483628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596661"/>
            <a:ext cx="9144000" cy="55755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8492A6"/>
                </a:solidFill>
                <a:ea typeface="+mn-lt"/>
                <a:cs typeface="+mn-lt"/>
              </a:rPr>
              <a:t> </a:t>
            </a:r>
            <a:r>
              <a:rPr lang="en-US" sz="1600" b="1" dirty="0">
                <a:ea typeface="+mn-lt"/>
                <a:cs typeface="+mn-lt"/>
              </a:rPr>
              <a:t>Director Analysis: </a:t>
            </a:r>
            <a:r>
              <a:rPr lang="en-US" sz="1600" dirty="0">
                <a:ea typeface="+mn-lt"/>
                <a:cs typeface="+mn-lt"/>
              </a:rPr>
              <a:t>Influence of directors on movie ratings.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Task: Identify the top directors based on their average IMDB score and analyze their contribution to the success of movies using percentile calculations.</a:t>
            </a:r>
            <a:endParaRPr lang="en-US" sz="160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41F9C63-3BA3-245B-DC46-D1B0655F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03" y="1980134"/>
            <a:ext cx="5459098" cy="35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DEEB-A7BE-47B0-4844-54033688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961" y="-499717"/>
            <a:ext cx="9143998" cy="1020762"/>
          </a:xfrm>
        </p:spPr>
        <p:txBody>
          <a:bodyPr/>
          <a:lstStyle/>
          <a:p>
            <a:r>
              <a:rPr lang="en-US" dirty="0"/>
              <a:t>Task5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0FBF-DAA4-79FF-A7BB-36A2E8E87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452887"/>
            <a:ext cx="9144000" cy="57193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ea typeface="+mn-lt"/>
                <a:cs typeface="+mn-lt"/>
              </a:rPr>
              <a:t>E. Budget Analysis:</a:t>
            </a:r>
            <a:r>
              <a:rPr lang="en-US" sz="1600" dirty="0">
                <a:ea typeface="+mn-lt"/>
                <a:cs typeface="+mn-lt"/>
              </a:rPr>
              <a:t> Explore the relationship between movie budgets and their financial success.</a:t>
            </a:r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Task: Analyze the correlation between movie budgets and gross earnings, and identify the movies with the highest profit margin.</a:t>
            </a:r>
            <a:endParaRPr lang="en-US" sz="1600"/>
          </a:p>
          <a:p>
            <a:endParaRPr lang="en-US" sz="1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55CCA5-7036-3F85-811C-6DD08E74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1" y="1840610"/>
            <a:ext cx="10748588" cy="41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D2F0-8218-8CB3-E57F-A6CFC265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EE0E-08DA-BBD9-6412-53002CCD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Excel:</a:t>
            </a:r>
            <a:r>
              <a:rPr lang="en-US" dirty="0" err="1">
                <a:ea typeface="+mn-lt"/>
                <a:cs typeface="+mn-lt"/>
              </a:rPr>
              <a:t>https</a:t>
            </a:r>
            <a:r>
              <a:rPr lang="en-US" dirty="0">
                <a:ea typeface="+mn-lt"/>
                <a:cs typeface="+mn-lt"/>
              </a:rPr>
              <a:t>://docs.google.com/spreadsheets/d/1naRm91rzTDNr2Y8J_hTREQgPIeJR_WHr/</a:t>
            </a:r>
            <a:r>
              <a:rPr lang="en-US" dirty="0" err="1">
                <a:ea typeface="+mn-lt"/>
                <a:cs typeface="+mn-lt"/>
              </a:rPr>
              <a:t>edit?usp</a:t>
            </a:r>
            <a:r>
              <a:rPr lang="en-US" dirty="0">
                <a:ea typeface="+mn-lt"/>
                <a:cs typeface="+mn-lt"/>
              </a:rPr>
              <a:t>=</a:t>
            </a:r>
            <a:r>
              <a:rPr lang="en-US" dirty="0" err="1">
                <a:ea typeface="+mn-lt"/>
                <a:cs typeface="+mn-lt"/>
              </a:rPr>
              <a:t>sharing&amp;ouid</a:t>
            </a:r>
            <a:r>
              <a:rPr lang="en-US" dirty="0">
                <a:ea typeface="+mn-lt"/>
                <a:cs typeface="+mn-lt"/>
              </a:rPr>
              <a:t>=109330305611183196317&amp;rtpof=</a:t>
            </a:r>
            <a:r>
              <a:rPr lang="en-US" dirty="0" err="1">
                <a:ea typeface="+mn-lt"/>
                <a:cs typeface="+mn-lt"/>
              </a:rPr>
              <a:t>true&amp;sd</a:t>
            </a:r>
            <a:r>
              <a:rPr lang="en-US" dirty="0">
                <a:ea typeface="+mn-lt"/>
                <a:cs typeface="+mn-lt"/>
              </a:rPr>
              <a:t>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3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IMDB Movie Analysis </vt:lpstr>
      <vt:lpstr>Task1</vt:lpstr>
      <vt:lpstr>Task2</vt:lpstr>
      <vt:lpstr>Task3</vt:lpstr>
      <vt:lpstr>Task4</vt:lpstr>
      <vt:lpstr>Task5</vt:lpstr>
      <vt:lpstr>Hyperlinks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120</cp:revision>
  <dcterms:created xsi:type="dcterms:W3CDTF">2023-08-21T13:52:31Z</dcterms:created>
  <dcterms:modified xsi:type="dcterms:W3CDTF">2023-10-25T05:57:15Z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