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826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amma.app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67629" y="42267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50437" y="1782723"/>
            <a:ext cx="7415927" cy="20040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890"/>
              </a:lnSpc>
              <a:buNone/>
            </a:pPr>
            <a:r>
              <a:rPr lang="en-US" sz="6312" b="1" kern="0" spc="-126" dirty="0">
                <a:solidFill>
                  <a:schemeClr val="accent5">
                    <a:lumMod val="60000"/>
                    <a:lumOff val="40000"/>
                  </a:schemeClr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Understanding Keyloggers</a:t>
            </a:r>
            <a:endParaRPr lang="en-US" sz="6312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6350437" y="4157067"/>
            <a:ext cx="7415927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keylogger is a software or hardware device that records every keystroke made on a computer, often without the user's knowledge or consent. These tools are designed to capture sensitive information like passwords, credit card numbers, and other personal data.</a:t>
            </a:r>
            <a:endParaRPr lang="en-US" sz="1944" dirty="0"/>
          </a:p>
        </p:txBody>
      </p:sp>
      <p:sp>
        <p:nvSpPr>
          <p:cNvPr id="7" name="Shape 3"/>
          <p:cNvSpPr/>
          <p:nvPr/>
        </p:nvSpPr>
        <p:spPr>
          <a:xfrm>
            <a:off x="6350437" y="6033373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6868716" y="6014918"/>
            <a:ext cx="2856905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r>
              <a:rPr lang="en-US" sz="2430" b="1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Sahithi Lella</a:t>
            </a:r>
            <a:endParaRPr lang="en-US" sz="2430" dirty="0"/>
          </a:p>
        </p:txBody>
      </p:sp>
      <p:pic>
        <p:nvPicPr>
          <p:cNvPr id="10" name="Image 3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968693" y="2320290"/>
            <a:ext cx="5809059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kern="0" spc="-91" dirty="0">
                <a:solidFill>
                  <a:schemeClr val="accent5">
                    <a:lumMod val="60000"/>
                    <a:lumOff val="40000"/>
                  </a:schemeClr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Types of Keyloggers</a:t>
            </a:r>
            <a:endParaRPr lang="en-US" sz="4574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hape 2"/>
          <p:cNvSpPr/>
          <p:nvPr/>
        </p:nvSpPr>
        <p:spPr>
          <a:xfrm>
            <a:off x="968693" y="3817739"/>
            <a:ext cx="555427" cy="555427"/>
          </a:xfrm>
          <a:prstGeom prst="roundRect">
            <a:avLst>
              <a:gd name="adj" fmla="val 20003"/>
            </a:avLst>
          </a:prstGeom>
          <a:solidFill>
            <a:schemeClr val="accent5">
              <a:lumMod val="60000"/>
              <a:lumOff val="40000"/>
            </a:schemeClr>
          </a:solidFill>
          <a:ln w="15240">
            <a:solidFill>
              <a:srgbClr val="D1B6E1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150739" y="3921204"/>
            <a:ext cx="191333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744" dirty="0"/>
          </a:p>
        </p:txBody>
      </p:sp>
      <p:sp>
        <p:nvSpPr>
          <p:cNvPr id="7" name="Text 4"/>
          <p:cNvSpPr/>
          <p:nvPr/>
        </p:nvSpPr>
        <p:spPr>
          <a:xfrm>
            <a:off x="1770936" y="3817739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Software Keyloggers</a:t>
            </a:r>
            <a:endParaRPr lang="en-US" sz="2287" dirty="0"/>
          </a:p>
        </p:txBody>
      </p:sp>
      <p:sp>
        <p:nvSpPr>
          <p:cNvPr id="8" name="Text 5"/>
          <p:cNvSpPr/>
          <p:nvPr/>
        </p:nvSpPr>
        <p:spPr>
          <a:xfrm>
            <a:off x="1770936" y="4328993"/>
            <a:ext cx="326421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These are programs that run in the background and log all keyboard input.</a:t>
            </a:r>
            <a:endParaRPr lang="en-US" sz="1944" dirty="0"/>
          </a:p>
        </p:txBody>
      </p:sp>
      <p:sp>
        <p:nvSpPr>
          <p:cNvPr id="9" name="Shape 6"/>
          <p:cNvSpPr/>
          <p:nvPr/>
        </p:nvSpPr>
        <p:spPr>
          <a:xfrm>
            <a:off x="5281970" y="3817739"/>
            <a:ext cx="555427" cy="555427"/>
          </a:xfrm>
          <a:prstGeom prst="roundRect">
            <a:avLst>
              <a:gd name="adj" fmla="val 20003"/>
            </a:avLst>
          </a:prstGeom>
          <a:solidFill>
            <a:schemeClr val="accent5">
              <a:lumMod val="60000"/>
              <a:lumOff val="40000"/>
            </a:schemeClr>
          </a:solidFill>
          <a:ln w="15240">
            <a:solidFill>
              <a:srgbClr val="D1B6E1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464016" y="3921204"/>
            <a:ext cx="191333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744" dirty="0"/>
          </a:p>
        </p:txBody>
      </p:sp>
      <p:sp>
        <p:nvSpPr>
          <p:cNvPr id="11" name="Text 8"/>
          <p:cNvSpPr/>
          <p:nvPr/>
        </p:nvSpPr>
        <p:spPr>
          <a:xfrm>
            <a:off x="6084213" y="3817739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Hardware Keyloggers</a:t>
            </a:r>
            <a:endParaRPr lang="en-US" sz="2287" dirty="0"/>
          </a:p>
        </p:txBody>
      </p:sp>
      <p:sp>
        <p:nvSpPr>
          <p:cNvPr id="12" name="Text 9"/>
          <p:cNvSpPr/>
          <p:nvPr/>
        </p:nvSpPr>
        <p:spPr>
          <a:xfrm>
            <a:off x="6084213" y="4328993"/>
            <a:ext cx="326421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These are physical devices that are installed between the keyboard and the computer, capturing every keystroke.</a:t>
            </a:r>
            <a:endParaRPr lang="en-US" sz="1944" dirty="0"/>
          </a:p>
        </p:txBody>
      </p:sp>
      <p:sp>
        <p:nvSpPr>
          <p:cNvPr id="13" name="Shape 10"/>
          <p:cNvSpPr/>
          <p:nvPr/>
        </p:nvSpPr>
        <p:spPr>
          <a:xfrm>
            <a:off x="9595247" y="3817739"/>
            <a:ext cx="555427" cy="555427"/>
          </a:xfrm>
          <a:prstGeom prst="roundRect">
            <a:avLst>
              <a:gd name="adj" fmla="val 20003"/>
            </a:avLst>
          </a:prstGeom>
          <a:solidFill>
            <a:schemeClr val="accent5">
              <a:lumMod val="60000"/>
              <a:lumOff val="40000"/>
            </a:schemeClr>
          </a:solidFill>
          <a:ln w="15240">
            <a:solidFill>
              <a:srgbClr val="D1B6E1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595247" y="3921203"/>
            <a:ext cx="1109924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744" dirty="0"/>
          </a:p>
        </p:txBody>
      </p:sp>
      <p:sp>
        <p:nvSpPr>
          <p:cNvPr id="15" name="Text 12"/>
          <p:cNvSpPr/>
          <p:nvPr/>
        </p:nvSpPr>
        <p:spPr>
          <a:xfrm>
            <a:off x="10397490" y="3817739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Hybrid Keyloggers</a:t>
            </a:r>
            <a:endParaRPr lang="en-US" sz="2287" dirty="0"/>
          </a:p>
        </p:txBody>
      </p:sp>
      <p:sp>
        <p:nvSpPr>
          <p:cNvPr id="16" name="Text 13"/>
          <p:cNvSpPr/>
          <p:nvPr/>
        </p:nvSpPr>
        <p:spPr>
          <a:xfrm>
            <a:off x="10397490" y="4328993"/>
            <a:ext cx="326421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Combine software and hardware components to provide more comprehensive monitoring.</a:t>
            </a:r>
            <a:endParaRPr lang="en-US" sz="1944" dirty="0"/>
          </a:p>
        </p:txBody>
      </p:sp>
      <p:pic>
        <p:nvPicPr>
          <p:cNvPr id="1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4527" y="-254139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968693" y="1092518"/>
            <a:ext cx="5809059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kern="0" spc="-91" dirty="0">
                <a:solidFill>
                  <a:schemeClr val="accent5">
                    <a:lumMod val="60000"/>
                    <a:lumOff val="40000"/>
                  </a:schemeClr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How Keyloggers Work</a:t>
            </a:r>
            <a:endParaRPr lang="en-US" sz="4574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hape 2"/>
          <p:cNvSpPr/>
          <p:nvPr/>
        </p:nvSpPr>
        <p:spPr>
          <a:xfrm>
            <a:off x="968693" y="4724638"/>
            <a:ext cx="12692896" cy="49292"/>
          </a:xfrm>
          <a:prstGeom prst="roundRect">
            <a:avLst>
              <a:gd name="adj" fmla="val 225391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</p:sp>
      <p:sp>
        <p:nvSpPr>
          <p:cNvPr id="6" name="Shape 3"/>
          <p:cNvSpPr/>
          <p:nvPr/>
        </p:nvSpPr>
        <p:spPr>
          <a:xfrm>
            <a:off x="4055507" y="3860661"/>
            <a:ext cx="49292" cy="864037"/>
          </a:xfrm>
          <a:prstGeom prst="roundRect">
            <a:avLst>
              <a:gd name="adj" fmla="val 225391"/>
            </a:avLst>
          </a:prstGeom>
          <a:solidFill>
            <a:schemeClr val="accent5">
              <a:lumMod val="60000"/>
              <a:lumOff val="40000"/>
            </a:schemeClr>
          </a:solidFill>
          <a:ln/>
        </p:spPr>
      </p:sp>
      <p:sp>
        <p:nvSpPr>
          <p:cNvPr id="7" name="Shape 4"/>
          <p:cNvSpPr/>
          <p:nvPr/>
        </p:nvSpPr>
        <p:spPr>
          <a:xfrm>
            <a:off x="3802499" y="4446925"/>
            <a:ext cx="555427" cy="555427"/>
          </a:xfrm>
          <a:prstGeom prst="roundRect">
            <a:avLst>
              <a:gd name="adj" fmla="val 20003"/>
            </a:avLst>
          </a:prstGeom>
          <a:solidFill>
            <a:schemeClr val="accent5">
              <a:lumMod val="60000"/>
              <a:lumOff val="40000"/>
            </a:schemeClr>
          </a:solidFill>
          <a:ln w="1524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3984546" y="4550390"/>
            <a:ext cx="191333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744" dirty="0"/>
          </a:p>
        </p:txBody>
      </p:sp>
      <p:sp>
        <p:nvSpPr>
          <p:cNvPr id="9" name="Text 6"/>
          <p:cNvSpPr/>
          <p:nvPr/>
        </p:nvSpPr>
        <p:spPr>
          <a:xfrm>
            <a:off x="2627947" y="2312313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Keystroke Capture</a:t>
            </a:r>
            <a:endParaRPr lang="en-US" sz="2287" dirty="0"/>
          </a:p>
        </p:txBody>
      </p:sp>
      <p:sp>
        <p:nvSpPr>
          <p:cNvPr id="10" name="Text 7"/>
          <p:cNvSpPr/>
          <p:nvPr/>
        </p:nvSpPr>
        <p:spPr>
          <a:xfrm>
            <a:off x="1215509" y="2823567"/>
            <a:ext cx="572940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keylogger intercepts and records every keystroke made on the computer.</a:t>
            </a:r>
            <a:endParaRPr lang="en-US" sz="1944" dirty="0"/>
          </a:p>
        </p:txBody>
      </p:sp>
      <p:sp>
        <p:nvSpPr>
          <p:cNvPr id="11" name="Shape 8"/>
          <p:cNvSpPr/>
          <p:nvPr/>
        </p:nvSpPr>
        <p:spPr>
          <a:xfrm>
            <a:off x="7290435" y="4724579"/>
            <a:ext cx="49292" cy="864037"/>
          </a:xfrm>
          <a:prstGeom prst="roundRect">
            <a:avLst>
              <a:gd name="adj" fmla="val 225391"/>
            </a:avLst>
          </a:prstGeom>
          <a:solidFill>
            <a:schemeClr val="accent5">
              <a:lumMod val="60000"/>
              <a:lumOff val="40000"/>
            </a:schemeClr>
          </a:solidFill>
          <a:ln/>
        </p:spPr>
      </p:sp>
      <p:sp>
        <p:nvSpPr>
          <p:cNvPr id="12" name="Shape 9"/>
          <p:cNvSpPr/>
          <p:nvPr/>
        </p:nvSpPr>
        <p:spPr>
          <a:xfrm>
            <a:off x="7037427" y="4446925"/>
            <a:ext cx="555427" cy="555427"/>
          </a:xfrm>
          <a:prstGeom prst="roundRect">
            <a:avLst>
              <a:gd name="adj" fmla="val 20003"/>
            </a:avLst>
          </a:prstGeom>
          <a:solidFill>
            <a:schemeClr val="accent5">
              <a:lumMod val="60000"/>
              <a:lumOff val="40000"/>
            </a:schemeClr>
          </a:solidFill>
          <a:ln w="1524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19474" y="4550390"/>
            <a:ext cx="191333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744" dirty="0"/>
          </a:p>
        </p:txBody>
      </p:sp>
      <p:sp>
        <p:nvSpPr>
          <p:cNvPr id="14" name="Text 11"/>
          <p:cNvSpPr/>
          <p:nvPr/>
        </p:nvSpPr>
        <p:spPr>
          <a:xfrm>
            <a:off x="5862876" y="5835610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Storage</a:t>
            </a:r>
            <a:endParaRPr lang="en-US" sz="2287" dirty="0"/>
          </a:p>
        </p:txBody>
      </p:sp>
      <p:sp>
        <p:nvSpPr>
          <p:cNvPr id="15" name="Text 12"/>
          <p:cNvSpPr/>
          <p:nvPr/>
        </p:nvSpPr>
        <p:spPr>
          <a:xfrm>
            <a:off x="4450437" y="6346865"/>
            <a:ext cx="572940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captured data is stored locally or transmitted to a remote server for later retrieval.</a:t>
            </a:r>
            <a:endParaRPr lang="en-US" sz="1944" dirty="0"/>
          </a:p>
        </p:txBody>
      </p:sp>
      <p:sp>
        <p:nvSpPr>
          <p:cNvPr id="16" name="Shape 13"/>
          <p:cNvSpPr/>
          <p:nvPr/>
        </p:nvSpPr>
        <p:spPr>
          <a:xfrm>
            <a:off x="10525363" y="3860661"/>
            <a:ext cx="49292" cy="864037"/>
          </a:xfrm>
          <a:prstGeom prst="roundRect">
            <a:avLst>
              <a:gd name="adj" fmla="val 225391"/>
            </a:avLst>
          </a:prstGeom>
          <a:solidFill>
            <a:schemeClr val="accent5">
              <a:lumMod val="60000"/>
              <a:lumOff val="40000"/>
            </a:schemeClr>
          </a:solidFill>
          <a:ln/>
        </p:spPr>
      </p:sp>
      <p:sp>
        <p:nvSpPr>
          <p:cNvPr id="17" name="Shape 14"/>
          <p:cNvSpPr/>
          <p:nvPr/>
        </p:nvSpPr>
        <p:spPr>
          <a:xfrm>
            <a:off x="10272355" y="4446925"/>
            <a:ext cx="555427" cy="555427"/>
          </a:xfrm>
          <a:prstGeom prst="roundRect">
            <a:avLst>
              <a:gd name="adj" fmla="val 20003"/>
            </a:avLst>
          </a:prstGeom>
          <a:solidFill>
            <a:schemeClr val="accent5">
              <a:lumMod val="60000"/>
              <a:lumOff val="40000"/>
            </a:schemeClr>
          </a:solidFill>
          <a:ln w="15240">
            <a:solidFill>
              <a:srgbClr val="D1B6E1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10454402" y="4550390"/>
            <a:ext cx="191333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744" dirty="0"/>
          </a:p>
        </p:txBody>
      </p:sp>
      <p:sp>
        <p:nvSpPr>
          <p:cNvPr id="19" name="Text 16"/>
          <p:cNvSpPr/>
          <p:nvPr/>
        </p:nvSpPr>
        <p:spPr>
          <a:xfrm>
            <a:off x="9097804" y="2312313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Exfiltration</a:t>
            </a:r>
            <a:endParaRPr lang="en-US" sz="2287" dirty="0"/>
          </a:p>
        </p:txBody>
      </p:sp>
      <p:sp>
        <p:nvSpPr>
          <p:cNvPr id="20" name="Text 17"/>
          <p:cNvSpPr/>
          <p:nvPr/>
        </p:nvSpPr>
        <p:spPr>
          <a:xfrm>
            <a:off x="7685365" y="2823567"/>
            <a:ext cx="572940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attacker can then access the recorded data to steal sensitive information.</a:t>
            </a:r>
            <a:endParaRPr lang="en-US" sz="1944" dirty="0"/>
          </a:p>
        </p:txBody>
      </p:sp>
      <p:pic>
        <p:nvPicPr>
          <p:cNvPr id="2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6727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968693" y="2237065"/>
            <a:ext cx="5809059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kern="0" spc="-91" dirty="0">
                <a:solidFill>
                  <a:schemeClr val="accent5">
                    <a:lumMod val="60000"/>
                    <a:lumOff val="40000"/>
                  </a:schemeClr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Dangers of Keyloggers</a:t>
            </a:r>
            <a:endParaRPr lang="en-US" sz="4574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2"/>
          <p:cNvSpPr/>
          <p:nvPr/>
        </p:nvSpPr>
        <p:spPr>
          <a:xfrm>
            <a:off x="968693" y="3580209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chemeClr val="accent5">
                    <a:lumMod val="60000"/>
                    <a:lumOff val="40000"/>
                  </a:schemeClr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Identity Theft</a:t>
            </a:r>
            <a:endParaRPr lang="en-US" sz="2287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968693" y="4190167"/>
            <a:ext cx="382893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Keyloggers can capture login credentials, credit card numbers, and other personal data, leading to identity theft and financial fraud.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5407462" y="3580209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chemeClr val="accent5">
                    <a:lumMod val="60000"/>
                    <a:lumOff val="40000"/>
                  </a:schemeClr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Espionage</a:t>
            </a:r>
            <a:endParaRPr lang="en-US" sz="2287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 5"/>
          <p:cNvSpPr/>
          <p:nvPr/>
        </p:nvSpPr>
        <p:spPr>
          <a:xfrm>
            <a:off x="5407462" y="4190167"/>
            <a:ext cx="382893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Corporate or government keyloggers can be used for industrial or national espionage, stealing valuable intellectual property or state secrets.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9846231" y="3580209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chemeClr val="accent5">
                    <a:lumMod val="60000"/>
                    <a:lumOff val="40000"/>
                  </a:schemeClr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Stalking</a:t>
            </a:r>
            <a:endParaRPr lang="en-US" sz="2287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9846231" y="4190167"/>
            <a:ext cx="382893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Keyloggers can be used to monitor someone's online activity, including their private communications, without their knowledge or consent.</a:t>
            </a:r>
            <a:endParaRPr lang="en-US" sz="1944" dirty="0"/>
          </a:p>
        </p:txBody>
      </p:sp>
      <p:pic>
        <p:nvPicPr>
          <p:cNvPr id="1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64037" y="1469112"/>
            <a:ext cx="5809059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kern="0" spc="-91" dirty="0">
                <a:solidFill>
                  <a:schemeClr val="accent5">
                    <a:lumMod val="60000"/>
                    <a:lumOff val="40000"/>
                  </a:schemeClr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Detecting Keyloggers</a:t>
            </a:r>
            <a:endParaRPr lang="en-US" sz="4574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hape 2"/>
          <p:cNvSpPr/>
          <p:nvPr/>
        </p:nvSpPr>
        <p:spPr>
          <a:xfrm>
            <a:off x="864037" y="2843093"/>
            <a:ext cx="555427" cy="555427"/>
          </a:xfrm>
          <a:prstGeom prst="roundRect">
            <a:avLst>
              <a:gd name="adj" fmla="val 20003"/>
            </a:avLst>
          </a:prstGeom>
          <a:solidFill>
            <a:schemeClr val="accent5">
              <a:lumMod val="60000"/>
              <a:lumOff val="40000"/>
            </a:schemeClr>
          </a:solidFill>
          <a:ln w="15240">
            <a:solidFill>
              <a:srgbClr val="D1B6E1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864037" y="2946559"/>
            <a:ext cx="373379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744" dirty="0"/>
          </a:p>
        </p:txBody>
      </p:sp>
      <p:sp>
        <p:nvSpPr>
          <p:cNvPr id="8" name="Text 4"/>
          <p:cNvSpPr/>
          <p:nvPr/>
        </p:nvSpPr>
        <p:spPr>
          <a:xfrm>
            <a:off x="1666280" y="2843093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Visual Inspection</a:t>
            </a:r>
            <a:endParaRPr lang="en-US" sz="2287" dirty="0"/>
          </a:p>
        </p:txBody>
      </p:sp>
      <p:sp>
        <p:nvSpPr>
          <p:cNvPr id="9" name="Text 5"/>
          <p:cNvSpPr/>
          <p:nvPr/>
        </p:nvSpPr>
        <p:spPr>
          <a:xfrm>
            <a:off x="1666280" y="3354348"/>
            <a:ext cx="369677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Examine the computer and keyboard for any unusual hardware components or connections.</a:t>
            </a:r>
            <a:endParaRPr lang="en-US" sz="1944" dirty="0"/>
          </a:p>
        </p:txBody>
      </p:sp>
      <p:sp>
        <p:nvSpPr>
          <p:cNvPr id="10" name="Shape 6"/>
          <p:cNvSpPr/>
          <p:nvPr/>
        </p:nvSpPr>
        <p:spPr>
          <a:xfrm>
            <a:off x="5609868" y="2843093"/>
            <a:ext cx="555427" cy="555427"/>
          </a:xfrm>
          <a:prstGeom prst="roundRect">
            <a:avLst>
              <a:gd name="adj" fmla="val 20003"/>
            </a:avLst>
          </a:prstGeom>
          <a:solidFill>
            <a:schemeClr val="accent5">
              <a:lumMod val="60000"/>
              <a:lumOff val="40000"/>
            </a:schemeClr>
          </a:solidFill>
          <a:ln w="15240">
            <a:solidFill>
              <a:srgbClr val="D1B6E1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791914" y="2946559"/>
            <a:ext cx="191333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744" dirty="0"/>
          </a:p>
        </p:txBody>
      </p:sp>
      <p:sp>
        <p:nvSpPr>
          <p:cNvPr id="12" name="Text 8"/>
          <p:cNvSpPr/>
          <p:nvPr/>
        </p:nvSpPr>
        <p:spPr>
          <a:xfrm>
            <a:off x="6412111" y="2843093"/>
            <a:ext cx="3001566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Performance Monitoring</a:t>
            </a:r>
            <a:endParaRPr lang="en-US" sz="2287" dirty="0"/>
          </a:p>
        </p:txBody>
      </p:sp>
      <p:sp>
        <p:nvSpPr>
          <p:cNvPr id="13" name="Text 9"/>
          <p:cNvSpPr/>
          <p:nvPr/>
        </p:nvSpPr>
        <p:spPr>
          <a:xfrm>
            <a:off x="6412111" y="3354348"/>
            <a:ext cx="3696772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Watch for sudden changes in computer performance or unexpected network activity that could indicate a keylogger.</a:t>
            </a:r>
            <a:endParaRPr lang="en-US" sz="1944" dirty="0"/>
          </a:p>
        </p:txBody>
      </p:sp>
      <p:sp>
        <p:nvSpPr>
          <p:cNvPr id="14" name="Shape 10"/>
          <p:cNvSpPr/>
          <p:nvPr/>
        </p:nvSpPr>
        <p:spPr>
          <a:xfrm>
            <a:off x="864037" y="5459016"/>
            <a:ext cx="555427" cy="555427"/>
          </a:xfrm>
          <a:prstGeom prst="roundRect">
            <a:avLst>
              <a:gd name="adj" fmla="val 20003"/>
            </a:avLst>
          </a:prstGeom>
          <a:solidFill>
            <a:schemeClr val="accent5">
              <a:lumMod val="60000"/>
              <a:lumOff val="40000"/>
            </a:schemeClr>
          </a:solidFill>
          <a:ln w="15240">
            <a:solidFill>
              <a:srgbClr val="D1B6E1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1046083" y="5562481"/>
            <a:ext cx="191333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744" dirty="0"/>
          </a:p>
        </p:txBody>
      </p:sp>
      <p:sp>
        <p:nvSpPr>
          <p:cNvPr id="16" name="Text 12"/>
          <p:cNvSpPr/>
          <p:nvPr/>
        </p:nvSpPr>
        <p:spPr>
          <a:xfrm>
            <a:off x="1666280" y="5459016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Antivirus Scans</a:t>
            </a:r>
            <a:endParaRPr lang="en-US" sz="2287" dirty="0"/>
          </a:p>
        </p:txBody>
      </p:sp>
      <p:sp>
        <p:nvSpPr>
          <p:cNvPr id="17" name="Text 13"/>
          <p:cNvSpPr/>
          <p:nvPr/>
        </p:nvSpPr>
        <p:spPr>
          <a:xfrm>
            <a:off x="1666280" y="5970270"/>
            <a:ext cx="844248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trusted antivirus software to scan the system for known keylogger signatures and malware.</a:t>
            </a:r>
            <a:endParaRPr lang="en-US" sz="1944" dirty="0"/>
          </a:p>
        </p:txBody>
      </p:sp>
      <p:pic>
        <p:nvPicPr>
          <p:cNvPr id="18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968693" y="2027158"/>
            <a:ext cx="7327821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kern="0" spc="-91" dirty="0">
                <a:solidFill>
                  <a:schemeClr val="accent5">
                    <a:lumMod val="60000"/>
                    <a:lumOff val="40000"/>
                  </a:schemeClr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Protecting Against Keyloggers</a:t>
            </a:r>
            <a:endParaRPr lang="en-US" sz="4574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693" y="3246953"/>
            <a:ext cx="617220" cy="6172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968693" y="4110990"/>
            <a:ext cx="2895481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Firewall</a:t>
            </a:r>
            <a:endParaRPr lang="en-US" sz="2287" dirty="0"/>
          </a:p>
        </p:txBody>
      </p:sp>
      <p:sp>
        <p:nvSpPr>
          <p:cNvPr id="7" name="Text 3"/>
          <p:cNvSpPr/>
          <p:nvPr/>
        </p:nvSpPr>
        <p:spPr>
          <a:xfrm>
            <a:off x="968693" y="4622244"/>
            <a:ext cx="289548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a robust firewall to block unauthorized network access and prevent data exfiltration.</a:t>
            </a:r>
            <a:endParaRPr lang="en-US" sz="1944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4458" y="3246953"/>
            <a:ext cx="617220" cy="61722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234458" y="4110990"/>
            <a:ext cx="2895481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Antivirus</a:t>
            </a:r>
            <a:endParaRPr lang="en-US" sz="2287" dirty="0"/>
          </a:p>
        </p:txBody>
      </p:sp>
      <p:sp>
        <p:nvSpPr>
          <p:cNvPr id="10" name="Text 5"/>
          <p:cNvSpPr/>
          <p:nvPr/>
        </p:nvSpPr>
        <p:spPr>
          <a:xfrm>
            <a:off x="4234458" y="4622244"/>
            <a:ext cx="289548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Keep your antivirus software up-to-date to detect and remove keylogger malware.</a:t>
            </a:r>
            <a:endParaRPr lang="en-US" sz="1944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0223" y="3246953"/>
            <a:ext cx="617220" cy="61722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500223" y="4110990"/>
            <a:ext cx="2895481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Password Manager</a:t>
            </a:r>
            <a:endParaRPr lang="en-US" sz="2287" dirty="0"/>
          </a:p>
        </p:txBody>
      </p:sp>
      <p:sp>
        <p:nvSpPr>
          <p:cNvPr id="13" name="Text 7"/>
          <p:cNvSpPr/>
          <p:nvPr/>
        </p:nvSpPr>
        <p:spPr>
          <a:xfrm>
            <a:off x="7500223" y="4622244"/>
            <a:ext cx="289548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a secure password manager to avoid typing sensitive credentials directly on the keyboard.</a:t>
            </a:r>
            <a:endParaRPr lang="en-US" sz="1944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5988" y="3246953"/>
            <a:ext cx="617220" cy="61722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765988" y="4110990"/>
            <a:ext cx="289560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Physical Security</a:t>
            </a:r>
            <a:endParaRPr lang="en-US" sz="2287" dirty="0"/>
          </a:p>
        </p:txBody>
      </p:sp>
      <p:sp>
        <p:nvSpPr>
          <p:cNvPr id="16" name="Text 9"/>
          <p:cNvSpPr/>
          <p:nvPr/>
        </p:nvSpPr>
        <p:spPr>
          <a:xfrm>
            <a:off x="10765988" y="4622244"/>
            <a:ext cx="2895600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Regularly inspect your devices for any signs of physical tampering or hidden hardware keyloggers.</a:t>
            </a:r>
            <a:endParaRPr lang="en-US" sz="1944" dirty="0"/>
          </a:p>
        </p:txBody>
      </p:sp>
      <p:pic>
        <p:nvPicPr>
          <p:cNvPr id="17" name="Image 5" descr="preencoded.png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968693" y="1358503"/>
            <a:ext cx="7264479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kern="0" spc="-91" dirty="0">
                <a:solidFill>
                  <a:schemeClr val="accent5">
                    <a:lumMod val="60000"/>
                    <a:lumOff val="40000"/>
                  </a:schemeClr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Keylogger Detection Software</a:t>
            </a:r>
            <a:endParaRPr lang="en-US" sz="4574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hape 2"/>
          <p:cNvSpPr/>
          <p:nvPr/>
        </p:nvSpPr>
        <p:spPr>
          <a:xfrm>
            <a:off x="868332" y="2454830"/>
            <a:ext cx="6223040" cy="2220516"/>
          </a:xfrm>
          <a:prstGeom prst="roundRect">
            <a:avLst>
              <a:gd name="adj" fmla="val 5003"/>
            </a:avLst>
          </a:prstGeom>
          <a:solidFill>
            <a:schemeClr val="accent5">
              <a:lumMod val="60000"/>
              <a:lumOff val="40000"/>
            </a:schemeClr>
          </a:solidFill>
          <a:ln w="15240">
            <a:solidFill>
              <a:srgbClr val="D1B6E1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230749" y="2840355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Malwarebytes</a:t>
            </a:r>
            <a:endParaRPr lang="en-US" sz="2287" dirty="0"/>
          </a:p>
        </p:txBody>
      </p:sp>
      <p:sp>
        <p:nvSpPr>
          <p:cNvPr id="7" name="Text 4"/>
          <p:cNvSpPr/>
          <p:nvPr/>
        </p:nvSpPr>
        <p:spPr>
          <a:xfrm>
            <a:off x="1230749" y="3351609"/>
            <a:ext cx="569892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comprehensive antimalware solution that can detect and remove keyloggers and other hidden threats.</a:t>
            </a:r>
            <a:endParaRPr lang="en-US" sz="1944" dirty="0"/>
          </a:p>
        </p:txBody>
      </p:sp>
      <p:sp>
        <p:nvSpPr>
          <p:cNvPr id="8" name="Shape 5"/>
          <p:cNvSpPr/>
          <p:nvPr/>
        </p:nvSpPr>
        <p:spPr>
          <a:xfrm>
            <a:off x="7438549" y="2578298"/>
            <a:ext cx="6223040" cy="2220516"/>
          </a:xfrm>
          <a:prstGeom prst="roundRect">
            <a:avLst>
              <a:gd name="adj" fmla="val 5003"/>
            </a:avLst>
          </a:prstGeom>
          <a:solidFill>
            <a:schemeClr val="accent5">
              <a:lumMod val="60000"/>
              <a:lumOff val="40000"/>
            </a:schemeClr>
          </a:solidFill>
          <a:ln w="15240">
            <a:solidFill>
              <a:srgbClr val="D1B6E1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700605" y="2840355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Zemana AntiLogger</a:t>
            </a:r>
            <a:endParaRPr lang="en-US" sz="2287" dirty="0"/>
          </a:p>
        </p:txBody>
      </p:sp>
      <p:sp>
        <p:nvSpPr>
          <p:cNvPr id="10" name="Text 7"/>
          <p:cNvSpPr/>
          <p:nvPr/>
        </p:nvSpPr>
        <p:spPr>
          <a:xfrm>
            <a:off x="7700605" y="3351609"/>
            <a:ext cx="5698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specialized tool designed to identify and block keyloggers, spyware, and other types of surveillance software.</a:t>
            </a:r>
            <a:endParaRPr lang="en-US" sz="1944" dirty="0"/>
          </a:p>
        </p:txBody>
      </p:sp>
      <p:sp>
        <p:nvSpPr>
          <p:cNvPr id="11" name="Shape 8"/>
          <p:cNvSpPr/>
          <p:nvPr/>
        </p:nvSpPr>
        <p:spPr>
          <a:xfrm>
            <a:off x="968693" y="5045631"/>
            <a:ext cx="6223040" cy="1825466"/>
          </a:xfrm>
          <a:prstGeom prst="roundRect">
            <a:avLst>
              <a:gd name="adj" fmla="val 6086"/>
            </a:avLst>
          </a:prstGeom>
          <a:solidFill>
            <a:schemeClr val="accent5">
              <a:lumMod val="60000"/>
              <a:lumOff val="40000"/>
            </a:schemeClr>
          </a:solidFill>
          <a:ln w="15240">
            <a:solidFill>
              <a:srgbClr val="D1B6E1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230749" y="5307687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HitmanPro</a:t>
            </a:r>
            <a:endParaRPr lang="en-US" sz="2287" dirty="0"/>
          </a:p>
        </p:txBody>
      </p:sp>
      <p:sp>
        <p:nvSpPr>
          <p:cNvPr id="13" name="Text 10"/>
          <p:cNvSpPr/>
          <p:nvPr/>
        </p:nvSpPr>
        <p:spPr>
          <a:xfrm>
            <a:off x="1230749" y="5818942"/>
            <a:ext cx="569892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powerful security scanner that can detect and remove a wide range of malware, including keyloggers.</a:t>
            </a:r>
            <a:endParaRPr lang="en-US" sz="1944" dirty="0"/>
          </a:p>
        </p:txBody>
      </p:sp>
      <p:sp>
        <p:nvSpPr>
          <p:cNvPr id="14" name="Shape 11"/>
          <p:cNvSpPr/>
          <p:nvPr/>
        </p:nvSpPr>
        <p:spPr>
          <a:xfrm>
            <a:off x="7438549" y="5045631"/>
            <a:ext cx="6223040" cy="1825466"/>
          </a:xfrm>
          <a:prstGeom prst="roundRect">
            <a:avLst>
              <a:gd name="adj" fmla="val 6086"/>
            </a:avLst>
          </a:prstGeom>
          <a:solidFill>
            <a:schemeClr val="accent5">
              <a:lumMod val="60000"/>
              <a:lumOff val="40000"/>
            </a:schemeClr>
          </a:solidFill>
          <a:ln w="15240">
            <a:solidFill>
              <a:srgbClr val="D1B6E1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700605" y="5307687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KeyScrambler</a:t>
            </a:r>
            <a:endParaRPr lang="en-US" sz="2287" dirty="0"/>
          </a:p>
        </p:txBody>
      </p:sp>
      <p:sp>
        <p:nvSpPr>
          <p:cNvPr id="16" name="Text 13"/>
          <p:cNvSpPr/>
          <p:nvPr/>
        </p:nvSpPr>
        <p:spPr>
          <a:xfrm>
            <a:off x="7700605" y="5818942"/>
            <a:ext cx="569892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unique software that encrypts your keyboard input, making it unreadable to keyloggers.</a:t>
            </a:r>
            <a:endParaRPr lang="en-US" sz="1944" dirty="0"/>
          </a:p>
        </p:txBody>
      </p:sp>
      <p:pic>
        <p:nvPicPr>
          <p:cNvPr id="1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968693" y="1854398"/>
            <a:ext cx="6407825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kern="0" spc="-91" dirty="0">
                <a:solidFill>
                  <a:schemeClr val="accent5">
                    <a:lumMod val="60000"/>
                    <a:lumOff val="40000"/>
                  </a:schemeClr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Keylogger Prevention Tips</a:t>
            </a:r>
            <a:endParaRPr lang="en-US" sz="4574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76" y="3074194"/>
            <a:ext cx="4230886" cy="9875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 2"/>
          <p:cNvSpPr/>
          <p:nvPr/>
        </p:nvSpPr>
        <p:spPr>
          <a:xfrm>
            <a:off x="1215509" y="4431983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Update Software</a:t>
            </a:r>
            <a:endParaRPr lang="en-US" sz="2287" dirty="0"/>
          </a:p>
        </p:txBody>
      </p:sp>
      <p:sp>
        <p:nvSpPr>
          <p:cNvPr id="7" name="Text 3"/>
          <p:cNvSpPr/>
          <p:nvPr/>
        </p:nvSpPr>
        <p:spPr>
          <a:xfrm>
            <a:off x="1215509" y="4943237"/>
            <a:ext cx="3737253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Keep your operating system, browser, and other software up-to-date to patch known vulnerabilities.</a:t>
            </a:r>
            <a:endParaRPr lang="en-US" sz="1944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9578" y="3074194"/>
            <a:ext cx="4231005" cy="9875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Text 4"/>
          <p:cNvSpPr/>
          <p:nvPr/>
        </p:nvSpPr>
        <p:spPr>
          <a:xfrm>
            <a:off x="5446395" y="4431983"/>
            <a:ext cx="2926556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Use Secure Connections</a:t>
            </a:r>
            <a:endParaRPr lang="en-US" sz="2287" dirty="0"/>
          </a:p>
        </p:txBody>
      </p:sp>
      <p:sp>
        <p:nvSpPr>
          <p:cNvPr id="10" name="Text 5"/>
          <p:cNvSpPr/>
          <p:nvPr/>
        </p:nvSpPr>
        <p:spPr>
          <a:xfrm>
            <a:off x="5446395" y="4943237"/>
            <a:ext cx="373737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Avoid entering sensitive information on public Wi-Fi or unsecured networks.</a:t>
            </a:r>
            <a:endParaRPr lang="en-US" sz="1944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0583" y="3074194"/>
            <a:ext cx="4231005" cy="9875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2" name="Text 6"/>
          <p:cNvSpPr/>
          <p:nvPr/>
        </p:nvSpPr>
        <p:spPr>
          <a:xfrm>
            <a:off x="9677400" y="4431983"/>
            <a:ext cx="3165038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Be Cautious of Downloads</a:t>
            </a:r>
            <a:endParaRPr lang="en-US" sz="2287" dirty="0"/>
          </a:p>
        </p:txBody>
      </p:sp>
      <p:sp>
        <p:nvSpPr>
          <p:cNvPr id="13" name="Text 7"/>
          <p:cNvSpPr/>
          <p:nvPr/>
        </p:nvSpPr>
        <p:spPr>
          <a:xfrm>
            <a:off x="9677400" y="4943237"/>
            <a:ext cx="373737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Only download software from trusted sources to avoid inadvertently installing keyloggers.</a:t>
            </a:r>
          </a:p>
          <a:p>
            <a:pPr marL="0" indent="0" algn="l">
              <a:lnSpc>
                <a:spcPts val="3110"/>
              </a:lnSpc>
              <a:buNone/>
            </a:pPr>
            <a:endParaRPr lang="en-US" sz="1944" kern="0" spc="-39" dirty="0">
              <a:solidFill>
                <a:srgbClr val="272525"/>
              </a:solidFill>
              <a:latin typeface="Source Sans Pro" pitchFamily="34" charset="0"/>
              <a:ea typeface="Source Sans Pro" pitchFamily="34" charset="-122"/>
            </a:endParaRPr>
          </a:p>
          <a:p>
            <a:pPr marL="0" indent="0" algn="l">
              <a:lnSpc>
                <a:spcPts val="3110"/>
              </a:lnSpc>
              <a:buNone/>
            </a:pPr>
            <a:endParaRPr lang="en-US" sz="1944" kern="0" spc="-39" dirty="0">
              <a:solidFill>
                <a:srgbClr val="272525"/>
              </a:solidFill>
              <a:latin typeface="Source Sans Pro" pitchFamily="34" charset="0"/>
              <a:ea typeface="Source Sans Pro" pitchFamily="34" charset="-122"/>
            </a:endParaRPr>
          </a:p>
          <a:p>
            <a:pPr marL="0" indent="0" algn="l">
              <a:lnSpc>
                <a:spcPts val="3110"/>
              </a:lnSpc>
              <a:buNone/>
            </a:pPr>
            <a:endParaRPr lang="en-US" sz="1944" kern="0" spc="-39" dirty="0">
              <a:solidFill>
                <a:srgbClr val="272525"/>
              </a:solidFill>
              <a:latin typeface="Source Sans Pro" pitchFamily="34" charset="0"/>
              <a:ea typeface="Source Sans Pro" pitchFamily="34" charset="-122"/>
            </a:endParaRPr>
          </a:p>
          <a:p>
            <a:pPr marL="0" indent="0" algn="l">
              <a:lnSpc>
                <a:spcPts val="3110"/>
              </a:lnSpc>
              <a:buNone/>
            </a:pPr>
            <a:endParaRPr lang="en-US" sz="1944" kern="0" spc="-39" dirty="0">
              <a:solidFill>
                <a:srgbClr val="272525"/>
              </a:solidFill>
              <a:latin typeface="Source Sans Pro" pitchFamily="34" charset="0"/>
              <a:ea typeface="Source Sans Pro" pitchFamily="34" charset="-122"/>
            </a:endParaRPr>
          </a:p>
          <a:p>
            <a:pPr marL="0" indent="0" algn="l">
              <a:lnSpc>
                <a:spcPts val="3110"/>
              </a:lnSpc>
              <a:buNone/>
            </a:pPr>
            <a:endParaRPr lang="en-US" sz="1944" kern="0" spc="-39" dirty="0">
              <a:solidFill>
                <a:srgbClr val="272525"/>
              </a:solidFill>
              <a:latin typeface="Source Sans Pro" pitchFamily="34" charset="0"/>
              <a:ea typeface="Source Sans Pro" pitchFamily="34" charset="-122"/>
            </a:endParaRPr>
          </a:p>
          <a:p>
            <a:pPr marL="0" indent="0" algn="l">
              <a:lnSpc>
                <a:spcPts val="3110"/>
              </a:lnSpc>
              <a:buNone/>
            </a:pPr>
            <a:endParaRPr lang="en-US" sz="1944" kern="0" spc="-39" dirty="0">
              <a:solidFill>
                <a:srgbClr val="272525"/>
              </a:solidFill>
              <a:latin typeface="Source Sans Pro" pitchFamily="34" charset="0"/>
              <a:ea typeface="Source Sans Pro" pitchFamily="34" charset="-122"/>
            </a:endParaRPr>
          </a:p>
          <a:p>
            <a:pPr marL="0" indent="0" algn="l">
              <a:lnSpc>
                <a:spcPts val="3110"/>
              </a:lnSpc>
              <a:buNone/>
            </a:pPr>
            <a:endParaRPr lang="en-US" sz="1944" kern="0" spc="-39" dirty="0">
              <a:solidFill>
                <a:srgbClr val="272525"/>
              </a:solidFill>
              <a:latin typeface="Source Sans Pro" pitchFamily="34" charset="0"/>
              <a:ea typeface="Source Sans Pro" pitchFamily="34" charset="-122"/>
            </a:endParaRPr>
          </a:p>
          <a:p>
            <a:pPr marL="0" indent="0" algn="l">
              <a:lnSpc>
                <a:spcPts val="3110"/>
              </a:lnSpc>
              <a:buNone/>
            </a:pPr>
            <a:endParaRPr lang="en-US" sz="1944" kern="0" spc="-39" dirty="0">
              <a:solidFill>
                <a:srgbClr val="272525"/>
              </a:solidFill>
              <a:latin typeface="Source Sans Pro" pitchFamily="34" charset="0"/>
              <a:ea typeface="Source Sans Pro" pitchFamily="34" charset="-122"/>
            </a:endParaRPr>
          </a:p>
          <a:p>
            <a:pPr marL="0" indent="0" algn="l">
              <a:lnSpc>
                <a:spcPts val="3110"/>
              </a:lnSpc>
              <a:buNone/>
            </a:pPr>
            <a:endParaRPr lang="en-US" sz="1944" kern="0" spc="-39" dirty="0">
              <a:solidFill>
                <a:srgbClr val="272525"/>
              </a:solidFill>
              <a:latin typeface="Source Sans Pro" pitchFamily="34" charset="0"/>
              <a:ea typeface="Source Sans Pro" pitchFamily="34" charset="-122"/>
            </a:endParaRPr>
          </a:p>
          <a:p>
            <a:pPr marL="0" indent="0" algn="l">
              <a:lnSpc>
                <a:spcPts val="3110"/>
              </a:lnSpc>
              <a:buNone/>
            </a:pPr>
            <a:endParaRPr lang="en-US" sz="1944" kern="0" spc="-39" dirty="0">
              <a:solidFill>
                <a:srgbClr val="272525"/>
              </a:solidFill>
              <a:latin typeface="Source Sans Pro" pitchFamily="34" charset="0"/>
              <a:ea typeface="Source Sans Pro" pitchFamily="34" charset="-122"/>
            </a:endParaRPr>
          </a:p>
          <a:p>
            <a:pPr marL="0" indent="0" algn="l">
              <a:lnSpc>
                <a:spcPts val="3110"/>
              </a:lnSpc>
              <a:buNone/>
            </a:pPr>
            <a:endParaRPr lang="en-US" sz="1944" dirty="0"/>
          </a:p>
        </p:txBody>
      </p:sp>
      <p:pic>
        <p:nvPicPr>
          <p:cNvPr id="14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06A26F-93A7-F77D-DDB4-2E5F2C30A163}"/>
              </a:ext>
            </a:extLst>
          </p:cNvPr>
          <p:cNvSpPr txBox="1"/>
          <p:nvPr/>
        </p:nvSpPr>
        <p:spPr>
          <a:xfrm>
            <a:off x="356839" y="223024"/>
            <a:ext cx="10615961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Project link</a:t>
            </a:r>
            <a:r>
              <a:rPr lang="en-IN" sz="2400" dirty="0"/>
              <a:t>: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                                                         </a:t>
            </a:r>
            <a:r>
              <a:rPr lang="en-IN" sz="2400" u="sng" dirty="0"/>
              <a:t>https://github.com/sahithi004/sahithi.git</a:t>
            </a:r>
          </a:p>
        </p:txBody>
      </p:sp>
    </p:spTree>
    <p:extLst>
      <p:ext uri="{BB962C8B-B14F-4D97-AF65-F5344CB8AC3E}">
        <p14:creationId xmlns:p14="http://schemas.microsoft.com/office/powerpoint/2010/main" val="1500732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499</Words>
  <Application>Microsoft Office PowerPoint</Application>
  <PresentationFormat>Custom</PresentationFormat>
  <Paragraphs>92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adonis-web</vt:lpstr>
      <vt:lpstr>Arial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sahithi lella</cp:lastModifiedBy>
  <cp:revision>4</cp:revision>
  <dcterms:created xsi:type="dcterms:W3CDTF">2024-06-24T12:36:45Z</dcterms:created>
  <dcterms:modified xsi:type="dcterms:W3CDTF">2024-06-24T15:57:52Z</dcterms:modified>
</cp:coreProperties>
</file>