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59" r:id="rId3"/>
    <p:sldId id="264" r:id="rId4"/>
    <p:sldId id="258" r:id="rId5"/>
    <p:sldId id="266" r:id="rId6"/>
    <p:sldId id="267" r:id="rId7"/>
    <p:sldId id="268" r:id="rId8"/>
    <p:sldId id="269" r:id="rId9"/>
    <p:sldId id="270" r:id="rId10"/>
    <p:sldId id="271" r:id="rId11"/>
    <p:sldId id="272" r:id="rId12"/>
    <p:sldId id="260" r:id="rId13"/>
    <p:sldId id="261" r:id="rId14"/>
    <p:sldId id="26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63" r:id="rId29"/>
    <p:sldId id="286" r:id="rId30"/>
    <p:sldId id="287" r:id="rId31"/>
    <p:sldId id="288"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3" autoAdjust="0"/>
    <p:restoredTop sz="94660"/>
  </p:normalViewPr>
  <p:slideViewPr>
    <p:cSldViewPr snapToGrid="0">
      <p:cViewPr varScale="1">
        <p:scale>
          <a:sx n="89" d="100"/>
          <a:sy n="89" d="100"/>
        </p:scale>
        <p:origin x="68" y="2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0D57B-F0FD-9FB1-0914-D3132F1BF0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83638A8-5685-1C24-3413-AC8E0DD449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705CF2A-4409-D7DA-5166-3B1C59E1B432}"/>
              </a:ext>
            </a:extLst>
          </p:cNvPr>
          <p:cNvSpPr>
            <a:spLocks noGrp="1"/>
          </p:cNvSpPr>
          <p:nvPr>
            <p:ph type="dt" sz="half" idx="10"/>
          </p:nvPr>
        </p:nvSpPr>
        <p:spPr/>
        <p:txBody>
          <a:bodyPr/>
          <a:lstStyle/>
          <a:p>
            <a:fld id="{A5A24D7B-9957-47A5-8194-5B2447784E6F}" type="datetimeFigureOut">
              <a:rPr lang="en-IN" smtClean="0"/>
              <a:t>17-04-2023</a:t>
            </a:fld>
            <a:endParaRPr lang="en-IN"/>
          </a:p>
        </p:txBody>
      </p:sp>
      <p:sp>
        <p:nvSpPr>
          <p:cNvPr id="5" name="Footer Placeholder 4">
            <a:extLst>
              <a:ext uri="{FF2B5EF4-FFF2-40B4-BE49-F238E27FC236}">
                <a16:creationId xmlns:a16="http://schemas.microsoft.com/office/drawing/2014/main" id="{B927770A-28D1-D1D9-2CE8-65E8CE17A2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AA0A88-97B0-383C-165F-9D275C6AC291}"/>
              </a:ext>
            </a:extLst>
          </p:cNvPr>
          <p:cNvSpPr>
            <a:spLocks noGrp="1"/>
          </p:cNvSpPr>
          <p:nvPr>
            <p:ph type="sldNum" sz="quarter" idx="12"/>
          </p:nvPr>
        </p:nvSpPr>
        <p:spPr/>
        <p:txBody>
          <a:bodyPr/>
          <a:lstStyle/>
          <a:p>
            <a:fld id="{765C0B4A-AFC7-4155-8F53-15DB86B98C28}" type="slidenum">
              <a:rPr lang="en-IN" smtClean="0"/>
              <a:t>‹#›</a:t>
            </a:fld>
            <a:endParaRPr lang="en-IN"/>
          </a:p>
        </p:txBody>
      </p:sp>
    </p:spTree>
    <p:extLst>
      <p:ext uri="{BB962C8B-B14F-4D97-AF65-F5344CB8AC3E}">
        <p14:creationId xmlns:p14="http://schemas.microsoft.com/office/powerpoint/2010/main" val="19126157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A18BA-48AD-9F6D-7E55-C271EE17EF7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0135FE5-D4E7-8203-D2D5-B52A9B9A69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D1D0A0-8ACC-78CC-B03E-BB61A203513A}"/>
              </a:ext>
            </a:extLst>
          </p:cNvPr>
          <p:cNvSpPr>
            <a:spLocks noGrp="1"/>
          </p:cNvSpPr>
          <p:nvPr>
            <p:ph type="dt" sz="half" idx="10"/>
          </p:nvPr>
        </p:nvSpPr>
        <p:spPr/>
        <p:txBody>
          <a:bodyPr/>
          <a:lstStyle/>
          <a:p>
            <a:fld id="{A5A24D7B-9957-47A5-8194-5B2447784E6F}" type="datetimeFigureOut">
              <a:rPr lang="en-IN" smtClean="0"/>
              <a:t>17-04-2023</a:t>
            </a:fld>
            <a:endParaRPr lang="en-IN"/>
          </a:p>
        </p:txBody>
      </p:sp>
      <p:sp>
        <p:nvSpPr>
          <p:cNvPr id="5" name="Footer Placeholder 4">
            <a:extLst>
              <a:ext uri="{FF2B5EF4-FFF2-40B4-BE49-F238E27FC236}">
                <a16:creationId xmlns:a16="http://schemas.microsoft.com/office/drawing/2014/main" id="{0133678B-EE45-6604-FB09-B659FD735D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164DC1-57E7-15DD-851D-AA069BA4E36E}"/>
              </a:ext>
            </a:extLst>
          </p:cNvPr>
          <p:cNvSpPr>
            <a:spLocks noGrp="1"/>
          </p:cNvSpPr>
          <p:nvPr>
            <p:ph type="sldNum" sz="quarter" idx="12"/>
          </p:nvPr>
        </p:nvSpPr>
        <p:spPr/>
        <p:txBody>
          <a:bodyPr/>
          <a:lstStyle/>
          <a:p>
            <a:fld id="{765C0B4A-AFC7-4155-8F53-15DB86B98C28}" type="slidenum">
              <a:rPr lang="en-IN" smtClean="0"/>
              <a:t>‹#›</a:t>
            </a:fld>
            <a:endParaRPr lang="en-IN"/>
          </a:p>
        </p:txBody>
      </p:sp>
    </p:spTree>
    <p:extLst>
      <p:ext uri="{BB962C8B-B14F-4D97-AF65-F5344CB8AC3E}">
        <p14:creationId xmlns:p14="http://schemas.microsoft.com/office/powerpoint/2010/main" val="1225472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78FA6B-2085-4ECA-3D73-5316D225FAF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1478E64-9114-67C9-6887-A4B8E53964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57E350-7AD9-58D7-17E7-DF3FDD6BA341}"/>
              </a:ext>
            </a:extLst>
          </p:cNvPr>
          <p:cNvSpPr>
            <a:spLocks noGrp="1"/>
          </p:cNvSpPr>
          <p:nvPr>
            <p:ph type="dt" sz="half" idx="10"/>
          </p:nvPr>
        </p:nvSpPr>
        <p:spPr/>
        <p:txBody>
          <a:bodyPr/>
          <a:lstStyle/>
          <a:p>
            <a:fld id="{A5A24D7B-9957-47A5-8194-5B2447784E6F}" type="datetimeFigureOut">
              <a:rPr lang="en-IN" smtClean="0"/>
              <a:t>17-04-2023</a:t>
            </a:fld>
            <a:endParaRPr lang="en-IN"/>
          </a:p>
        </p:txBody>
      </p:sp>
      <p:sp>
        <p:nvSpPr>
          <p:cNvPr id="5" name="Footer Placeholder 4">
            <a:extLst>
              <a:ext uri="{FF2B5EF4-FFF2-40B4-BE49-F238E27FC236}">
                <a16:creationId xmlns:a16="http://schemas.microsoft.com/office/drawing/2014/main" id="{4D64FE39-58A1-17AE-1D63-1B694247B8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9A64E8-64BE-69FC-AD37-16F7044A7C48}"/>
              </a:ext>
            </a:extLst>
          </p:cNvPr>
          <p:cNvSpPr>
            <a:spLocks noGrp="1"/>
          </p:cNvSpPr>
          <p:nvPr>
            <p:ph type="sldNum" sz="quarter" idx="12"/>
          </p:nvPr>
        </p:nvSpPr>
        <p:spPr/>
        <p:txBody>
          <a:bodyPr/>
          <a:lstStyle/>
          <a:p>
            <a:fld id="{765C0B4A-AFC7-4155-8F53-15DB86B98C28}" type="slidenum">
              <a:rPr lang="en-IN" smtClean="0"/>
              <a:t>‹#›</a:t>
            </a:fld>
            <a:endParaRPr lang="en-IN"/>
          </a:p>
        </p:txBody>
      </p:sp>
    </p:spTree>
    <p:extLst>
      <p:ext uri="{BB962C8B-B14F-4D97-AF65-F5344CB8AC3E}">
        <p14:creationId xmlns:p14="http://schemas.microsoft.com/office/powerpoint/2010/main" val="464125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BA5E4-D7BC-A531-0308-E7A68DB6258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A076C68-5C28-3449-1811-1158E8E89A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B86BA9-9FD0-129A-AE3C-023DC8794030}"/>
              </a:ext>
            </a:extLst>
          </p:cNvPr>
          <p:cNvSpPr>
            <a:spLocks noGrp="1"/>
          </p:cNvSpPr>
          <p:nvPr>
            <p:ph type="dt" sz="half" idx="10"/>
          </p:nvPr>
        </p:nvSpPr>
        <p:spPr/>
        <p:txBody>
          <a:bodyPr/>
          <a:lstStyle/>
          <a:p>
            <a:fld id="{A5A24D7B-9957-47A5-8194-5B2447784E6F}" type="datetimeFigureOut">
              <a:rPr lang="en-IN" smtClean="0"/>
              <a:t>17-04-2023</a:t>
            </a:fld>
            <a:endParaRPr lang="en-IN"/>
          </a:p>
        </p:txBody>
      </p:sp>
      <p:sp>
        <p:nvSpPr>
          <p:cNvPr id="5" name="Footer Placeholder 4">
            <a:extLst>
              <a:ext uri="{FF2B5EF4-FFF2-40B4-BE49-F238E27FC236}">
                <a16:creationId xmlns:a16="http://schemas.microsoft.com/office/drawing/2014/main" id="{2F3BF7A3-3BEF-E9ED-7355-1C3B476D42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908573-D530-CAB8-A165-7DE03619D543}"/>
              </a:ext>
            </a:extLst>
          </p:cNvPr>
          <p:cNvSpPr>
            <a:spLocks noGrp="1"/>
          </p:cNvSpPr>
          <p:nvPr>
            <p:ph type="sldNum" sz="quarter" idx="12"/>
          </p:nvPr>
        </p:nvSpPr>
        <p:spPr/>
        <p:txBody>
          <a:bodyPr/>
          <a:lstStyle/>
          <a:p>
            <a:fld id="{765C0B4A-AFC7-4155-8F53-15DB86B98C28}" type="slidenum">
              <a:rPr lang="en-IN" smtClean="0"/>
              <a:t>‹#›</a:t>
            </a:fld>
            <a:endParaRPr lang="en-IN"/>
          </a:p>
        </p:txBody>
      </p:sp>
    </p:spTree>
    <p:extLst>
      <p:ext uri="{BB962C8B-B14F-4D97-AF65-F5344CB8AC3E}">
        <p14:creationId xmlns:p14="http://schemas.microsoft.com/office/powerpoint/2010/main" val="2819818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5ED35-1C52-8601-D021-432370F0CC1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1283DCD-E554-6368-8610-FC83FC7D64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97BFB5-9D82-1A03-46E1-DD22ACC8080B}"/>
              </a:ext>
            </a:extLst>
          </p:cNvPr>
          <p:cNvSpPr>
            <a:spLocks noGrp="1"/>
          </p:cNvSpPr>
          <p:nvPr>
            <p:ph type="dt" sz="half" idx="10"/>
          </p:nvPr>
        </p:nvSpPr>
        <p:spPr/>
        <p:txBody>
          <a:bodyPr/>
          <a:lstStyle/>
          <a:p>
            <a:fld id="{A5A24D7B-9957-47A5-8194-5B2447784E6F}" type="datetimeFigureOut">
              <a:rPr lang="en-IN" smtClean="0"/>
              <a:t>17-04-2023</a:t>
            </a:fld>
            <a:endParaRPr lang="en-IN"/>
          </a:p>
        </p:txBody>
      </p:sp>
      <p:sp>
        <p:nvSpPr>
          <p:cNvPr id="5" name="Footer Placeholder 4">
            <a:extLst>
              <a:ext uri="{FF2B5EF4-FFF2-40B4-BE49-F238E27FC236}">
                <a16:creationId xmlns:a16="http://schemas.microsoft.com/office/drawing/2014/main" id="{CF5A49F4-8B1D-6BCC-434D-31B795F531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467D5C-8B9A-A6E3-5438-B9D9193C2FBE}"/>
              </a:ext>
            </a:extLst>
          </p:cNvPr>
          <p:cNvSpPr>
            <a:spLocks noGrp="1"/>
          </p:cNvSpPr>
          <p:nvPr>
            <p:ph type="sldNum" sz="quarter" idx="12"/>
          </p:nvPr>
        </p:nvSpPr>
        <p:spPr/>
        <p:txBody>
          <a:bodyPr/>
          <a:lstStyle/>
          <a:p>
            <a:fld id="{765C0B4A-AFC7-4155-8F53-15DB86B98C28}" type="slidenum">
              <a:rPr lang="en-IN" smtClean="0"/>
              <a:t>‹#›</a:t>
            </a:fld>
            <a:endParaRPr lang="en-IN"/>
          </a:p>
        </p:txBody>
      </p:sp>
    </p:spTree>
    <p:extLst>
      <p:ext uri="{BB962C8B-B14F-4D97-AF65-F5344CB8AC3E}">
        <p14:creationId xmlns:p14="http://schemas.microsoft.com/office/powerpoint/2010/main" val="1342018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B4D5C-6034-71D7-1EC9-F4CA9A0E7AA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0A097C4-764C-7EF9-F79F-D15439414B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7985ACB-9A68-8625-85D9-DBC89D8685C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AD53C41-276A-C0F0-3682-8C983BE37337}"/>
              </a:ext>
            </a:extLst>
          </p:cNvPr>
          <p:cNvSpPr>
            <a:spLocks noGrp="1"/>
          </p:cNvSpPr>
          <p:nvPr>
            <p:ph type="dt" sz="half" idx="10"/>
          </p:nvPr>
        </p:nvSpPr>
        <p:spPr/>
        <p:txBody>
          <a:bodyPr/>
          <a:lstStyle/>
          <a:p>
            <a:fld id="{A5A24D7B-9957-47A5-8194-5B2447784E6F}" type="datetimeFigureOut">
              <a:rPr lang="en-IN" smtClean="0"/>
              <a:t>17-04-2023</a:t>
            </a:fld>
            <a:endParaRPr lang="en-IN"/>
          </a:p>
        </p:txBody>
      </p:sp>
      <p:sp>
        <p:nvSpPr>
          <p:cNvPr id="6" name="Footer Placeholder 5">
            <a:extLst>
              <a:ext uri="{FF2B5EF4-FFF2-40B4-BE49-F238E27FC236}">
                <a16:creationId xmlns:a16="http://schemas.microsoft.com/office/drawing/2014/main" id="{EBFBE67F-7996-D7AA-1F31-07A51E0CE61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8C3CC94-F76B-CCBB-1D6A-B42A19C2B1F0}"/>
              </a:ext>
            </a:extLst>
          </p:cNvPr>
          <p:cNvSpPr>
            <a:spLocks noGrp="1"/>
          </p:cNvSpPr>
          <p:nvPr>
            <p:ph type="sldNum" sz="quarter" idx="12"/>
          </p:nvPr>
        </p:nvSpPr>
        <p:spPr/>
        <p:txBody>
          <a:bodyPr/>
          <a:lstStyle/>
          <a:p>
            <a:fld id="{765C0B4A-AFC7-4155-8F53-15DB86B98C28}" type="slidenum">
              <a:rPr lang="en-IN" smtClean="0"/>
              <a:t>‹#›</a:t>
            </a:fld>
            <a:endParaRPr lang="en-IN"/>
          </a:p>
        </p:txBody>
      </p:sp>
    </p:spTree>
    <p:extLst>
      <p:ext uri="{BB962C8B-B14F-4D97-AF65-F5344CB8AC3E}">
        <p14:creationId xmlns:p14="http://schemas.microsoft.com/office/powerpoint/2010/main" val="2917682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90DB9-70F8-E351-E059-69C4F93D064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E464866-ED87-6905-7B1A-A34CAC0230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B34F07-7512-EB69-00BA-042514C071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CEFF936-3CCF-0513-0B63-A7773A6F73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DADD172-2076-76BF-4A69-59728F0215A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3A86A06-8EC7-E56C-AF21-22552A7C003C}"/>
              </a:ext>
            </a:extLst>
          </p:cNvPr>
          <p:cNvSpPr>
            <a:spLocks noGrp="1"/>
          </p:cNvSpPr>
          <p:nvPr>
            <p:ph type="dt" sz="half" idx="10"/>
          </p:nvPr>
        </p:nvSpPr>
        <p:spPr/>
        <p:txBody>
          <a:bodyPr/>
          <a:lstStyle/>
          <a:p>
            <a:fld id="{A5A24D7B-9957-47A5-8194-5B2447784E6F}" type="datetimeFigureOut">
              <a:rPr lang="en-IN" smtClean="0"/>
              <a:t>17-04-2023</a:t>
            </a:fld>
            <a:endParaRPr lang="en-IN"/>
          </a:p>
        </p:txBody>
      </p:sp>
      <p:sp>
        <p:nvSpPr>
          <p:cNvPr id="8" name="Footer Placeholder 7">
            <a:extLst>
              <a:ext uri="{FF2B5EF4-FFF2-40B4-BE49-F238E27FC236}">
                <a16:creationId xmlns:a16="http://schemas.microsoft.com/office/drawing/2014/main" id="{8DE838DD-0998-2EC5-8992-79550553637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B204E94-5061-F72D-4931-9F21EEA48B75}"/>
              </a:ext>
            </a:extLst>
          </p:cNvPr>
          <p:cNvSpPr>
            <a:spLocks noGrp="1"/>
          </p:cNvSpPr>
          <p:nvPr>
            <p:ph type="sldNum" sz="quarter" idx="12"/>
          </p:nvPr>
        </p:nvSpPr>
        <p:spPr/>
        <p:txBody>
          <a:bodyPr/>
          <a:lstStyle/>
          <a:p>
            <a:fld id="{765C0B4A-AFC7-4155-8F53-15DB86B98C28}" type="slidenum">
              <a:rPr lang="en-IN" smtClean="0"/>
              <a:t>‹#›</a:t>
            </a:fld>
            <a:endParaRPr lang="en-IN"/>
          </a:p>
        </p:txBody>
      </p:sp>
    </p:spTree>
    <p:extLst>
      <p:ext uri="{BB962C8B-B14F-4D97-AF65-F5344CB8AC3E}">
        <p14:creationId xmlns:p14="http://schemas.microsoft.com/office/powerpoint/2010/main" val="3724239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A9DD0-7ABD-6A8B-0CB3-36D43DEC1AE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6EF2FEE-A8B9-51E3-A217-7196E1892C63}"/>
              </a:ext>
            </a:extLst>
          </p:cNvPr>
          <p:cNvSpPr>
            <a:spLocks noGrp="1"/>
          </p:cNvSpPr>
          <p:nvPr>
            <p:ph type="dt" sz="half" idx="10"/>
          </p:nvPr>
        </p:nvSpPr>
        <p:spPr/>
        <p:txBody>
          <a:bodyPr/>
          <a:lstStyle/>
          <a:p>
            <a:fld id="{A5A24D7B-9957-47A5-8194-5B2447784E6F}" type="datetimeFigureOut">
              <a:rPr lang="en-IN" smtClean="0"/>
              <a:t>17-04-2023</a:t>
            </a:fld>
            <a:endParaRPr lang="en-IN"/>
          </a:p>
        </p:txBody>
      </p:sp>
      <p:sp>
        <p:nvSpPr>
          <p:cNvPr id="4" name="Footer Placeholder 3">
            <a:extLst>
              <a:ext uri="{FF2B5EF4-FFF2-40B4-BE49-F238E27FC236}">
                <a16:creationId xmlns:a16="http://schemas.microsoft.com/office/drawing/2014/main" id="{A5B0095F-5A70-6D4A-D7FB-0211AAA9499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E25FF4F-2B32-6B71-132E-75024AE9485E}"/>
              </a:ext>
            </a:extLst>
          </p:cNvPr>
          <p:cNvSpPr>
            <a:spLocks noGrp="1"/>
          </p:cNvSpPr>
          <p:nvPr>
            <p:ph type="sldNum" sz="quarter" idx="12"/>
          </p:nvPr>
        </p:nvSpPr>
        <p:spPr/>
        <p:txBody>
          <a:bodyPr/>
          <a:lstStyle/>
          <a:p>
            <a:fld id="{765C0B4A-AFC7-4155-8F53-15DB86B98C28}" type="slidenum">
              <a:rPr lang="en-IN" smtClean="0"/>
              <a:t>‹#›</a:t>
            </a:fld>
            <a:endParaRPr lang="en-IN"/>
          </a:p>
        </p:txBody>
      </p:sp>
    </p:spTree>
    <p:extLst>
      <p:ext uri="{BB962C8B-B14F-4D97-AF65-F5344CB8AC3E}">
        <p14:creationId xmlns:p14="http://schemas.microsoft.com/office/powerpoint/2010/main" val="336430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50E200-A104-66FB-704F-4D631903FF19}"/>
              </a:ext>
            </a:extLst>
          </p:cNvPr>
          <p:cNvSpPr>
            <a:spLocks noGrp="1"/>
          </p:cNvSpPr>
          <p:nvPr>
            <p:ph type="dt" sz="half" idx="10"/>
          </p:nvPr>
        </p:nvSpPr>
        <p:spPr/>
        <p:txBody>
          <a:bodyPr/>
          <a:lstStyle/>
          <a:p>
            <a:fld id="{A5A24D7B-9957-47A5-8194-5B2447784E6F}" type="datetimeFigureOut">
              <a:rPr lang="en-IN" smtClean="0"/>
              <a:t>17-04-2023</a:t>
            </a:fld>
            <a:endParaRPr lang="en-IN"/>
          </a:p>
        </p:txBody>
      </p:sp>
      <p:sp>
        <p:nvSpPr>
          <p:cNvPr id="3" name="Footer Placeholder 2">
            <a:extLst>
              <a:ext uri="{FF2B5EF4-FFF2-40B4-BE49-F238E27FC236}">
                <a16:creationId xmlns:a16="http://schemas.microsoft.com/office/drawing/2014/main" id="{398F019D-868D-3B52-2137-092750EE5A8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0489356-0409-11EE-2141-61C40D3D3457}"/>
              </a:ext>
            </a:extLst>
          </p:cNvPr>
          <p:cNvSpPr>
            <a:spLocks noGrp="1"/>
          </p:cNvSpPr>
          <p:nvPr>
            <p:ph type="sldNum" sz="quarter" idx="12"/>
          </p:nvPr>
        </p:nvSpPr>
        <p:spPr/>
        <p:txBody>
          <a:bodyPr/>
          <a:lstStyle/>
          <a:p>
            <a:fld id="{765C0B4A-AFC7-4155-8F53-15DB86B98C28}" type="slidenum">
              <a:rPr lang="en-IN" smtClean="0"/>
              <a:t>‹#›</a:t>
            </a:fld>
            <a:endParaRPr lang="en-IN"/>
          </a:p>
        </p:txBody>
      </p:sp>
    </p:spTree>
    <p:extLst>
      <p:ext uri="{BB962C8B-B14F-4D97-AF65-F5344CB8AC3E}">
        <p14:creationId xmlns:p14="http://schemas.microsoft.com/office/powerpoint/2010/main" val="3347041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6F751-3C83-E15B-3E95-513CA873D0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B87B963-1EF9-3436-D4FA-1643A9641F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5A63B4C-7F89-5C64-EFF1-FE5DAEC299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E6378C-5995-6B74-20F1-D6DDB5386915}"/>
              </a:ext>
            </a:extLst>
          </p:cNvPr>
          <p:cNvSpPr>
            <a:spLocks noGrp="1"/>
          </p:cNvSpPr>
          <p:nvPr>
            <p:ph type="dt" sz="half" idx="10"/>
          </p:nvPr>
        </p:nvSpPr>
        <p:spPr/>
        <p:txBody>
          <a:bodyPr/>
          <a:lstStyle/>
          <a:p>
            <a:fld id="{A5A24D7B-9957-47A5-8194-5B2447784E6F}" type="datetimeFigureOut">
              <a:rPr lang="en-IN" smtClean="0"/>
              <a:t>17-04-2023</a:t>
            </a:fld>
            <a:endParaRPr lang="en-IN"/>
          </a:p>
        </p:txBody>
      </p:sp>
      <p:sp>
        <p:nvSpPr>
          <p:cNvPr id="6" name="Footer Placeholder 5">
            <a:extLst>
              <a:ext uri="{FF2B5EF4-FFF2-40B4-BE49-F238E27FC236}">
                <a16:creationId xmlns:a16="http://schemas.microsoft.com/office/drawing/2014/main" id="{416E2565-6A33-4917-61F7-26AD7BA1269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248E4E6-E0A1-831E-9A6E-13EF67C2AB2E}"/>
              </a:ext>
            </a:extLst>
          </p:cNvPr>
          <p:cNvSpPr>
            <a:spLocks noGrp="1"/>
          </p:cNvSpPr>
          <p:nvPr>
            <p:ph type="sldNum" sz="quarter" idx="12"/>
          </p:nvPr>
        </p:nvSpPr>
        <p:spPr/>
        <p:txBody>
          <a:bodyPr/>
          <a:lstStyle/>
          <a:p>
            <a:fld id="{765C0B4A-AFC7-4155-8F53-15DB86B98C28}" type="slidenum">
              <a:rPr lang="en-IN" smtClean="0"/>
              <a:t>‹#›</a:t>
            </a:fld>
            <a:endParaRPr lang="en-IN"/>
          </a:p>
        </p:txBody>
      </p:sp>
    </p:spTree>
    <p:extLst>
      <p:ext uri="{BB962C8B-B14F-4D97-AF65-F5344CB8AC3E}">
        <p14:creationId xmlns:p14="http://schemas.microsoft.com/office/powerpoint/2010/main" val="511525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9D81D-AFB4-FF41-84E5-36F409BFFB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7951EEF-3F2B-0EA4-7DA3-817A77CA23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37BE7D1-D338-0F5B-0E5A-EAE0375D6D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776515-D385-4E7F-6F77-8EC96A386B3D}"/>
              </a:ext>
            </a:extLst>
          </p:cNvPr>
          <p:cNvSpPr>
            <a:spLocks noGrp="1"/>
          </p:cNvSpPr>
          <p:nvPr>
            <p:ph type="dt" sz="half" idx="10"/>
          </p:nvPr>
        </p:nvSpPr>
        <p:spPr/>
        <p:txBody>
          <a:bodyPr/>
          <a:lstStyle/>
          <a:p>
            <a:fld id="{A5A24D7B-9957-47A5-8194-5B2447784E6F}" type="datetimeFigureOut">
              <a:rPr lang="en-IN" smtClean="0"/>
              <a:t>17-04-2023</a:t>
            </a:fld>
            <a:endParaRPr lang="en-IN"/>
          </a:p>
        </p:txBody>
      </p:sp>
      <p:sp>
        <p:nvSpPr>
          <p:cNvPr id="6" name="Footer Placeholder 5">
            <a:extLst>
              <a:ext uri="{FF2B5EF4-FFF2-40B4-BE49-F238E27FC236}">
                <a16:creationId xmlns:a16="http://schemas.microsoft.com/office/drawing/2014/main" id="{331E82C8-EFF3-D98B-A720-D348DB85227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2FD8408-2DEF-B324-0C7D-C777DD072B58}"/>
              </a:ext>
            </a:extLst>
          </p:cNvPr>
          <p:cNvSpPr>
            <a:spLocks noGrp="1"/>
          </p:cNvSpPr>
          <p:nvPr>
            <p:ph type="sldNum" sz="quarter" idx="12"/>
          </p:nvPr>
        </p:nvSpPr>
        <p:spPr/>
        <p:txBody>
          <a:bodyPr/>
          <a:lstStyle/>
          <a:p>
            <a:fld id="{765C0B4A-AFC7-4155-8F53-15DB86B98C28}" type="slidenum">
              <a:rPr lang="en-IN" smtClean="0"/>
              <a:t>‹#›</a:t>
            </a:fld>
            <a:endParaRPr lang="en-IN"/>
          </a:p>
        </p:txBody>
      </p:sp>
    </p:spTree>
    <p:extLst>
      <p:ext uri="{BB962C8B-B14F-4D97-AF65-F5344CB8AC3E}">
        <p14:creationId xmlns:p14="http://schemas.microsoft.com/office/powerpoint/2010/main" val="3726380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41824F-DB10-C074-AB58-70373C623F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586531-524A-9E41-9DEF-39ECE9147A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82FFA1-2C54-9DF8-0D22-F51D80342A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A24D7B-9957-47A5-8194-5B2447784E6F}" type="datetimeFigureOut">
              <a:rPr lang="en-IN" smtClean="0"/>
              <a:t>17-04-2023</a:t>
            </a:fld>
            <a:endParaRPr lang="en-IN"/>
          </a:p>
        </p:txBody>
      </p:sp>
      <p:sp>
        <p:nvSpPr>
          <p:cNvPr id="5" name="Footer Placeholder 4">
            <a:extLst>
              <a:ext uri="{FF2B5EF4-FFF2-40B4-BE49-F238E27FC236}">
                <a16:creationId xmlns:a16="http://schemas.microsoft.com/office/drawing/2014/main" id="{3AB731DF-B270-D891-61B4-68C7F9B382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B1C8234-DF91-FA20-DE97-E32DC8B0E3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5C0B4A-AFC7-4155-8F53-15DB86B98C28}" type="slidenum">
              <a:rPr lang="en-IN" smtClean="0"/>
              <a:t>‹#›</a:t>
            </a:fld>
            <a:endParaRPr lang="en-IN"/>
          </a:p>
        </p:txBody>
      </p:sp>
    </p:spTree>
    <p:extLst>
      <p:ext uri="{BB962C8B-B14F-4D97-AF65-F5344CB8AC3E}">
        <p14:creationId xmlns:p14="http://schemas.microsoft.com/office/powerpoint/2010/main" val="27587786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learnpython.org/" TargetMode="External"/><Relationship Id="rId2" Type="http://schemas.openxmlformats.org/officeDocument/2006/relationships/hyperlink" Target="https://drive.google.com/drive/folders/1TWqgR1YfJ_0EUtvZTgccOoElZbpV-QzG" TargetMode="External"/><Relationship Id="rId1" Type="http://schemas.openxmlformats.org/officeDocument/2006/relationships/slideLayout" Target="../slideLayouts/slideLayout2.xml"/><Relationship Id="rId6" Type="http://schemas.openxmlformats.org/officeDocument/2006/relationships/hyperlink" Target="https://numpy.org/doc/stable/user/quickstart.html" TargetMode="External"/><Relationship Id="rId5" Type="http://schemas.openxmlformats.org/officeDocument/2006/relationships/hyperlink" Target="https://github.com/dabeaz-course/practicalpython/blob/master/Notes/Contents.md" TargetMode="External"/><Relationship Id="rId4" Type="http://schemas.openxmlformats.org/officeDocument/2006/relationships/hyperlink" Target="http://scipy-lectures.org/_downloads/ScipyLecturessimple.pdf"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0CC777-C9CB-63ED-E33C-ECA2B5447641}"/>
              </a:ext>
            </a:extLst>
          </p:cNvPr>
          <p:cNvSpPr>
            <a:spLocks noGrp="1"/>
          </p:cNvSpPr>
          <p:nvPr>
            <p:ph type="ctrTitle"/>
          </p:nvPr>
        </p:nvSpPr>
        <p:spPr>
          <a:xfrm>
            <a:off x="1524000" y="1728259"/>
            <a:ext cx="9144000" cy="2387600"/>
          </a:xfrm>
        </p:spPr>
        <p:txBody>
          <a:bodyPr>
            <a:normAutofit/>
          </a:bodyPr>
          <a:lstStyle/>
          <a:p>
            <a:pPr>
              <a:lnSpc>
                <a:spcPct val="150000"/>
              </a:lnSpc>
            </a:pPr>
            <a:r>
              <a:rPr lang="en-US" sz="4400" b="1" dirty="0">
                <a:latin typeface="Arial" panose="020B0604020202020204" pitchFamily="34" charset="0"/>
                <a:cs typeface="Arial" panose="020B0604020202020204" pitchFamily="34" charset="0"/>
              </a:rPr>
              <a:t>BREAST CANCER COIMBRA</a:t>
            </a:r>
            <a:br>
              <a:rPr lang="en-US" dirty="0"/>
            </a:br>
            <a:r>
              <a:rPr lang="en-US" sz="1400" b="1" dirty="0">
                <a:latin typeface="Arial" panose="020B0604020202020204" pitchFamily="34" charset="0"/>
                <a:cs typeface="Arial" panose="020B0604020202020204" pitchFamily="34" charset="0"/>
              </a:rPr>
              <a:t>(BY USING RANDOM FOREST AND DECISION TREE)</a:t>
            </a:r>
            <a:endParaRPr lang="en-IN" b="1" dirty="0">
              <a:latin typeface="Arial" panose="020B0604020202020204" pitchFamily="34" charset="0"/>
              <a:cs typeface="Arial" panose="020B0604020202020204" pitchFamily="34" charset="0"/>
            </a:endParaRPr>
          </a:p>
        </p:txBody>
      </p:sp>
      <p:sp>
        <p:nvSpPr>
          <p:cNvPr id="5" name="Subtitle 4">
            <a:extLst>
              <a:ext uri="{FF2B5EF4-FFF2-40B4-BE49-F238E27FC236}">
                <a16:creationId xmlns:a16="http://schemas.microsoft.com/office/drawing/2014/main" id="{C65CCE6C-80B2-6ACD-6714-6DEE57F6B25B}"/>
              </a:ext>
            </a:extLst>
          </p:cNvPr>
          <p:cNvSpPr>
            <a:spLocks noGrp="1"/>
          </p:cNvSpPr>
          <p:nvPr>
            <p:ph type="subTitle" idx="1"/>
          </p:nvPr>
        </p:nvSpPr>
        <p:spPr>
          <a:xfrm>
            <a:off x="1524000" y="4384674"/>
            <a:ext cx="9144000" cy="1655762"/>
          </a:xfrm>
        </p:spPr>
        <p:txBody>
          <a:bodyPr>
            <a:normAutofit lnSpcReduction="10000"/>
          </a:bodyPr>
          <a:lstStyle/>
          <a:p>
            <a:pPr algn="l">
              <a:lnSpc>
                <a:spcPct val="150000"/>
              </a:lnSpc>
            </a:pPr>
            <a:r>
              <a:rPr lang="en-US" sz="2000" b="1" dirty="0">
                <a:latin typeface="Arial" panose="020B0604020202020204" pitchFamily="34" charset="0"/>
                <a:cs typeface="Arial" panose="020B0604020202020204" pitchFamily="34" charset="0"/>
              </a:rPr>
              <a:t>Project Supervisor: </a:t>
            </a:r>
            <a:r>
              <a:rPr lang="en-US" sz="2000" err="1">
                <a:latin typeface="Arial" panose="020B0604020202020204" pitchFamily="34" charset="0"/>
                <a:cs typeface="Arial" panose="020B0604020202020204" pitchFamily="34" charset="0"/>
              </a:rPr>
              <a:t>Dr</a:t>
            </a:r>
            <a:r>
              <a:rPr lang="en-US" sz="2000">
                <a:latin typeface="Arial" panose="020B0604020202020204" pitchFamily="34" charset="0"/>
                <a:cs typeface="Arial" panose="020B0604020202020204" pitchFamily="34" charset="0"/>
              </a:rPr>
              <a:t>.Rajashree</a:t>
            </a:r>
            <a:endParaRPr lang="en-US" sz="2000" dirty="0">
              <a:latin typeface="Arial" panose="020B0604020202020204" pitchFamily="34" charset="0"/>
              <a:cs typeface="Arial" panose="020B0604020202020204" pitchFamily="34" charset="0"/>
            </a:endParaRPr>
          </a:p>
          <a:p>
            <a:pPr algn="l">
              <a:lnSpc>
                <a:spcPct val="150000"/>
              </a:lnSpc>
            </a:pPr>
            <a:r>
              <a:rPr lang="en-US" sz="2000" b="1" dirty="0">
                <a:latin typeface="Arial" panose="020B0604020202020204" pitchFamily="34" charset="0"/>
                <a:cs typeface="Arial" panose="020B0604020202020204" pitchFamily="34" charset="0"/>
              </a:rPr>
              <a:t>Name of the Student: </a:t>
            </a:r>
            <a:r>
              <a:rPr lang="en-US" sz="2000" dirty="0">
                <a:latin typeface="Arial" panose="020B0604020202020204" pitchFamily="34" charset="0"/>
                <a:cs typeface="Arial" panose="020B0604020202020204" pitchFamily="34" charset="0"/>
              </a:rPr>
              <a:t>Jami </a:t>
            </a:r>
            <a:r>
              <a:rPr lang="en-US" sz="2000" dirty="0" err="1">
                <a:latin typeface="Arial" panose="020B0604020202020204" pitchFamily="34" charset="0"/>
                <a:cs typeface="Arial" panose="020B0604020202020204" pitchFamily="34" charset="0"/>
              </a:rPr>
              <a:t>Sahithi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Prathyusha</a:t>
            </a:r>
            <a:endParaRPr lang="en-US" sz="2000" dirty="0">
              <a:latin typeface="Arial" panose="020B0604020202020204" pitchFamily="34" charset="0"/>
              <a:cs typeface="Arial" panose="020B0604020202020204" pitchFamily="34" charset="0"/>
            </a:endParaRPr>
          </a:p>
          <a:p>
            <a:pPr algn="l">
              <a:lnSpc>
                <a:spcPct val="150000"/>
              </a:lnSpc>
            </a:pPr>
            <a:r>
              <a:rPr lang="en-US" sz="2000" b="1" dirty="0">
                <a:latin typeface="Arial" panose="020B0604020202020204" pitchFamily="34" charset="0"/>
                <a:cs typeface="Arial" panose="020B0604020202020204" pitchFamily="34" charset="0"/>
              </a:rPr>
              <a:t>Register Number: </a:t>
            </a:r>
            <a:r>
              <a:rPr lang="en-US" sz="2000" dirty="0">
                <a:latin typeface="Arial" panose="020B0604020202020204" pitchFamily="34" charset="0"/>
                <a:cs typeface="Arial" panose="020B0604020202020204" pitchFamily="34" charset="0"/>
              </a:rPr>
              <a:t>40110476</a:t>
            </a:r>
            <a:endParaRPr lang="en-IN" sz="2000" dirty="0">
              <a:latin typeface="Arial" panose="020B0604020202020204" pitchFamily="34" charset="0"/>
              <a:cs typeface="Arial" panose="020B0604020202020204" pitchFamily="34" charset="0"/>
            </a:endParaRPr>
          </a:p>
        </p:txBody>
      </p:sp>
      <p:pic>
        <p:nvPicPr>
          <p:cNvPr id="2" name="Picture 1" descr="new letter head July30_2020.png">
            <a:extLst>
              <a:ext uri="{FF2B5EF4-FFF2-40B4-BE49-F238E27FC236}">
                <a16:creationId xmlns:a16="http://schemas.microsoft.com/office/drawing/2014/main" id="{6804C4BB-5B5B-71B9-EC94-48AA16563063}"/>
              </a:ext>
            </a:extLst>
          </p:cNvPr>
          <p:cNvPicPr/>
          <p:nvPr/>
        </p:nvPicPr>
        <p:blipFill>
          <a:blip r:embed="rId2" cstate="print"/>
          <a:stretch>
            <a:fillRect/>
          </a:stretch>
        </p:blipFill>
        <p:spPr>
          <a:xfrm>
            <a:off x="1631157" y="663162"/>
            <a:ext cx="8686800" cy="1752599"/>
          </a:xfrm>
          <a:prstGeom prst="rect">
            <a:avLst/>
          </a:prstGeom>
        </p:spPr>
      </p:pic>
    </p:spTree>
    <p:extLst>
      <p:ext uri="{BB962C8B-B14F-4D97-AF65-F5344CB8AC3E}">
        <p14:creationId xmlns:p14="http://schemas.microsoft.com/office/powerpoint/2010/main" val="14079170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D1327-203D-2DE4-E2B3-B8B49BABCEFF}"/>
              </a:ext>
            </a:extLst>
          </p:cNvPr>
          <p:cNvSpPr>
            <a:spLocks noGrp="1"/>
          </p:cNvSpPr>
          <p:nvPr>
            <p:ph type="title"/>
          </p:nvPr>
        </p:nvSpPr>
        <p:spPr>
          <a:xfrm>
            <a:off x="508000" y="493485"/>
            <a:ext cx="10515600" cy="2006600"/>
          </a:xfrm>
        </p:spPr>
        <p:txBody>
          <a:bodyPr>
            <a:normAutofit fontScale="90000"/>
          </a:bodyPr>
          <a:lstStyle/>
          <a:p>
            <a:pPr>
              <a:lnSpc>
                <a:spcPct val="150000"/>
              </a:lnSpc>
            </a:pPr>
            <a:br>
              <a:rPr lang="en-US" sz="4400" dirty="0">
                <a:latin typeface="Arial" panose="020B0604020202020204" pitchFamily="34" charset="0"/>
                <a:cs typeface="Arial" panose="020B0604020202020204" pitchFamily="34" charset="0"/>
              </a:rPr>
            </a:br>
            <a:r>
              <a:rPr lang="en-US" sz="4000" b="1" dirty="0">
                <a:solidFill>
                  <a:srgbClr val="FF0000"/>
                </a:solidFill>
                <a:latin typeface="Arial" panose="020B0604020202020204" pitchFamily="34" charset="0"/>
                <a:cs typeface="Arial" panose="020B0604020202020204" pitchFamily="34" charset="0"/>
              </a:rPr>
              <a:t>HARDWARE AND SOFTWARE REQUIREMENTS</a:t>
            </a:r>
            <a:br>
              <a:rPr lang="te-IN" sz="4400" b="1" u="sng" dirty="0">
                <a:solidFill>
                  <a:schemeClr val="accent1">
                    <a:lumMod val="50000"/>
                  </a:schemeClr>
                </a:solidFill>
                <a:latin typeface="Arial" panose="020B0604020202020204" pitchFamily="34" charset="0"/>
              </a:rPr>
            </a:br>
            <a:br>
              <a:rPr lang="te-IN" sz="4400" dirty="0">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F2DC2651-A4EF-A44C-8F6D-347F2617B641}"/>
              </a:ext>
            </a:extLst>
          </p:cNvPr>
          <p:cNvSpPr>
            <a:spLocks noGrp="1"/>
          </p:cNvSpPr>
          <p:nvPr>
            <p:ph idx="1"/>
          </p:nvPr>
        </p:nvSpPr>
        <p:spPr>
          <a:xfrm>
            <a:off x="508000" y="1671342"/>
            <a:ext cx="10515600" cy="4845957"/>
          </a:xfrm>
        </p:spPr>
        <p:txBody>
          <a:bodyPr>
            <a:normAutofit fontScale="25000" lnSpcReduction="20000"/>
          </a:bodyPr>
          <a:lstStyle/>
          <a:p>
            <a:pPr>
              <a:buFont typeface="Wingdings" panose="05000000000000000000" pitchFamily="2" charset="2"/>
              <a:buChar char="Ø"/>
            </a:pPr>
            <a:r>
              <a:rPr lang="en-US" sz="7200" b="1" dirty="0">
                <a:latin typeface="Arial" panose="020B0604020202020204" pitchFamily="34" charset="0"/>
                <a:cs typeface="Arial" panose="020B0604020202020204" pitchFamily="34" charset="0"/>
              </a:rPr>
              <a:t>Software Requirements</a:t>
            </a:r>
          </a:p>
          <a:p>
            <a:pPr algn="just">
              <a:lnSpc>
                <a:spcPct val="170000"/>
              </a:lnSpc>
            </a:pPr>
            <a:r>
              <a:rPr lang="en-US" sz="6400" dirty="0" err="1">
                <a:latin typeface="Arial" panose="020B0604020202020204" pitchFamily="34" charset="0"/>
                <a:cs typeface="Arial" panose="020B0604020202020204" pitchFamily="34" charset="0"/>
              </a:rPr>
              <a:t>Jupyter</a:t>
            </a:r>
            <a:r>
              <a:rPr lang="en-US" sz="6400" dirty="0">
                <a:latin typeface="Arial" panose="020B0604020202020204" pitchFamily="34" charset="0"/>
                <a:cs typeface="Arial" panose="020B0604020202020204" pitchFamily="34" charset="0"/>
              </a:rPr>
              <a:t> </a:t>
            </a:r>
            <a:r>
              <a:rPr lang="en-US" sz="6400" dirty="0" err="1">
                <a:latin typeface="Arial" panose="020B0604020202020204" pitchFamily="34" charset="0"/>
                <a:cs typeface="Arial" panose="020B0604020202020204" pitchFamily="34" charset="0"/>
              </a:rPr>
              <a:t>Notebbok</a:t>
            </a:r>
            <a:r>
              <a:rPr lang="en-US" sz="6400" dirty="0">
                <a:latin typeface="Arial" panose="020B0604020202020204" pitchFamily="34" charset="0"/>
                <a:cs typeface="Arial" panose="020B0604020202020204" pitchFamily="34" charset="0"/>
              </a:rPr>
              <a:t> – Project Environment</a:t>
            </a:r>
          </a:p>
          <a:p>
            <a:pPr algn="just">
              <a:lnSpc>
                <a:spcPct val="170000"/>
              </a:lnSpc>
            </a:pPr>
            <a:r>
              <a:rPr lang="en-US" sz="6400" dirty="0" err="1">
                <a:latin typeface="Arial" panose="020B0604020202020204" pitchFamily="34" charset="0"/>
                <a:cs typeface="Arial" panose="020B0604020202020204" pitchFamily="34" charset="0"/>
              </a:rPr>
              <a:t>Numpy</a:t>
            </a:r>
            <a:r>
              <a:rPr lang="en-US" sz="6400" dirty="0">
                <a:latin typeface="Arial" panose="020B0604020202020204" pitchFamily="34" charset="0"/>
                <a:cs typeface="Arial" panose="020B0604020202020204" pitchFamily="34" charset="0"/>
              </a:rPr>
              <a:t> – Used to convert 1D array to 2Darray</a:t>
            </a:r>
          </a:p>
          <a:p>
            <a:pPr algn="just">
              <a:lnSpc>
                <a:spcPct val="170000"/>
              </a:lnSpc>
            </a:pPr>
            <a:r>
              <a:rPr lang="en-US" sz="6400" dirty="0">
                <a:latin typeface="Arial" panose="020B0604020202020204" pitchFamily="34" charset="0"/>
                <a:cs typeface="Arial" panose="020B0604020202020204" pitchFamily="34" charset="0"/>
              </a:rPr>
              <a:t>Pandas – Convert dataset into data-frame</a:t>
            </a:r>
          </a:p>
          <a:p>
            <a:pPr algn="just">
              <a:lnSpc>
                <a:spcPct val="170000"/>
              </a:lnSpc>
            </a:pPr>
            <a:r>
              <a:rPr lang="en-US" sz="6400" dirty="0" err="1">
                <a:latin typeface="Arial" panose="020B0604020202020204" pitchFamily="34" charset="0"/>
                <a:cs typeface="Arial" panose="020B0604020202020204" pitchFamily="34" charset="0"/>
              </a:rPr>
              <a:t>Matplot</a:t>
            </a:r>
            <a:r>
              <a:rPr lang="en-US" sz="6400" dirty="0">
                <a:latin typeface="Arial" panose="020B0604020202020204" pitchFamily="34" charset="0"/>
                <a:cs typeface="Arial" panose="020B0604020202020204" pitchFamily="34" charset="0"/>
              </a:rPr>
              <a:t>  - Used to visualize the dataset</a:t>
            </a:r>
          </a:p>
          <a:p>
            <a:pPr algn="just">
              <a:lnSpc>
                <a:spcPct val="170000"/>
              </a:lnSpc>
            </a:pPr>
            <a:r>
              <a:rPr lang="en-US" sz="6400" dirty="0" err="1">
                <a:latin typeface="Arial" panose="020B0604020202020204" pitchFamily="34" charset="0"/>
                <a:cs typeface="Arial" panose="020B0604020202020204" pitchFamily="34" charset="0"/>
              </a:rPr>
              <a:t>SkLearn</a:t>
            </a:r>
            <a:r>
              <a:rPr lang="en-US" sz="6400" dirty="0">
                <a:latin typeface="Arial" panose="020B0604020202020204" pitchFamily="34" charset="0"/>
                <a:cs typeface="Arial" panose="020B0604020202020204" pitchFamily="34" charset="0"/>
              </a:rPr>
              <a:t> module – To import all types ML algorithm</a:t>
            </a:r>
          </a:p>
          <a:p>
            <a:pPr>
              <a:lnSpc>
                <a:spcPct val="170000"/>
              </a:lnSpc>
              <a:buFont typeface="Wingdings" panose="05000000000000000000" pitchFamily="2" charset="2"/>
              <a:buChar char="Ø"/>
            </a:pPr>
            <a:r>
              <a:rPr lang="en-US" sz="7200" b="1" dirty="0">
                <a:latin typeface="Arial" panose="020B0604020202020204" pitchFamily="34" charset="0"/>
                <a:cs typeface="Arial" panose="020B0604020202020204" pitchFamily="34" charset="0"/>
              </a:rPr>
              <a:t>Hardware Requirements</a:t>
            </a:r>
          </a:p>
          <a:p>
            <a:pPr marL="457200" indent="-457200">
              <a:lnSpc>
                <a:spcPct val="170000"/>
              </a:lnSpc>
              <a:buFont typeface="Wingdings" panose="05000000000000000000" pitchFamily="2" charset="2"/>
              <a:buChar char="§"/>
            </a:pPr>
            <a:r>
              <a:rPr lang="en-US" sz="6400" dirty="0">
                <a:latin typeface="Arial" panose="020B0604020202020204" pitchFamily="34" charset="0"/>
                <a:cs typeface="Arial" panose="020B0604020202020204" pitchFamily="34" charset="0"/>
              </a:rPr>
              <a:t>Any working Laptop</a:t>
            </a:r>
          </a:p>
          <a:p>
            <a:pPr marL="457200" indent="-457200">
              <a:lnSpc>
                <a:spcPct val="170000"/>
              </a:lnSpc>
              <a:buFont typeface="Wingdings" panose="05000000000000000000" pitchFamily="2" charset="2"/>
              <a:buChar char="§"/>
            </a:pPr>
            <a:r>
              <a:rPr lang="en-US" sz="6400" dirty="0">
                <a:latin typeface="Arial" panose="020B0604020202020204" pitchFamily="34" charset="0"/>
                <a:cs typeface="Arial" panose="020B0604020202020204" pitchFamily="34" charset="0"/>
              </a:rPr>
              <a:t>Graphic processing unit</a:t>
            </a:r>
          </a:p>
          <a:p>
            <a:pPr marL="457200" indent="-457200">
              <a:lnSpc>
                <a:spcPct val="170000"/>
              </a:lnSpc>
              <a:buFont typeface="Wingdings" panose="05000000000000000000" pitchFamily="2" charset="2"/>
              <a:buChar char="§"/>
            </a:pPr>
            <a:r>
              <a:rPr lang="en-US" sz="6400" dirty="0">
                <a:latin typeface="Arial" panose="020B0604020202020204" pitchFamily="34" charset="0"/>
                <a:cs typeface="Arial" panose="020B0604020202020204" pitchFamily="34" charset="0"/>
              </a:rPr>
              <a:t>Any Operating systems</a:t>
            </a:r>
          </a:p>
          <a:p>
            <a:endParaRPr lang="en-IN" dirty="0"/>
          </a:p>
        </p:txBody>
      </p:sp>
    </p:spTree>
    <p:extLst>
      <p:ext uri="{BB962C8B-B14F-4D97-AF65-F5344CB8AC3E}">
        <p14:creationId xmlns:p14="http://schemas.microsoft.com/office/powerpoint/2010/main" val="2381590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1507A-BF50-1563-D27F-DF8EF8F14E7E}"/>
              </a:ext>
            </a:extLst>
          </p:cNvPr>
          <p:cNvSpPr>
            <a:spLocks noGrp="1"/>
          </p:cNvSpPr>
          <p:nvPr>
            <p:ph type="title"/>
          </p:nvPr>
        </p:nvSpPr>
        <p:spPr>
          <a:xfrm>
            <a:off x="702012" y="637499"/>
            <a:ext cx="10515600" cy="1325563"/>
          </a:xfrm>
        </p:spPr>
        <p:txBody>
          <a:bodyPr>
            <a:normAutofit/>
          </a:bodyPr>
          <a:lstStyle/>
          <a:p>
            <a:r>
              <a:rPr lang="en-US" sz="4000" b="1" dirty="0">
                <a:solidFill>
                  <a:srgbClr val="FF0000"/>
                </a:solidFill>
                <a:latin typeface="Arial" panose="020B0604020202020204" pitchFamily="34" charset="0"/>
                <a:cs typeface="Arial" panose="020B0604020202020204" pitchFamily="34" charset="0"/>
              </a:rPr>
              <a:t>METHODOLOGY</a:t>
            </a:r>
            <a:br>
              <a:rPr lang="te-IN" sz="4400" b="1" u="sng" dirty="0">
                <a:solidFill>
                  <a:schemeClr val="accent1">
                    <a:lumMod val="50000"/>
                  </a:schemeClr>
                </a:solidFill>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33740C9A-3629-B880-5CA6-58A40FA98647}"/>
              </a:ext>
            </a:extLst>
          </p:cNvPr>
          <p:cNvSpPr>
            <a:spLocks noGrp="1"/>
          </p:cNvSpPr>
          <p:nvPr>
            <p:ph idx="1"/>
          </p:nvPr>
        </p:nvSpPr>
        <p:spPr>
          <a:xfrm>
            <a:off x="838200" y="1323181"/>
            <a:ext cx="10515600" cy="4920221"/>
          </a:xfrm>
        </p:spPr>
        <p:txBody>
          <a:bodyPr>
            <a:normAutofit fontScale="25000" lnSpcReduction="20000"/>
          </a:bodyPr>
          <a:lstStyle/>
          <a:p>
            <a:pPr algn="just">
              <a:lnSpc>
                <a:spcPct val="170000"/>
              </a:lnSpc>
            </a:pPr>
            <a:r>
              <a:rPr lang="en-IN" sz="4800" dirty="0">
                <a:latin typeface="Arial" panose="020B0604020202020204" pitchFamily="34" charset="0"/>
                <a:cs typeface="Arial" panose="020B0604020202020204" pitchFamily="34" charset="0"/>
              </a:rPr>
              <a:t>There are many classifications algorithms in machine learning, for this project we selected random forest and decision  to predict the result.</a:t>
            </a:r>
          </a:p>
          <a:p>
            <a:pPr algn="just">
              <a:lnSpc>
                <a:spcPct val="170000"/>
              </a:lnSpc>
            </a:pPr>
            <a:r>
              <a:rPr lang="en-IN" sz="4800" u="sng" dirty="0">
                <a:latin typeface="Arial" panose="020B0604020202020204" pitchFamily="34" charset="0"/>
                <a:cs typeface="Arial" panose="020B0604020202020204" pitchFamily="34" charset="0"/>
              </a:rPr>
              <a:t>Step 1:</a:t>
            </a:r>
            <a:r>
              <a:rPr lang="en-IN" sz="4800" dirty="0">
                <a:latin typeface="Arial" panose="020B0604020202020204" pitchFamily="34" charset="0"/>
                <a:cs typeface="Arial" panose="020B0604020202020204" pitchFamily="34" charset="0"/>
              </a:rPr>
              <a:t> Import the needed modules.</a:t>
            </a:r>
          </a:p>
          <a:p>
            <a:pPr algn="just">
              <a:lnSpc>
                <a:spcPct val="170000"/>
              </a:lnSpc>
            </a:pPr>
            <a:r>
              <a:rPr lang="en-IN" sz="4800" u="sng" dirty="0">
                <a:latin typeface="Arial" panose="020B0604020202020204" pitchFamily="34" charset="0"/>
                <a:cs typeface="Arial" panose="020B0604020202020204" pitchFamily="34" charset="0"/>
              </a:rPr>
              <a:t>Step 2:</a:t>
            </a:r>
            <a:r>
              <a:rPr lang="en-IN" sz="4800" dirty="0">
                <a:latin typeface="Arial" panose="020B0604020202020204" pitchFamily="34" charset="0"/>
                <a:cs typeface="Arial" panose="020B0604020202020204" pitchFamily="34" charset="0"/>
              </a:rPr>
              <a:t> Get your dataset and read it.</a:t>
            </a:r>
          </a:p>
          <a:p>
            <a:pPr algn="just">
              <a:lnSpc>
                <a:spcPct val="170000"/>
              </a:lnSpc>
            </a:pPr>
            <a:r>
              <a:rPr lang="en-IN" sz="4800" u="sng" dirty="0">
                <a:latin typeface="Arial" panose="020B0604020202020204" pitchFamily="34" charset="0"/>
                <a:cs typeface="Arial" panose="020B0604020202020204" pitchFamily="34" charset="0"/>
              </a:rPr>
              <a:t>Step 3:</a:t>
            </a:r>
            <a:r>
              <a:rPr lang="en-IN" sz="4800" dirty="0">
                <a:latin typeface="Arial" panose="020B0604020202020204" pitchFamily="34" charset="0"/>
                <a:cs typeface="Arial" panose="020B0604020202020204" pitchFamily="34" charset="0"/>
              </a:rPr>
              <a:t> Check your data, if there are any null or </a:t>
            </a:r>
            <a:r>
              <a:rPr lang="en-IN" sz="4800" dirty="0" err="1">
                <a:latin typeface="Arial" panose="020B0604020202020204" pitchFamily="34" charset="0"/>
                <a:cs typeface="Arial" panose="020B0604020202020204" pitchFamily="34" charset="0"/>
              </a:rPr>
              <a:t>NaN</a:t>
            </a:r>
            <a:r>
              <a:rPr lang="en-IN" sz="4800" dirty="0">
                <a:latin typeface="Arial" panose="020B0604020202020204" pitchFamily="34" charset="0"/>
                <a:cs typeface="Arial" panose="020B0604020202020204" pitchFamily="34" charset="0"/>
              </a:rPr>
              <a:t> values.</a:t>
            </a:r>
          </a:p>
          <a:p>
            <a:pPr algn="just">
              <a:lnSpc>
                <a:spcPct val="170000"/>
              </a:lnSpc>
            </a:pPr>
            <a:r>
              <a:rPr lang="en-IN" sz="4800" u="sng" dirty="0">
                <a:latin typeface="Arial" panose="020B0604020202020204" pitchFamily="34" charset="0"/>
                <a:cs typeface="Arial" panose="020B0604020202020204" pitchFamily="34" charset="0"/>
              </a:rPr>
              <a:t>Step 4:</a:t>
            </a:r>
            <a:r>
              <a:rPr lang="en-IN" sz="4800" dirty="0">
                <a:latin typeface="Arial" panose="020B0604020202020204" pitchFamily="34" charset="0"/>
                <a:cs typeface="Arial" panose="020B0604020202020204" pitchFamily="34" charset="0"/>
              </a:rPr>
              <a:t> Fill the null values in each column by calculating the mean each column.</a:t>
            </a:r>
          </a:p>
          <a:p>
            <a:pPr algn="just">
              <a:lnSpc>
                <a:spcPct val="170000"/>
              </a:lnSpc>
            </a:pPr>
            <a:r>
              <a:rPr lang="en-IN" sz="4800" u="sng" dirty="0">
                <a:latin typeface="Arial" panose="020B0604020202020204" pitchFamily="34" charset="0"/>
                <a:cs typeface="Arial" panose="020B0604020202020204" pitchFamily="34" charset="0"/>
              </a:rPr>
              <a:t>Step 5:</a:t>
            </a:r>
            <a:r>
              <a:rPr lang="en-IN" sz="4800" dirty="0">
                <a:latin typeface="Arial" panose="020B0604020202020204" pitchFamily="34" charset="0"/>
                <a:cs typeface="Arial" panose="020B0604020202020204" pitchFamily="34" charset="0"/>
              </a:rPr>
              <a:t> After filling the null values check your data if any columns are not needed and drop them.</a:t>
            </a:r>
          </a:p>
          <a:p>
            <a:pPr algn="just">
              <a:lnSpc>
                <a:spcPct val="170000"/>
              </a:lnSpc>
            </a:pPr>
            <a:r>
              <a:rPr lang="en-IN" sz="4800" u="sng" dirty="0">
                <a:latin typeface="Arial" panose="020B0604020202020204" pitchFamily="34" charset="0"/>
                <a:cs typeface="Arial" panose="020B0604020202020204" pitchFamily="34" charset="0"/>
              </a:rPr>
              <a:t>Step 6:</a:t>
            </a:r>
            <a:r>
              <a:rPr lang="en-IN" sz="4800" dirty="0">
                <a:latin typeface="Arial" panose="020B0604020202020204" pitchFamily="34" charset="0"/>
                <a:cs typeface="Arial" panose="020B0604020202020204" pitchFamily="34" charset="0"/>
              </a:rPr>
              <a:t> Once the data is clean now we are good to go with the prediction part.</a:t>
            </a:r>
          </a:p>
          <a:p>
            <a:pPr algn="just">
              <a:lnSpc>
                <a:spcPct val="170000"/>
              </a:lnSpc>
            </a:pPr>
            <a:r>
              <a:rPr lang="en-IN" sz="4800" u="sng" dirty="0">
                <a:latin typeface="Arial" panose="020B0604020202020204" pitchFamily="34" charset="0"/>
                <a:cs typeface="Arial" panose="020B0604020202020204" pitchFamily="34" charset="0"/>
              </a:rPr>
              <a:t>Step7:</a:t>
            </a:r>
            <a:r>
              <a:rPr lang="en-IN" sz="4800" dirty="0">
                <a:latin typeface="Arial" panose="020B0604020202020204" pitchFamily="34" charset="0"/>
                <a:cs typeface="Arial" panose="020B0604020202020204" pitchFamily="34" charset="0"/>
              </a:rPr>
              <a:t> Start prediction the data by considering Severity.</a:t>
            </a:r>
          </a:p>
          <a:p>
            <a:pPr algn="just">
              <a:lnSpc>
                <a:spcPct val="170000"/>
              </a:lnSpc>
            </a:pPr>
            <a:r>
              <a:rPr lang="en-IN" sz="4800" u="sng" dirty="0">
                <a:latin typeface="Arial" panose="020B0604020202020204" pitchFamily="34" charset="0"/>
                <a:cs typeface="Arial" panose="020B0604020202020204" pitchFamily="34" charset="0"/>
              </a:rPr>
              <a:t>Step 8:</a:t>
            </a:r>
            <a:r>
              <a:rPr lang="en-IN" sz="4800" dirty="0">
                <a:latin typeface="Arial" panose="020B0604020202020204" pitchFamily="34" charset="0"/>
                <a:cs typeface="Arial" panose="020B0604020202020204" pitchFamily="34" charset="0"/>
              </a:rPr>
              <a:t> Once predicting the data is completed start visualizing the data.</a:t>
            </a:r>
          </a:p>
          <a:p>
            <a:pPr algn="just">
              <a:lnSpc>
                <a:spcPct val="170000"/>
              </a:lnSpc>
            </a:pPr>
            <a:r>
              <a:rPr lang="en-IN" sz="4800" u="sng" dirty="0">
                <a:latin typeface="Arial" panose="020B0604020202020204" pitchFamily="34" charset="0"/>
                <a:cs typeface="Arial" panose="020B0604020202020204" pitchFamily="34" charset="0"/>
              </a:rPr>
              <a:t>Step 9:</a:t>
            </a:r>
            <a:r>
              <a:rPr lang="en-IN" sz="4800" dirty="0">
                <a:latin typeface="Arial" panose="020B0604020202020204" pitchFamily="34" charset="0"/>
                <a:cs typeface="Arial" panose="020B0604020202020204" pitchFamily="34" charset="0"/>
              </a:rPr>
              <a:t> Plot the graphs with the help of data and modules imported.</a:t>
            </a:r>
          </a:p>
          <a:p>
            <a:pPr algn="just">
              <a:lnSpc>
                <a:spcPct val="170000"/>
              </a:lnSpc>
            </a:pPr>
            <a:r>
              <a:rPr lang="en-IN" sz="4800" u="sng" dirty="0">
                <a:latin typeface="Arial" panose="020B0604020202020204" pitchFamily="34" charset="0"/>
                <a:cs typeface="Arial" panose="020B0604020202020204" pitchFamily="34" charset="0"/>
              </a:rPr>
              <a:t>Step 10:</a:t>
            </a:r>
            <a:r>
              <a:rPr lang="en-IN" sz="4800" dirty="0">
                <a:latin typeface="Arial" panose="020B0604020202020204" pitchFamily="34" charset="0"/>
                <a:cs typeface="Arial" panose="020B0604020202020204" pitchFamily="34" charset="0"/>
              </a:rPr>
              <a:t> Once visualizing the data is completed start </a:t>
            </a:r>
            <a:r>
              <a:rPr lang="en-IN" sz="4800" dirty="0" err="1">
                <a:latin typeface="Arial" panose="020B0604020202020204" pitchFamily="34" charset="0"/>
                <a:cs typeface="Arial" panose="020B0604020202020204" pitchFamily="34" charset="0"/>
              </a:rPr>
              <a:t>analyzing</a:t>
            </a:r>
            <a:r>
              <a:rPr lang="en-IN" sz="4800" dirty="0">
                <a:latin typeface="Arial" panose="020B0604020202020204" pitchFamily="34" charset="0"/>
                <a:cs typeface="Arial" panose="020B0604020202020204" pitchFamily="34" charset="0"/>
              </a:rPr>
              <a:t> the data.</a:t>
            </a:r>
          </a:p>
          <a:p>
            <a:pPr algn="just">
              <a:lnSpc>
                <a:spcPct val="170000"/>
              </a:lnSpc>
            </a:pPr>
            <a:r>
              <a:rPr lang="en-IN" sz="4800" u="sng" dirty="0">
                <a:latin typeface="Arial" panose="020B0604020202020204" pitchFamily="34" charset="0"/>
                <a:cs typeface="Arial" panose="020B0604020202020204" pitchFamily="34" charset="0"/>
              </a:rPr>
              <a:t>Step 11: </a:t>
            </a:r>
            <a:r>
              <a:rPr lang="en-IN" sz="4800" dirty="0">
                <a:latin typeface="Arial" panose="020B0604020202020204" pitchFamily="34" charset="0"/>
                <a:cs typeface="Arial" panose="020B0604020202020204" pitchFamily="34" charset="0"/>
              </a:rPr>
              <a:t>Generate the results.</a:t>
            </a:r>
          </a:p>
          <a:p>
            <a:pPr algn="just">
              <a:lnSpc>
                <a:spcPct val="150000"/>
              </a:lnSpc>
            </a:pPr>
            <a:endParaRPr lang="en-IN" sz="1800" dirty="0">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439550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10ACC-1C9B-F2B8-60E6-B365B1FA7E8D}"/>
              </a:ext>
            </a:extLst>
          </p:cNvPr>
          <p:cNvSpPr>
            <a:spLocks noGrp="1"/>
          </p:cNvSpPr>
          <p:nvPr>
            <p:ph type="title"/>
          </p:nvPr>
        </p:nvSpPr>
        <p:spPr/>
        <p:txBody>
          <a:bodyPr>
            <a:normAutofit fontScale="90000"/>
          </a:bodyPr>
          <a:lstStyle/>
          <a:p>
            <a:pPr>
              <a:lnSpc>
                <a:spcPct val="150000"/>
              </a:lnSpc>
            </a:pPr>
            <a:r>
              <a:rPr lang="en-US" b="1" dirty="0">
                <a:solidFill>
                  <a:srgbClr val="FF0000"/>
                </a:solidFill>
                <a:latin typeface="Arial" panose="020B0604020202020204" pitchFamily="34" charset="0"/>
                <a:cs typeface="Arial" panose="020B0604020202020204" pitchFamily="34" charset="0"/>
              </a:rPr>
              <a:t>Module Implementation</a:t>
            </a:r>
            <a:br>
              <a:rPr lang="en-US" b="1" dirty="0"/>
            </a:br>
            <a:endParaRPr lang="en-IN" dirty="0"/>
          </a:p>
        </p:txBody>
      </p:sp>
      <p:sp>
        <p:nvSpPr>
          <p:cNvPr id="3" name="Content Placeholder 2">
            <a:extLst>
              <a:ext uri="{FF2B5EF4-FFF2-40B4-BE49-F238E27FC236}">
                <a16:creationId xmlns:a16="http://schemas.microsoft.com/office/drawing/2014/main" id="{04468EC7-2F65-2FA0-A59C-C3489F64243E}"/>
              </a:ext>
            </a:extLst>
          </p:cNvPr>
          <p:cNvSpPr>
            <a:spLocks noGrp="1"/>
          </p:cNvSpPr>
          <p:nvPr>
            <p:ph idx="1"/>
          </p:nvPr>
        </p:nvSpPr>
        <p:spPr>
          <a:xfrm>
            <a:off x="838200" y="1253330"/>
            <a:ext cx="10515600" cy="4958783"/>
          </a:xfrm>
        </p:spPr>
        <p:txBody>
          <a:bodyPr>
            <a:normAutofit fontScale="62500" lnSpcReduction="20000"/>
          </a:bodyPr>
          <a:lstStyle/>
          <a:p>
            <a:pPr marL="0" indent="0" algn="just">
              <a:lnSpc>
                <a:spcPct val="150000"/>
              </a:lnSpc>
              <a:buNone/>
            </a:pPr>
            <a:r>
              <a:rPr lang="en-US" sz="3400" b="1" dirty="0">
                <a:latin typeface="Arial" panose="020B0604020202020204" pitchFamily="34" charset="0"/>
                <a:cs typeface="Arial" panose="020B0604020202020204" pitchFamily="34" charset="0"/>
              </a:rPr>
              <a:t>TYPES OF ALGORITMS USED:</a:t>
            </a:r>
          </a:p>
          <a:p>
            <a:pPr marL="457200" indent="-457200" algn="just">
              <a:lnSpc>
                <a:spcPct val="150000"/>
              </a:lnSpc>
              <a:buAutoNum type="arabicPeriod"/>
            </a:pPr>
            <a:r>
              <a:rPr lang="en-US" sz="2900" dirty="0">
                <a:latin typeface="Arial" panose="020B0604020202020204" pitchFamily="34" charset="0"/>
                <a:cs typeface="Arial" panose="020B0604020202020204" pitchFamily="34" charset="0"/>
              </a:rPr>
              <a:t>Random Forest</a:t>
            </a:r>
          </a:p>
          <a:p>
            <a:pPr marL="457200" indent="-457200" algn="just">
              <a:lnSpc>
                <a:spcPct val="150000"/>
              </a:lnSpc>
              <a:buAutoNum type="arabicPeriod"/>
            </a:pPr>
            <a:r>
              <a:rPr lang="en-US" sz="2900" dirty="0">
                <a:latin typeface="Arial" panose="020B0604020202020204" pitchFamily="34" charset="0"/>
                <a:cs typeface="Arial" panose="020B0604020202020204" pitchFamily="34" charset="0"/>
              </a:rPr>
              <a:t>Decision Tree</a:t>
            </a:r>
          </a:p>
          <a:p>
            <a:pPr marL="0" indent="0" algn="just">
              <a:lnSpc>
                <a:spcPct val="150000"/>
              </a:lnSpc>
              <a:buNone/>
            </a:pPr>
            <a:endParaRPr lang="en-US" sz="2900" dirty="0">
              <a:latin typeface="Arial" panose="020B0604020202020204" pitchFamily="34" charset="0"/>
              <a:cs typeface="Arial" panose="020B0604020202020204" pitchFamily="34" charset="0"/>
            </a:endParaRPr>
          </a:p>
          <a:p>
            <a:pPr marL="0" indent="0" algn="just">
              <a:lnSpc>
                <a:spcPct val="150000"/>
              </a:lnSpc>
              <a:buNone/>
            </a:pPr>
            <a:r>
              <a:rPr lang="en-US" sz="3400" dirty="0">
                <a:latin typeface="Arial" panose="020B0604020202020204" pitchFamily="34" charset="0"/>
                <a:cs typeface="Arial" panose="020B0604020202020204" pitchFamily="34" charset="0"/>
              </a:rPr>
              <a:t>1</a:t>
            </a:r>
            <a:r>
              <a:rPr lang="en-US" sz="3400" b="1" dirty="0">
                <a:latin typeface="Arial" panose="020B0604020202020204" pitchFamily="34" charset="0"/>
                <a:cs typeface="Arial" panose="020B0604020202020204" pitchFamily="34" charset="0"/>
              </a:rPr>
              <a:t>. Random Forest</a:t>
            </a:r>
          </a:p>
          <a:p>
            <a:pPr algn="just">
              <a:lnSpc>
                <a:spcPct val="150000"/>
              </a:lnSpc>
            </a:pPr>
            <a:r>
              <a:rPr lang="en-US" sz="2900" dirty="0">
                <a:latin typeface="Arial" panose="020B0604020202020204" pitchFamily="34" charset="0"/>
                <a:cs typeface="Arial" panose="020B0604020202020204" pitchFamily="34" charset="0"/>
              </a:rPr>
              <a:t>The Random Forest algorithm is a popular machine learning algorithm that is widely used for classification and regression tasks. It works by creating multiple decision trees and combining their results to make a final prediction.</a:t>
            </a:r>
          </a:p>
          <a:p>
            <a:pPr algn="just">
              <a:lnSpc>
                <a:spcPct val="150000"/>
              </a:lnSpc>
            </a:pPr>
            <a:r>
              <a:rPr lang="en-US" sz="2900" dirty="0">
                <a:latin typeface="Arial" panose="020B0604020202020204" pitchFamily="34" charset="0"/>
                <a:cs typeface="Arial" panose="020B0604020202020204" pitchFamily="34" charset="0"/>
              </a:rPr>
              <a:t>In the case of breast cancer diagnosis, the Random Forest algorithm can be trained on the Breast Cancer Coimbra dataset to predict whether a patient has breast cancer or not based on their age, BMI, glucose levels, blood pressure, and other relevant factors.</a:t>
            </a:r>
          </a:p>
          <a:p>
            <a:pPr algn="just">
              <a:lnSpc>
                <a:spcPct val="150000"/>
              </a:lnSpc>
            </a:pP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955934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1BA13-5C86-DA79-1C44-35CE41E4AA1A}"/>
              </a:ext>
            </a:extLst>
          </p:cNvPr>
          <p:cNvSpPr>
            <a:spLocks noGrp="1"/>
          </p:cNvSpPr>
          <p:nvPr>
            <p:ph type="title"/>
          </p:nvPr>
        </p:nvSpPr>
        <p:spPr/>
        <p:txBody>
          <a:bodyPr>
            <a:normAutofit/>
          </a:bodyPr>
          <a:lstStyle/>
          <a:p>
            <a:pPr>
              <a:lnSpc>
                <a:spcPct val="150000"/>
              </a:lnSpc>
            </a:pPr>
            <a:r>
              <a:rPr lang="en-US" sz="4000" b="1" dirty="0">
                <a:solidFill>
                  <a:srgbClr val="FF0000"/>
                </a:solidFill>
                <a:latin typeface="Arial" panose="020B0604020202020204" pitchFamily="34" charset="0"/>
                <a:cs typeface="Arial" panose="020B0604020202020204" pitchFamily="34" charset="0"/>
              </a:rPr>
              <a:t>M</a:t>
            </a:r>
            <a:r>
              <a:rPr lang="en-IN" sz="4000" b="1" dirty="0" err="1">
                <a:solidFill>
                  <a:srgbClr val="FF0000"/>
                </a:solidFill>
                <a:latin typeface="Arial" panose="020B0604020202020204" pitchFamily="34" charset="0"/>
                <a:cs typeface="Arial" panose="020B0604020202020204" pitchFamily="34" charset="0"/>
              </a:rPr>
              <a:t>odule</a:t>
            </a:r>
            <a:r>
              <a:rPr lang="en-IN" sz="4000" b="1" dirty="0">
                <a:solidFill>
                  <a:srgbClr val="FF0000"/>
                </a:solidFill>
                <a:latin typeface="Arial" panose="020B0604020202020204" pitchFamily="34" charset="0"/>
                <a:cs typeface="Arial" panose="020B0604020202020204" pitchFamily="34" charset="0"/>
              </a:rPr>
              <a:t> Implementation</a:t>
            </a:r>
          </a:p>
        </p:txBody>
      </p:sp>
      <p:sp>
        <p:nvSpPr>
          <p:cNvPr id="3" name="Content Placeholder 2">
            <a:extLst>
              <a:ext uri="{FF2B5EF4-FFF2-40B4-BE49-F238E27FC236}">
                <a16:creationId xmlns:a16="http://schemas.microsoft.com/office/drawing/2014/main" id="{D8B78F1F-6A0A-BFD9-601B-BC9C89A0E9F2}"/>
              </a:ext>
            </a:extLst>
          </p:cNvPr>
          <p:cNvSpPr>
            <a:spLocks noGrp="1"/>
          </p:cNvSpPr>
          <p:nvPr>
            <p:ph idx="1"/>
          </p:nvPr>
        </p:nvSpPr>
        <p:spPr/>
        <p:txBody>
          <a:bodyPr>
            <a:normAutofit/>
          </a:bodyPr>
          <a:lstStyle/>
          <a:p>
            <a:pPr marL="0" indent="0" algn="just">
              <a:lnSpc>
                <a:spcPct val="150000"/>
              </a:lnSpc>
              <a:buNone/>
            </a:pPr>
            <a:r>
              <a:rPr lang="en-US" sz="2400" b="1" dirty="0">
                <a:latin typeface="Arial" panose="020B0604020202020204" pitchFamily="34" charset="0"/>
                <a:cs typeface="Arial" panose="020B0604020202020204" pitchFamily="34" charset="0"/>
              </a:rPr>
              <a:t>2. Decision Tree</a:t>
            </a:r>
          </a:p>
          <a:p>
            <a:pPr algn="just">
              <a:lnSpc>
                <a:spcPct val="150000"/>
              </a:lnSpc>
            </a:pPr>
            <a:r>
              <a:rPr lang="en-US" sz="1800" dirty="0">
                <a:latin typeface="Arial" panose="020B0604020202020204" pitchFamily="34" charset="0"/>
                <a:cs typeface="Arial" panose="020B0604020202020204" pitchFamily="34" charset="0"/>
              </a:rPr>
              <a:t>The Decision Tree algorithm is another popular machine learning algorithm that is used for classification and regression tasks. It works by creating a tree-like model of decisions and their possible consequences.</a:t>
            </a:r>
          </a:p>
          <a:p>
            <a:pPr algn="just">
              <a:lnSpc>
                <a:spcPct val="150000"/>
              </a:lnSpc>
            </a:pPr>
            <a:r>
              <a:rPr lang="en-US" sz="1800" dirty="0">
                <a:latin typeface="Arial" panose="020B0604020202020204" pitchFamily="34" charset="0"/>
                <a:cs typeface="Arial" panose="020B0604020202020204" pitchFamily="34" charset="0"/>
              </a:rPr>
              <a:t>In the case of breast cancer diagnosis, the Decision Tree algorithm can be trained on the Breast Cancer Coimbra dataset to predict whether a patient has breast cancer or not based on their age, BMI, glucose levels, blood pressure, and other relevant factors. The algorithm creates a tree-like model of decisions and their possible outcomes, allowing doctors to make more informed decisions about patient care.</a:t>
            </a:r>
          </a:p>
          <a:p>
            <a:endParaRPr lang="en-IN" dirty="0"/>
          </a:p>
        </p:txBody>
      </p:sp>
    </p:spTree>
    <p:extLst>
      <p:ext uri="{BB962C8B-B14F-4D97-AF65-F5344CB8AC3E}">
        <p14:creationId xmlns:p14="http://schemas.microsoft.com/office/powerpoint/2010/main" val="3501330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737B1-8FFF-2F3F-4382-82460BAB0E35}"/>
              </a:ext>
            </a:extLst>
          </p:cNvPr>
          <p:cNvSpPr>
            <a:spLocks noGrp="1"/>
          </p:cNvSpPr>
          <p:nvPr>
            <p:ph type="title"/>
          </p:nvPr>
        </p:nvSpPr>
        <p:spPr>
          <a:xfrm>
            <a:off x="719667" y="570970"/>
            <a:ext cx="9550400" cy="1345142"/>
          </a:xfrm>
        </p:spPr>
        <p:txBody>
          <a:bodyPr>
            <a:noAutofit/>
          </a:bodyPr>
          <a:lstStyle/>
          <a:p>
            <a:pPr>
              <a:lnSpc>
                <a:spcPct val="100000"/>
              </a:lnSpc>
            </a:pPr>
            <a:r>
              <a:rPr lang="en-US" sz="4000" b="1" dirty="0">
                <a:solidFill>
                  <a:srgbClr val="FF0000"/>
                </a:solidFill>
                <a:latin typeface="Arial" panose="020B0604020202020204" pitchFamily="34" charset="0"/>
                <a:cs typeface="Arial" panose="020B0604020202020204" pitchFamily="34" charset="0"/>
              </a:rPr>
              <a:t>Advantages of Machine Learning in Breast Cancer Diagnosis</a:t>
            </a:r>
            <a:endParaRPr lang="en-IN" sz="4000" b="1" dirty="0">
              <a:solidFill>
                <a:srgbClr val="FF000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65EEFC9-1DDD-137C-0678-7549DAAB3D52}"/>
              </a:ext>
            </a:extLst>
          </p:cNvPr>
          <p:cNvSpPr>
            <a:spLocks noGrp="1"/>
          </p:cNvSpPr>
          <p:nvPr>
            <p:ph idx="1"/>
          </p:nvPr>
        </p:nvSpPr>
        <p:spPr>
          <a:xfrm>
            <a:off x="603552" y="2225978"/>
            <a:ext cx="10515600" cy="4351338"/>
          </a:xfrm>
        </p:spPr>
        <p:txBody>
          <a:bodyPr>
            <a:normAutofit/>
          </a:bodyPr>
          <a:lstStyle/>
          <a:p>
            <a:pPr algn="just">
              <a:lnSpc>
                <a:spcPct val="160000"/>
              </a:lnSpc>
            </a:pPr>
            <a:r>
              <a:rPr lang="en-US" sz="1800" dirty="0">
                <a:latin typeface="Arial" panose="020B0604020202020204" pitchFamily="34" charset="0"/>
                <a:cs typeface="Arial" panose="020B0604020202020204" pitchFamily="34" charset="0"/>
              </a:rPr>
              <a:t>The use of machine learning algorithms like Random Forest and Decision Tree in breast cancer diagnosis has several advantages. These algorithms are able to analyze large amounts of data quickly and accurately, which can help doctors make more informed decisions about patient care.</a:t>
            </a:r>
          </a:p>
          <a:p>
            <a:pPr algn="just">
              <a:lnSpc>
                <a:spcPct val="160000"/>
              </a:lnSpc>
            </a:pPr>
            <a:r>
              <a:rPr lang="en-US" sz="1800" dirty="0">
                <a:latin typeface="Arial" panose="020B0604020202020204" pitchFamily="34" charset="0"/>
                <a:cs typeface="Arial" panose="020B0604020202020204" pitchFamily="34" charset="0"/>
              </a:rPr>
              <a:t>Machine learning algorithms can also identify patterns and trends in the data that may not be immediately apparent to human analysts, allowing for more accurate and efficient diagnosis and treatment of breast cancer.</a:t>
            </a:r>
          </a:p>
          <a:p>
            <a:endParaRPr lang="en-IN" dirty="0"/>
          </a:p>
        </p:txBody>
      </p:sp>
    </p:spTree>
    <p:extLst>
      <p:ext uri="{BB962C8B-B14F-4D97-AF65-F5344CB8AC3E}">
        <p14:creationId xmlns:p14="http://schemas.microsoft.com/office/powerpoint/2010/main" val="14132158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E8348-70EB-55DA-3599-F8D3FF83D308}"/>
              </a:ext>
            </a:extLst>
          </p:cNvPr>
          <p:cNvSpPr>
            <a:spLocks noGrp="1"/>
          </p:cNvSpPr>
          <p:nvPr>
            <p:ph type="title"/>
          </p:nvPr>
        </p:nvSpPr>
        <p:spPr>
          <a:xfrm>
            <a:off x="838200" y="-92075"/>
            <a:ext cx="10515600" cy="1325563"/>
          </a:xfrm>
        </p:spPr>
        <p:txBody>
          <a:bodyPr>
            <a:normAutofit/>
          </a:bodyPr>
          <a:lstStyle/>
          <a:p>
            <a:pPr>
              <a:lnSpc>
                <a:spcPct val="150000"/>
              </a:lnSpc>
            </a:pPr>
            <a:r>
              <a:rPr lang="en-US" sz="4000" b="1" dirty="0">
                <a:solidFill>
                  <a:srgbClr val="FF0000"/>
                </a:solidFill>
                <a:latin typeface="Arial" panose="020B0604020202020204" pitchFamily="34" charset="0"/>
                <a:cs typeface="Arial" panose="020B0604020202020204" pitchFamily="34" charset="0"/>
              </a:rPr>
              <a:t>Sample Snapshot</a:t>
            </a:r>
            <a:endParaRPr lang="en-IN" sz="4000" b="1" dirty="0">
              <a:solidFill>
                <a:srgbClr val="FF0000"/>
              </a:solidFill>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97F0A2DA-22FE-8406-C56A-9505378A76D3}"/>
              </a:ext>
            </a:extLst>
          </p:cNvPr>
          <p:cNvPicPr>
            <a:picLocks noGrp="1" noChangeAspect="1"/>
          </p:cNvPicPr>
          <p:nvPr>
            <p:ph idx="1"/>
          </p:nvPr>
        </p:nvPicPr>
        <p:blipFill>
          <a:blip r:embed="rId2"/>
          <a:stretch>
            <a:fillRect/>
          </a:stretch>
        </p:blipFill>
        <p:spPr>
          <a:xfrm>
            <a:off x="711200" y="1233488"/>
            <a:ext cx="10786894" cy="5050580"/>
          </a:xfrm>
        </p:spPr>
      </p:pic>
    </p:spTree>
    <p:extLst>
      <p:ext uri="{BB962C8B-B14F-4D97-AF65-F5344CB8AC3E}">
        <p14:creationId xmlns:p14="http://schemas.microsoft.com/office/powerpoint/2010/main" val="22747204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FDFAE-9CEF-76FE-F201-3FEF3F49AB09}"/>
              </a:ext>
            </a:extLst>
          </p:cNvPr>
          <p:cNvSpPr>
            <a:spLocks noGrp="1"/>
          </p:cNvSpPr>
          <p:nvPr>
            <p:ph type="title"/>
          </p:nvPr>
        </p:nvSpPr>
        <p:spPr>
          <a:xfrm>
            <a:off x="838200" y="123825"/>
            <a:ext cx="10515600" cy="1325563"/>
          </a:xfrm>
        </p:spPr>
        <p:txBody>
          <a:bodyPr>
            <a:normAutofit/>
          </a:bodyPr>
          <a:lstStyle/>
          <a:p>
            <a:pPr>
              <a:lnSpc>
                <a:spcPct val="150000"/>
              </a:lnSpc>
            </a:pPr>
            <a:r>
              <a:rPr lang="en-US" sz="4000" b="1" dirty="0">
                <a:solidFill>
                  <a:srgbClr val="FF0000"/>
                </a:solidFill>
                <a:latin typeface="Arial" panose="020B0604020202020204" pitchFamily="34" charset="0"/>
                <a:cs typeface="Arial" panose="020B0604020202020204" pitchFamily="34" charset="0"/>
              </a:rPr>
              <a:t>RESULTS AND DISCUSSION</a:t>
            </a:r>
            <a:endParaRPr lang="en-IN" sz="4000" b="1" dirty="0">
              <a:solidFill>
                <a:srgbClr val="FF0000"/>
              </a:solidFill>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B5E14189-3CFE-0BDF-9331-5FBFEA8B3995}"/>
              </a:ext>
            </a:extLst>
          </p:cNvPr>
          <p:cNvPicPr>
            <a:picLocks noGrp="1" noChangeAspect="1"/>
          </p:cNvPicPr>
          <p:nvPr>
            <p:ph idx="1"/>
          </p:nvPr>
        </p:nvPicPr>
        <p:blipFill>
          <a:blip r:embed="rId2"/>
          <a:stretch>
            <a:fillRect/>
          </a:stretch>
        </p:blipFill>
        <p:spPr>
          <a:xfrm>
            <a:off x="838200" y="1303506"/>
            <a:ext cx="10515600" cy="4941651"/>
          </a:xfrm>
        </p:spPr>
      </p:pic>
    </p:spTree>
    <p:extLst>
      <p:ext uri="{BB962C8B-B14F-4D97-AF65-F5344CB8AC3E}">
        <p14:creationId xmlns:p14="http://schemas.microsoft.com/office/powerpoint/2010/main" val="31635289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302FE-2CB6-9AD8-0457-B500E0B2D8F4}"/>
              </a:ext>
            </a:extLst>
          </p:cNvPr>
          <p:cNvSpPr>
            <a:spLocks noGrp="1"/>
          </p:cNvSpPr>
          <p:nvPr>
            <p:ph type="title"/>
          </p:nvPr>
        </p:nvSpPr>
        <p:spPr>
          <a:xfrm>
            <a:off x="702013" y="306759"/>
            <a:ext cx="10515600" cy="1325563"/>
          </a:xfrm>
        </p:spPr>
        <p:txBody>
          <a:bodyPr>
            <a:normAutofit/>
          </a:bodyPr>
          <a:lstStyle/>
          <a:p>
            <a:pPr>
              <a:lnSpc>
                <a:spcPct val="150000"/>
              </a:lnSpc>
            </a:pPr>
            <a:r>
              <a:rPr lang="en-US" sz="4000" b="1" dirty="0">
                <a:solidFill>
                  <a:srgbClr val="FF0000"/>
                </a:solidFill>
                <a:latin typeface="Arial" panose="020B0604020202020204" pitchFamily="34" charset="0"/>
                <a:cs typeface="Arial" panose="020B0604020202020204" pitchFamily="34" charset="0"/>
              </a:rPr>
              <a:t>RESULTS AND DISCUSSION</a:t>
            </a:r>
            <a:endParaRPr lang="en-IN" sz="4000" b="1" dirty="0">
              <a:solidFill>
                <a:srgbClr val="FF0000"/>
              </a:solidFill>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E2238628-AC37-B84E-04EF-942FB2F7B00C}"/>
              </a:ext>
            </a:extLst>
          </p:cNvPr>
          <p:cNvPicPr>
            <a:picLocks noGrp="1" noChangeAspect="1"/>
          </p:cNvPicPr>
          <p:nvPr>
            <p:ph idx="1"/>
          </p:nvPr>
        </p:nvPicPr>
        <p:blipFill>
          <a:blip r:embed="rId2"/>
          <a:stretch>
            <a:fillRect/>
          </a:stretch>
        </p:blipFill>
        <p:spPr>
          <a:xfrm>
            <a:off x="974387" y="1338601"/>
            <a:ext cx="7115513" cy="4795499"/>
          </a:xfrm>
        </p:spPr>
      </p:pic>
    </p:spTree>
    <p:extLst>
      <p:ext uri="{BB962C8B-B14F-4D97-AF65-F5344CB8AC3E}">
        <p14:creationId xmlns:p14="http://schemas.microsoft.com/office/powerpoint/2010/main" val="24698457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5E08E-8E12-885C-B5D2-F3D30FBC8C43}"/>
              </a:ext>
            </a:extLst>
          </p:cNvPr>
          <p:cNvSpPr>
            <a:spLocks noGrp="1"/>
          </p:cNvSpPr>
          <p:nvPr>
            <p:ph type="title"/>
          </p:nvPr>
        </p:nvSpPr>
        <p:spPr>
          <a:xfrm>
            <a:off x="605972" y="205468"/>
            <a:ext cx="10515600" cy="1325563"/>
          </a:xfrm>
        </p:spPr>
        <p:txBody>
          <a:bodyPr>
            <a:normAutofit/>
          </a:bodyPr>
          <a:lstStyle/>
          <a:p>
            <a:pPr>
              <a:lnSpc>
                <a:spcPct val="150000"/>
              </a:lnSpc>
            </a:pPr>
            <a:r>
              <a:rPr lang="en-US" sz="4000" b="1" dirty="0">
                <a:solidFill>
                  <a:srgbClr val="FF0000"/>
                </a:solidFill>
                <a:latin typeface="Arial" panose="020B0604020202020204" pitchFamily="34" charset="0"/>
                <a:cs typeface="Arial" panose="020B0604020202020204" pitchFamily="34" charset="0"/>
              </a:rPr>
              <a:t>RESULTS AND DISCUSSION</a:t>
            </a:r>
            <a:endParaRPr lang="en-IN" sz="4000" b="1" dirty="0">
              <a:solidFill>
                <a:srgbClr val="FF0000"/>
              </a:solidFill>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A2A97A7F-0053-4DEF-ECBB-EFF14CDB830A}"/>
              </a:ext>
            </a:extLst>
          </p:cNvPr>
          <p:cNvPicPr>
            <a:picLocks noGrp="1" noChangeAspect="1"/>
          </p:cNvPicPr>
          <p:nvPr>
            <p:ph idx="1"/>
          </p:nvPr>
        </p:nvPicPr>
        <p:blipFill>
          <a:blip r:embed="rId2"/>
          <a:stretch>
            <a:fillRect/>
          </a:stretch>
        </p:blipFill>
        <p:spPr>
          <a:xfrm>
            <a:off x="914400" y="1262062"/>
            <a:ext cx="7135845" cy="5196489"/>
          </a:xfrm>
        </p:spPr>
      </p:pic>
    </p:spTree>
    <p:extLst>
      <p:ext uri="{BB962C8B-B14F-4D97-AF65-F5344CB8AC3E}">
        <p14:creationId xmlns:p14="http://schemas.microsoft.com/office/powerpoint/2010/main" val="30534959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C3472-231E-390B-0C13-6509E096A2B2}"/>
              </a:ext>
            </a:extLst>
          </p:cNvPr>
          <p:cNvSpPr>
            <a:spLocks noGrp="1"/>
          </p:cNvSpPr>
          <p:nvPr>
            <p:ph type="title"/>
          </p:nvPr>
        </p:nvSpPr>
        <p:spPr/>
        <p:txBody>
          <a:bodyPr>
            <a:normAutofit/>
          </a:bodyPr>
          <a:lstStyle/>
          <a:p>
            <a:pPr>
              <a:lnSpc>
                <a:spcPct val="150000"/>
              </a:lnSpc>
            </a:pPr>
            <a:r>
              <a:rPr lang="en-US" sz="4000" b="1" dirty="0">
                <a:solidFill>
                  <a:srgbClr val="FF0000"/>
                </a:solidFill>
                <a:latin typeface="Arial" panose="020B0604020202020204" pitchFamily="34" charset="0"/>
                <a:cs typeface="Arial" panose="020B0604020202020204" pitchFamily="34" charset="0"/>
              </a:rPr>
              <a:t>RESULTS AND DISCUSSION</a:t>
            </a:r>
            <a:endParaRPr lang="en-IN" sz="4000" b="1" dirty="0">
              <a:solidFill>
                <a:srgbClr val="FF0000"/>
              </a:solidFill>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E39E970B-50DA-2BB1-E13B-EE53A267A095}"/>
              </a:ext>
            </a:extLst>
          </p:cNvPr>
          <p:cNvPicPr>
            <a:picLocks noGrp="1" noChangeAspect="1"/>
          </p:cNvPicPr>
          <p:nvPr>
            <p:ph idx="1"/>
          </p:nvPr>
        </p:nvPicPr>
        <p:blipFill>
          <a:blip r:embed="rId2"/>
          <a:stretch>
            <a:fillRect/>
          </a:stretch>
        </p:blipFill>
        <p:spPr>
          <a:xfrm>
            <a:off x="1016000" y="1509486"/>
            <a:ext cx="9245600" cy="4426857"/>
          </a:xfrm>
        </p:spPr>
      </p:pic>
    </p:spTree>
    <p:extLst>
      <p:ext uri="{BB962C8B-B14F-4D97-AF65-F5344CB8AC3E}">
        <p14:creationId xmlns:p14="http://schemas.microsoft.com/office/powerpoint/2010/main" val="803369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B71E3-8DF5-769E-1D5A-568A0B3F92EC}"/>
              </a:ext>
            </a:extLst>
          </p:cNvPr>
          <p:cNvSpPr>
            <a:spLocks noGrp="1"/>
          </p:cNvSpPr>
          <p:nvPr>
            <p:ph type="title"/>
          </p:nvPr>
        </p:nvSpPr>
        <p:spPr/>
        <p:txBody>
          <a:bodyPr>
            <a:normAutofit/>
          </a:bodyPr>
          <a:lstStyle/>
          <a:p>
            <a:pPr>
              <a:lnSpc>
                <a:spcPct val="150000"/>
              </a:lnSpc>
            </a:pPr>
            <a:r>
              <a:rPr lang="en-US" b="1" dirty="0">
                <a:solidFill>
                  <a:srgbClr val="FF0000"/>
                </a:solidFill>
                <a:latin typeface="Arial" panose="020B0604020202020204" pitchFamily="34" charset="0"/>
                <a:cs typeface="Arial" panose="020B0604020202020204" pitchFamily="34" charset="0"/>
              </a:rPr>
              <a:t>PRESENTATION OUTLINE</a:t>
            </a:r>
            <a:endParaRPr lang="en-IN" b="1" dirty="0">
              <a:solidFill>
                <a:srgbClr val="FF000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56108B45-B74F-A5C0-B70F-C570D03CB16B}"/>
              </a:ext>
            </a:extLst>
          </p:cNvPr>
          <p:cNvSpPr>
            <a:spLocks noGrp="1"/>
          </p:cNvSpPr>
          <p:nvPr>
            <p:ph idx="1"/>
          </p:nvPr>
        </p:nvSpPr>
        <p:spPr/>
        <p:txBody>
          <a:bodyPr>
            <a:normAutofit fontScale="92500" lnSpcReduction="10000"/>
          </a:bodyPr>
          <a:lstStyle/>
          <a:p>
            <a:r>
              <a:rPr lang="en-US" sz="2600" dirty="0"/>
              <a:t>Course Certificate</a:t>
            </a:r>
          </a:p>
          <a:p>
            <a:r>
              <a:rPr lang="en-US" sz="2600" dirty="0"/>
              <a:t>Introduction</a:t>
            </a:r>
          </a:p>
          <a:p>
            <a:r>
              <a:rPr lang="en-US" sz="2600" dirty="0"/>
              <a:t>Objectives</a:t>
            </a:r>
          </a:p>
          <a:p>
            <a:r>
              <a:rPr lang="en-US" sz="2600" dirty="0"/>
              <a:t>System Architecture/ Ideation Map</a:t>
            </a:r>
          </a:p>
          <a:p>
            <a:r>
              <a:rPr lang="en-US" sz="2600" dirty="0"/>
              <a:t>Module Implementation</a:t>
            </a:r>
          </a:p>
          <a:p>
            <a:r>
              <a:rPr lang="en-US" sz="2600" dirty="0"/>
              <a:t>Advantages of Machine Learning in Breast Cancer Diagnosis</a:t>
            </a:r>
          </a:p>
          <a:p>
            <a:r>
              <a:rPr lang="en-US" sz="2600" dirty="0"/>
              <a:t>Application </a:t>
            </a:r>
            <a:r>
              <a:rPr lang="en-US" sz="2200" dirty="0">
                <a:latin typeface="Arial" panose="020B0604020202020204" pitchFamily="34" charset="0"/>
                <a:cs typeface="Arial" panose="020B0604020202020204" pitchFamily="34" charset="0"/>
              </a:rPr>
              <a:t>Snapshots</a:t>
            </a:r>
          </a:p>
          <a:p>
            <a:r>
              <a:rPr lang="en-US" sz="2600" dirty="0"/>
              <a:t>Results and Discussions</a:t>
            </a:r>
          </a:p>
          <a:p>
            <a:r>
              <a:rPr lang="en-US" sz="2600" dirty="0"/>
              <a:t>Conclusion and Future Work</a:t>
            </a:r>
          </a:p>
          <a:p>
            <a:r>
              <a:rPr lang="en-US" sz="2600" dirty="0"/>
              <a:t>References</a:t>
            </a:r>
          </a:p>
          <a:p>
            <a:pPr marL="0" indent="0">
              <a:buNone/>
            </a:pPr>
            <a:endParaRPr lang="en-IN" dirty="0"/>
          </a:p>
        </p:txBody>
      </p:sp>
    </p:spTree>
    <p:extLst>
      <p:ext uri="{BB962C8B-B14F-4D97-AF65-F5344CB8AC3E}">
        <p14:creationId xmlns:p14="http://schemas.microsoft.com/office/powerpoint/2010/main" val="23252970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9FC1F-D3C0-418C-C886-E5EDF75E0583}"/>
              </a:ext>
            </a:extLst>
          </p:cNvPr>
          <p:cNvSpPr>
            <a:spLocks noGrp="1"/>
          </p:cNvSpPr>
          <p:nvPr>
            <p:ph type="title"/>
          </p:nvPr>
        </p:nvSpPr>
        <p:spPr>
          <a:xfrm>
            <a:off x="693057" y="379640"/>
            <a:ext cx="10515600" cy="1325563"/>
          </a:xfrm>
        </p:spPr>
        <p:txBody>
          <a:bodyPr>
            <a:normAutofit/>
          </a:bodyPr>
          <a:lstStyle/>
          <a:p>
            <a:r>
              <a:rPr lang="en-US" sz="4000" b="1" dirty="0">
                <a:solidFill>
                  <a:srgbClr val="FF0000"/>
                </a:solidFill>
                <a:latin typeface="Arial" panose="020B0604020202020204" pitchFamily="34" charset="0"/>
                <a:cs typeface="Arial" panose="020B0604020202020204" pitchFamily="34" charset="0"/>
              </a:rPr>
              <a:t>RESULTS AND DISCUSSION</a:t>
            </a:r>
            <a:endParaRPr lang="en-IN" sz="4000" b="1" dirty="0">
              <a:solidFill>
                <a:srgbClr val="FF0000"/>
              </a:solidFill>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1A6C96EA-1059-3D22-42A8-B542D30E0139}"/>
              </a:ext>
            </a:extLst>
          </p:cNvPr>
          <p:cNvPicPr>
            <a:picLocks noGrp="1" noChangeAspect="1"/>
          </p:cNvPicPr>
          <p:nvPr>
            <p:ph idx="1"/>
          </p:nvPr>
        </p:nvPicPr>
        <p:blipFill>
          <a:blip r:embed="rId2"/>
          <a:stretch>
            <a:fillRect/>
          </a:stretch>
        </p:blipFill>
        <p:spPr>
          <a:xfrm>
            <a:off x="983343" y="1393372"/>
            <a:ext cx="10225314" cy="5084988"/>
          </a:xfrm>
        </p:spPr>
      </p:pic>
    </p:spTree>
    <p:extLst>
      <p:ext uri="{BB962C8B-B14F-4D97-AF65-F5344CB8AC3E}">
        <p14:creationId xmlns:p14="http://schemas.microsoft.com/office/powerpoint/2010/main" val="23197745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0FADE-29E1-2F46-6172-97E545462CDB}"/>
              </a:ext>
            </a:extLst>
          </p:cNvPr>
          <p:cNvSpPr>
            <a:spLocks noGrp="1"/>
          </p:cNvSpPr>
          <p:nvPr>
            <p:ph type="title"/>
          </p:nvPr>
        </p:nvSpPr>
        <p:spPr>
          <a:xfrm>
            <a:off x="722086" y="292553"/>
            <a:ext cx="10515600" cy="1325563"/>
          </a:xfrm>
        </p:spPr>
        <p:txBody>
          <a:bodyPr>
            <a:normAutofit/>
          </a:bodyPr>
          <a:lstStyle/>
          <a:p>
            <a:pPr>
              <a:lnSpc>
                <a:spcPct val="150000"/>
              </a:lnSpc>
            </a:pPr>
            <a:r>
              <a:rPr lang="en-US" sz="4000" b="1" dirty="0">
                <a:solidFill>
                  <a:srgbClr val="FF0000"/>
                </a:solidFill>
                <a:latin typeface="Arial" panose="020B0604020202020204" pitchFamily="34" charset="0"/>
                <a:cs typeface="Arial" panose="020B0604020202020204" pitchFamily="34" charset="0"/>
              </a:rPr>
              <a:t>RESULTS AND DISCUSSION</a:t>
            </a:r>
            <a:endParaRPr lang="en-IN" sz="4000" b="1" dirty="0">
              <a:solidFill>
                <a:srgbClr val="FF0000"/>
              </a:solidFill>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EB69807E-ADCF-9453-C777-9F9EABBFBE14}"/>
              </a:ext>
            </a:extLst>
          </p:cNvPr>
          <p:cNvPicPr>
            <a:picLocks noGrp="1" noChangeAspect="1"/>
          </p:cNvPicPr>
          <p:nvPr>
            <p:ph idx="1"/>
          </p:nvPr>
        </p:nvPicPr>
        <p:blipFill>
          <a:blip r:embed="rId2"/>
          <a:stretch>
            <a:fillRect/>
          </a:stretch>
        </p:blipFill>
        <p:spPr>
          <a:xfrm>
            <a:off x="870858" y="1465943"/>
            <a:ext cx="8998856" cy="4711020"/>
          </a:xfrm>
        </p:spPr>
      </p:pic>
    </p:spTree>
    <p:extLst>
      <p:ext uri="{BB962C8B-B14F-4D97-AF65-F5344CB8AC3E}">
        <p14:creationId xmlns:p14="http://schemas.microsoft.com/office/powerpoint/2010/main" val="7942994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B0EE1-3E63-291F-DE37-488E1EA0B868}"/>
              </a:ext>
            </a:extLst>
          </p:cNvPr>
          <p:cNvSpPr>
            <a:spLocks noGrp="1"/>
          </p:cNvSpPr>
          <p:nvPr>
            <p:ph type="title"/>
          </p:nvPr>
        </p:nvSpPr>
        <p:spPr/>
        <p:txBody>
          <a:bodyPr>
            <a:normAutofit/>
          </a:bodyPr>
          <a:lstStyle/>
          <a:p>
            <a:r>
              <a:rPr lang="en-US" sz="4000" b="1" dirty="0">
                <a:solidFill>
                  <a:srgbClr val="FF0000"/>
                </a:solidFill>
                <a:latin typeface="Arial" panose="020B0604020202020204" pitchFamily="34" charset="0"/>
                <a:cs typeface="Arial" panose="020B0604020202020204" pitchFamily="34" charset="0"/>
              </a:rPr>
              <a:t>RESULTS AND DISCUSSION</a:t>
            </a:r>
            <a:endParaRPr lang="en-IN" sz="4000" b="1" dirty="0">
              <a:solidFill>
                <a:srgbClr val="FF0000"/>
              </a:solidFill>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8D30AE0D-BC0A-5CCE-FC6F-A237C6E1C47F}"/>
              </a:ext>
            </a:extLst>
          </p:cNvPr>
          <p:cNvPicPr>
            <a:picLocks noGrp="1" noChangeAspect="1"/>
          </p:cNvPicPr>
          <p:nvPr>
            <p:ph idx="1"/>
          </p:nvPr>
        </p:nvPicPr>
        <p:blipFill>
          <a:blip r:embed="rId2"/>
          <a:stretch>
            <a:fillRect/>
          </a:stretch>
        </p:blipFill>
        <p:spPr>
          <a:xfrm>
            <a:off x="838200" y="1406795"/>
            <a:ext cx="8102600" cy="4224747"/>
          </a:xfrm>
        </p:spPr>
      </p:pic>
    </p:spTree>
    <p:extLst>
      <p:ext uri="{BB962C8B-B14F-4D97-AF65-F5344CB8AC3E}">
        <p14:creationId xmlns:p14="http://schemas.microsoft.com/office/powerpoint/2010/main" val="34282299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4AE6C-C4CB-FD9B-0218-242DECF202A3}"/>
              </a:ext>
            </a:extLst>
          </p:cNvPr>
          <p:cNvSpPr>
            <a:spLocks noGrp="1"/>
          </p:cNvSpPr>
          <p:nvPr>
            <p:ph type="title"/>
          </p:nvPr>
        </p:nvSpPr>
        <p:spPr/>
        <p:txBody>
          <a:bodyPr>
            <a:normAutofit/>
          </a:bodyPr>
          <a:lstStyle/>
          <a:p>
            <a:pPr>
              <a:lnSpc>
                <a:spcPct val="150000"/>
              </a:lnSpc>
            </a:pPr>
            <a:r>
              <a:rPr lang="en-US" sz="4000" b="1" dirty="0">
                <a:solidFill>
                  <a:srgbClr val="FF0000"/>
                </a:solidFill>
                <a:latin typeface="Arial" panose="020B0604020202020204" pitchFamily="34" charset="0"/>
                <a:cs typeface="Arial" panose="020B0604020202020204" pitchFamily="34" charset="0"/>
              </a:rPr>
              <a:t>RESULTS AND DISCUSSION</a:t>
            </a:r>
            <a:endParaRPr lang="en-IN" sz="4000" b="1" dirty="0">
              <a:solidFill>
                <a:srgbClr val="FF0000"/>
              </a:solidFill>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D7C8EDE0-341A-58E7-A6DF-1E0B5577F342}"/>
              </a:ext>
            </a:extLst>
          </p:cNvPr>
          <p:cNvPicPr>
            <a:picLocks noGrp="1" noChangeAspect="1"/>
          </p:cNvPicPr>
          <p:nvPr>
            <p:ph idx="1"/>
          </p:nvPr>
        </p:nvPicPr>
        <p:blipFill>
          <a:blip r:embed="rId2"/>
          <a:stretch>
            <a:fillRect/>
          </a:stretch>
        </p:blipFill>
        <p:spPr>
          <a:xfrm>
            <a:off x="1161143" y="1538514"/>
            <a:ext cx="9361714" cy="4804229"/>
          </a:xfrm>
        </p:spPr>
      </p:pic>
    </p:spTree>
    <p:extLst>
      <p:ext uri="{BB962C8B-B14F-4D97-AF65-F5344CB8AC3E}">
        <p14:creationId xmlns:p14="http://schemas.microsoft.com/office/powerpoint/2010/main" val="40473139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D5C52-20DB-6010-8AD4-A285E98DB0B3}"/>
              </a:ext>
            </a:extLst>
          </p:cNvPr>
          <p:cNvSpPr>
            <a:spLocks noGrp="1"/>
          </p:cNvSpPr>
          <p:nvPr>
            <p:ph type="title"/>
          </p:nvPr>
        </p:nvSpPr>
        <p:spPr/>
        <p:txBody>
          <a:bodyPr>
            <a:normAutofit/>
          </a:bodyPr>
          <a:lstStyle/>
          <a:p>
            <a:pPr>
              <a:lnSpc>
                <a:spcPct val="150000"/>
              </a:lnSpc>
            </a:pPr>
            <a:r>
              <a:rPr lang="en-US" sz="4000" b="1" dirty="0">
                <a:solidFill>
                  <a:srgbClr val="FF0000"/>
                </a:solidFill>
                <a:latin typeface="Arial" panose="020B0604020202020204" pitchFamily="34" charset="0"/>
                <a:cs typeface="Arial" panose="020B0604020202020204" pitchFamily="34" charset="0"/>
              </a:rPr>
              <a:t>RESULTS AND DISCUSSION</a:t>
            </a:r>
            <a:endParaRPr lang="en-IN" sz="4000" b="1" dirty="0">
              <a:solidFill>
                <a:srgbClr val="FF0000"/>
              </a:solidFill>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AF60E0F8-C957-F466-AFF3-4719949EC6BF}"/>
              </a:ext>
            </a:extLst>
          </p:cNvPr>
          <p:cNvPicPr>
            <a:picLocks noGrp="1" noChangeAspect="1"/>
          </p:cNvPicPr>
          <p:nvPr>
            <p:ph idx="1"/>
          </p:nvPr>
        </p:nvPicPr>
        <p:blipFill>
          <a:blip r:embed="rId2"/>
          <a:stretch>
            <a:fillRect/>
          </a:stretch>
        </p:blipFill>
        <p:spPr>
          <a:xfrm>
            <a:off x="838200" y="1690688"/>
            <a:ext cx="10515599" cy="4434341"/>
          </a:xfrm>
        </p:spPr>
      </p:pic>
    </p:spTree>
    <p:extLst>
      <p:ext uri="{BB962C8B-B14F-4D97-AF65-F5344CB8AC3E}">
        <p14:creationId xmlns:p14="http://schemas.microsoft.com/office/powerpoint/2010/main" val="27676706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12B65-C4FC-8608-ABED-85E90B814D65}"/>
              </a:ext>
            </a:extLst>
          </p:cNvPr>
          <p:cNvSpPr>
            <a:spLocks noGrp="1"/>
          </p:cNvSpPr>
          <p:nvPr>
            <p:ph type="title"/>
          </p:nvPr>
        </p:nvSpPr>
        <p:spPr/>
        <p:txBody>
          <a:bodyPr>
            <a:normAutofit/>
          </a:bodyPr>
          <a:lstStyle/>
          <a:p>
            <a:pPr>
              <a:lnSpc>
                <a:spcPct val="150000"/>
              </a:lnSpc>
            </a:pPr>
            <a:r>
              <a:rPr lang="en-US" sz="4000" b="1" dirty="0">
                <a:solidFill>
                  <a:srgbClr val="FF0000"/>
                </a:solidFill>
                <a:latin typeface="Arial" panose="020B0604020202020204" pitchFamily="34" charset="0"/>
                <a:cs typeface="Arial" panose="020B0604020202020204" pitchFamily="34" charset="0"/>
              </a:rPr>
              <a:t>RESULTS AND DISCUSSION</a:t>
            </a:r>
            <a:endParaRPr lang="en-IN" sz="4000" b="1" dirty="0">
              <a:solidFill>
                <a:srgbClr val="FF0000"/>
              </a:solidFill>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5A12B2F0-1334-7220-D174-FF0B0B0FD0CE}"/>
              </a:ext>
            </a:extLst>
          </p:cNvPr>
          <p:cNvPicPr>
            <a:picLocks noGrp="1" noChangeAspect="1"/>
          </p:cNvPicPr>
          <p:nvPr>
            <p:ph idx="1"/>
          </p:nvPr>
        </p:nvPicPr>
        <p:blipFill>
          <a:blip r:embed="rId2"/>
          <a:stretch>
            <a:fillRect/>
          </a:stretch>
        </p:blipFill>
        <p:spPr>
          <a:xfrm>
            <a:off x="1219200" y="1509486"/>
            <a:ext cx="8157029" cy="4983389"/>
          </a:xfrm>
        </p:spPr>
      </p:pic>
    </p:spTree>
    <p:extLst>
      <p:ext uri="{BB962C8B-B14F-4D97-AF65-F5344CB8AC3E}">
        <p14:creationId xmlns:p14="http://schemas.microsoft.com/office/powerpoint/2010/main" val="34400986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7BD8B-44A3-594C-D35A-328A10529A5C}"/>
              </a:ext>
            </a:extLst>
          </p:cNvPr>
          <p:cNvSpPr>
            <a:spLocks noGrp="1"/>
          </p:cNvSpPr>
          <p:nvPr>
            <p:ph type="title"/>
          </p:nvPr>
        </p:nvSpPr>
        <p:spPr/>
        <p:txBody>
          <a:bodyPr>
            <a:normAutofit/>
          </a:bodyPr>
          <a:lstStyle/>
          <a:p>
            <a:pPr>
              <a:lnSpc>
                <a:spcPct val="150000"/>
              </a:lnSpc>
            </a:pPr>
            <a:r>
              <a:rPr lang="en-US" sz="4000" b="1" dirty="0">
                <a:solidFill>
                  <a:srgbClr val="FF0000"/>
                </a:solidFill>
                <a:latin typeface="Arial" panose="020B0604020202020204" pitchFamily="34" charset="0"/>
                <a:cs typeface="Arial" panose="020B0604020202020204" pitchFamily="34" charset="0"/>
              </a:rPr>
              <a:t>RESULTS AND DISCUSSION</a:t>
            </a:r>
            <a:endParaRPr lang="en-IN" sz="4000" b="1" dirty="0">
              <a:solidFill>
                <a:srgbClr val="FF0000"/>
              </a:solidFill>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39642410-8EA4-A8EB-C073-99CD15C751FA}"/>
              </a:ext>
            </a:extLst>
          </p:cNvPr>
          <p:cNvPicPr>
            <a:picLocks noGrp="1" noChangeAspect="1"/>
          </p:cNvPicPr>
          <p:nvPr>
            <p:ph idx="1"/>
          </p:nvPr>
        </p:nvPicPr>
        <p:blipFill>
          <a:blip r:embed="rId2"/>
          <a:stretch>
            <a:fillRect/>
          </a:stretch>
        </p:blipFill>
        <p:spPr>
          <a:xfrm>
            <a:off x="838200" y="1480457"/>
            <a:ext cx="8026400" cy="5012418"/>
          </a:xfrm>
        </p:spPr>
      </p:pic>
    </p:spTree>
    <p:extLst>
      <p:ext uri="{BB962C8B-B14F-4D97-AF65-F5344CB8AC3E}">
        <p14:creationId xmlns:p14="http://schemas.microsoft.com/office/powerpoint/2010/main" val="11443461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8E5D3-9F3E-C178-5EDB-441819A5DB09}"/>
              </a:ext>
            </a:extLst>
          </p:cNvPr>
          <p:cNvSpPr>
            <a:spLocks noGrp="1"/>
          </p:cNvSpPr>
          <p:nvPr>
            <p:ph type="title"/>
          </p:nvPr>
        </p:nvSpPr>
        <p:spPr/>
        <p:txBody>
          <a:bodyPr>
            <a:normAutofit/>
          </a:bodyPr>
          <a:lstStyle/>
          <a:p>
            <a:pPr>
              <a:lnSpc>
                <a:spcPct val="150000"/>
              </a:lnSpc>
            </a:pPr>
            <a:r>
              <a:rPr lang="en-US" sz="4000" b="1" dirty="0">
                <a:solidFill>
                  <a:srgbClr val="FF0000"/>
                </a:solidFill>
                <a:latin typeface="Arial" panose="020B0604020202020204" pitchFamily="34" charset="0"/>
                <a:cs typeface="Arial" panose="020B0604020202020204" pitchFamily="34" charset="0"/>
              </a:rPr>
              <a:t>RESULTS AND DISCUSSION</a:t>
            </a:r>
            <a:endParaRPr lang="en-IN" sz="4000" b="1" dirty="0">
              <a:solidFill>
                <a:srgbClr val="FF0000"/>
              </a:solidFill>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69E43490-E001-A475-76A6-1A3DFF3A24E9}"/>
              </a:ext>
            </a:extLst>
          </p:cNvPr>
          <p:cNvPicPr>
            <a:picLocks noGrp="1" noChangeAspect="1"/>
          </p:cNvPicPr>
          <p:nvPr>
            <p:ph idx="1"/>
          </p:nvPr>
        </p:nvPicPr>
        <p:blipFill>
          <a:blip r:embed="rId2"/>
          <a:stretch>
            <a:fillRect/>
          </a:stretch>
        </p:blipFill>
        <p:spPr>
          <a:xfrm>
            <a:off x="1244600" y="1524000"/>
            <a:ext cx="7429500" cy="4968875"/>
          </a:xfrm>
        </p:spPr>
      </p:pic>
    </p:spTree>
    <p:extLst>
      <p:ext uri="{BB962C8B-B14F-4D97-AF65-F5344CB8AC3E}">
        <p14:creationId xmlns:p14="http://schemas.microsoft.com/office/powerpoint/2010/main" val="39171646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46296-1C04-2A14-BDA7-DBFEED21C45D}"/>
              </a:ext>
            </a:extLst>
          </p:cNvPr>
          <p:cNvSpPr>
            <a:spLocks noGrp="1"/>
          </p:cNvSpPr>
          <p:nvPr>
            <p:ph type="title"/>
          </p:nvPr>
        </p:nvSpPr>
        <p:spPr/>
        <p:txBody>
          <a:bodyPr/>
          <a:lstStyle/>
          <a:p>
            <a:pPr>
              <a:lnSpc>
                <a:spcPct val="150000"/>
              </a:lnSpc>
            </a:pPr>
            <a:r>
              <a:rPr lang="en-IN" b="1" dirty="0">
                <a:solidFill>
                  <a:srgbClr val="FF0000"/>
                </a:solidFill>
                <a:latin typeface="Arial" panose="020B0604020202020204" pitchFamily="34" charset="0"/>
                <a:cs typeface="Arial" panose="020B0604020202020204" pitchFamily="34" charset="0"/>
              </a:rPr>
              <a:t>Conclusion</a:t>
            </a:r>
          </a:p>
        </p:txBody>
      </p:sp>
      <p:sp>
        <p:nvSpPr>
          <p:cNvPr id="3" name="Content Placeholder 2">
            <a:extLst>
              <a:ext uri="{FF2B5EF4-FFF2-40B4-BE49-F238E27FC236}">
                <a16:creationId xmlns:a16="http://schemas.microsoft.com/office/drawing/2014/main" id="{50536171-B175-82CF-9929-D5FF56A1A49D}"/>
              </a:ext>
            </a:extLst>
          </p:cNvPr>
          <p:cNvSpPr>
            <a:spLocks noGrp="1"/>
          </p:cNvSpPr>
          <p:nvPr>
            <p:ph idx="1"/>
          </p:nvPr>
        </p:nvSpPr>
        <p:spPr>
          <a:xfrm>
            <a:off x="709612" y="1418431"/>
            <a:ext cx="10515600" cy="4903788"/>
          </a:xfrm>
        </p:spPr>
        <p:txBody>
          <a:bodyPr>
            <a:normAutofit fontScale="25000" lnSpcReduction="20000"/>
          </a:bodyPr>
          <a:lstStyle/>
          <a:p>
            <a:pPr algn="just">
              <a:lnSpc>
                <a:spcPct val="170000"/>
              </a:lnSpc>
            </a:pPr>
            <a:r>
              <a:rPr lang="en-US" sz="5600" b="1" dirty="0">
                <a:latin typeface="Arial" panose="020B0604020202020204" pitchFamily="34" charset="0"/>
                <a:cs typeface="Arial" panose="020B0604020202020204" pitchFamily="34" charset="0"/>
              </a:rPr>
              <a:t>Scope: </a:t>
            </a:r>
            <a:r>
              <a:rPr lang="en-US" sz="5600" dirty="0">
                <a:latin typeface="Arial" panose="020B0604020202020204" pitchFamily="34" charset="0"/>
                <a:cs typeface="Arial" panose="020B0604020202020204" pitchFamily="34" charset="0"/>
              </a:rPr>
              <a:t>This prediction can help the doctor to find the last variable so he can suggest the necessary steps to overcome breast cancer.</a:t>
            </a:r>
            <a:endParaRPr lang="en-SG" sz="5600" dirty="0">
              <a:latin typeface="Arial" panose="020B0604020202020204" pitchFamily="34" charset="0"/>
              <a:cs typeface="Arial" panose="020B0604020202020204" pitchFamily="34" charset="0"/>
            </a:endParaRPr>
          </a:p>
          <a:p>
            <a:pPr algn="just">
              <a:lnSpc>
                <a:spcPct val="170000"/>
              </a:lnSpc>
            </a:pPr>
            <a:r>
              <a:rPr lang="en-US" sz="5600" dirty="0">
                <a:latin typeface="Arial" panose="020B0604020202020204" pitchFamily="34" charset="0"/>
                <a:cs typeface="Arial" panose="020B0604020202020204" pitchFamily="34" charset="0"/>
              </a:rPr>
              <a:t>The use of machine learning algorithms like Random Forest and Decision Tree in breast cancer diagnosis is a promising area of research that has the potential to revolutionize the way we diagnose and treat this disease. By analyzing large amounts of data quickly and accurately, these algorithms can help doctors make more informed decisions about patient care and ultimately improve patient outcomes.</a:t>
            </a:r>
          </a:p>
          <a:p>
            <a:pPr algn="just">
              <a:lnSpc>
                <a:spcPct val="170000"/>
              </a:lnSpc>
            </a:pPr>
            <a:r>
              <a:rPr lang="en-US" sz="5600" dirty="0">
                <a:latin typeface="Arial" panose="020B0604020202020204" pitchFamily="34" charset="0"/>
                <a:cs typeface="Arial" panose="020B0604020202020204" pitchFamily="34" charset="0"/>
              </a:rPr>
              <a:t>Further research is needed to fully understand the potential of machine learning in breast cancer diagnosis, but the results so far are very promising.</a:t>
            </a:r>
          </a:p>
          <a:p>
            <a:pPr algn="just">
              <a:lnSpc>
                <a:spcPct val="170000"/>
              </a:lnSpc>
            </a:pPr>
            <a:r>
              <a:rPr lang="en-US" sz="5600" dirty="0">
                <a:effectLst/>
                <a:latin typeface="Arial" panose="020B0604020202020204" pitchFamily="34" charset="0"/>
                <a:ea typeface="Arial" panose="020B0604020202020204" pitchFamily="34" charset="0"/>
              </a:rPr>
              <a:t>In the project in python, we learned to built a breast cancer tumor predictor on the Wisconsin dataset and created graphs and result for the same. It has been observed that a good dataset provides better accuracy, Selection of appropriate algorithms with good home dataset will lead to the development of prediction systems. These systems can assist in proper treatment methods  for a patient diagnosed with breast cancer. There are many treatments for a patient based on breast cancer stage; data mining and machine learning can be very good help in deciding the line of treatment to be followed by extracting knowledge from such suitable database</a:t>
            </a:r>
            <a:r>
              <a:rPr lang="en-US" sz="2800" dirty="0">
                <a:effectLst/>
                <a:latin typeface="Arial" panose="020B0604020202020204" pitchFamily="34" charset="0"/>
                <a:ea typeface="Arial" panose="020B0604020202020204" pitchFamily="34" charset="0"/>
              </a:rPr>
              <a:t>s</a:t>
            </a:r>
            <a:endParaRPr lang="te-IN" sz="2800" dirty="0"/>
          </a:p>
          <a:p>
            <a:pPr algn="just">
              <a:lnSpc>
                <a:spcPct val="170000"/>
              </a:lnSpc>
            </a:pPr>
            <a:endParaRPr lang="en-US" dirty="0">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12035232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060CA-8E31-19AA-8359-4D757721726A}"/>
              </a:ext>
            </a:extLst>
          </p:cNvPr>
          <p:cNvSpPr>
            <a:spLocks noGrp="1"/>
          </p:cNvSpPr>
          <p:nvPr>
            <p:ph type="title"/>
          </p:nvPr>
        </p:nvSpPr>
        <p:spPr/>
        <p:txBody>
          <a:bodyPr>
            <a:normAutofit/>
          </a:bodyPr>
          <a:lstStyle/>
          <a:p>
            <a:pPr>
              <a:lnSpc>
                <a:spcPct val="150000"/>
              </a:lnSpc>
            </a:pPr>
            <a:r>
              <a:rPr lang="en-US" sz="4000" b="1" dirty="0">
                <a:solidFill>
                  <a:srgbClr val="FF0000"/>
                </a:solidFill>
                <a:latin typeface="Arial" panose="020B0604020202020204" pitchFamily="34" charset="0"/>
                <a:cs typeface="Arial" panose="020B0604020202020204" pitchFamily="34" charset="0"/>
              </a:rPr>
              <a:t>FUTURE WORK</a:t>
            </a:r>
            <a:endParaRPr lang="en-IN" sz="4000" b="1" dirty="0">
              <a:solidFill>
                <a:srgbClr val="FF000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BCE506D8-8FF0-FDDA-1B9A-35AA57F8775A}"/>
              </a:ext>
            </a:extLst>
          </p:cNvPr>
          <p:cNvSpPr>
            <a:spLocks noGrp="1"/>
          </p:cNvSpPr>
          <p:nvPr>
            <p:ph idx="1"/>
          </p:nvPr>
        </p:nvSpPr>
        <p:spPr/>
        <p:txBody>
          <a:bodyPr/>
          <a:lstStyle/>
          <a:p>
            <a:pPr algn="just">
              <a:lnSpc>
                <a:spcPct val="150000"/>
              </a:lnSpc>
            </a:pPr>
            <a:r>
              <a:rPr lang="en-US" sz="2400" dirty="0">
                <a:latin typeface="Arial" panose="020B0604020202020204" pitchFamily="34" charset="0"/>
                <a:cs typeface="Arial" panose="020B0604020202020204" pitchFamily="34" charset="0"/>
              </a:rPr>
              <a:t>We have </a:t>
            </a:r>
            <a:r>
              <a:rPr lang="en-US" sz="2400" dirty="0" err="1">
                <a:latin typeface="Arial" panose="020B0604020202020204" pitchFamily="34" charset="0"/>
                <a:cs typeface="Arial" panose="020B0604020202020204" pitchFamily="34" charset="0"/>
              </a:rPr>
              <a:t>archieved</a:t>
            </a:r>
            <a:r>
              <a:rPr lang="en-US" sz="2400" dirty="0">
                <a:latin typeface="Arial" panose="020B0604020202020204" pitchFamily="34" charset="0"/>
                <a:cs typeface="Arial" panose="020B0604020202020204" pitchFamily="34" charset="0"/>
              </a:rPr>
              <a:t> maximum performance score just by implementing random forest and decision tree classification </a:t>
            </a:r>
          </a:p>
          <a:p>
            <a:pPr algn="just">
              <a:lnSpc>
                <a:spcPct val="150000"/>
              </a:lnSpc>
            </a:pPr>
            <a:r>
              <a:rPr lang="en-US" sz="2400" dirty="0">
                <a:latin typeface="Arial" panose="020B0604020202020204" pitchFamily="34" charset="0"/>
                <a:cs typeface="Arial" panose="020B0604020202020204" pitchFamily="34" charset="0"/>
              </a:rPr>
              <a:t>We can also archive maximum accuracy score by implementing the other algorithms.</a:t>
            </a:r>
          </a:p>
          <a:p>
            <a:pPr algn="just">
              <a:lnSpc>
                <a:spcPct val="150000"/>
              </a:lnSpc>
            </a:pPr>
            <a:r>
              <a:rPr lang="en-US" sz="2400" dirty="0">
                <a:latin typeface="Arial" panose="020B0604020202020204" pitchFamily="34" charset="0"/>
                <a:cs typeface="Arial" panose="020B0604020202020204" pitchFamily="34" charset="0"/>
              </a:rPr>
              <a:t>It is recommended to apply other ML algorithms for better </a:t>
            </a:r>
            <a:r>
              <a:rPr lang="en-US" sz="2400" dirty="0" err="1">
                <a:latin typeface="Arial" panose="020B0604020202020204" pitchFamily="34" charset="0"/>
                <a:cs typeface="Arial" panose="020B0604020202020204" pitchFamily="34" charset="0"/>
              </a:rPr>
              <a:t>comparision</a:t>
            </a:r>
            <a:r>
              <a:rPr lang="en-US" sz="2400" dirty="0">
                <a:latin typeface="Arial" panose="020B0604020202020204" pitchFamily="34" charset="0"/>
                <a:cs typeface="Arial" panose="020B0604020202020204" pitchFamily="34" charset="0"/>
              </a:rPr>
              <a:t> on results and get insights on performance of different ML algorithms</a:t>
            </a:r>
            <a:endParaRPr lang="te-IN" sz="2400" dirty="0">
              <a:latin typeface="Arial" panose="020B0604020202020204" pitchFamily="34" charset="0"/>
            </a:endParaRPr>
          </a:p>
          <a:p>
            <a:endParaRPr lang="en-IN" dirty="0"/>
          </a:p>
        </p:txBody>
      </p:sp>
    </p:spTree>
    <p:extLst>
      <p:ext uri="{BB962C8B-B14F-4D97-AF65-F5344CB8AC3E}">
        <p14:creationId xmlns:p14="http://schemas.microsoft.com/office/powerpoint/2010/main" val="3479977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39323-0DBC-5FD6-8994-9561649FD295}"/>
              </a:ext>
            </a:extLst>
          </p:cNvPr>
          <p:cNvSpPr>
            <a:spLocks noGrp="1"/>
          </p:cNvSpPr>
          <p:nvPr>
            <p:ph type="title"/>
          </p:nvPr>
        </p:nvSpPr>
        <p:spPr>
          <a:xfrm>
            <a:off x="440266" y="136525"/>
            <a:ext cx="10515600" cy="1325563"/>
          </a:xfrm>
        </p:spPr>
        <p:txBody>
          <a:bodyPr/>
          <a:lstStyle/>
          <a:p>
            <a:pPr>
              <a:lnSpc>
                <a:spcPct val="150000"/>
              </a:lnSpc>
            </a:pPr>
            <a:r>
              <a:rPr lang="en-US" b="1" dirty="0">
                <a:solidFill>
                  <a:srgbClr val="FF0000"/>
                </a:solidFill>
                <a:latin typeface="Arial" panose="020B0604020202020204" pitchFamily="34" charset="0"/>
                <a:cs typeface="Arial" panose="020B0604020202020204" pitchFamily="34" charset="0"/>
              </a:rPr>
              <a:t>COURSE CERITIFICATE</a:t>
            </a:r>
            <a:endParaRPr lang="en-IN" b="1" dirty="0">
              <a:solidFill>
                <a:srgbClr val="FF0000"/>
              </a:solidFill>
              <a:latin typeface="Arial" panose="020B0604020202020204" pitchFamily="34" charset="0"/>
              <a:cs typeface="Arial" panose="020B0604020202020204" pitchFamily="34" charset="0"/>
            </a:endParaRPr>
          </a:p>
        </p:txBody>
      </p:sp>
      <p:pic>
        <p:nvPicPr>
          <p:cNvPr id="7" name="Content Placeholder 6">
            <a:extLst>
              <a:ext uri="{FF2B5EF4-FFF2-40B4-BE49-F238E27FC236}">
                <a16:creationId xmlns:a16="http://schemas.microsoft.com/office/drawing/2014/main" id="{759724E5-E703-99AB-3129-478D454D59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37391" y="1554163"/>
            <a:ext cx="7199453" cy="4351338"/>
          </a:xfrm>
        </p:spPr>
      </p:pic>
    </p:spTree>
    <p:extLst>
      <p:ext uri="{BB962C8B-B14F-4D97-AF65-F5344CB8AC3E}">
        <p14:creationId xmlns:p14="http://schemas.microsoft.com/office/powerpoint/2010/main" val="6120588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68789-89DE-5B6D-123C-B7DE48019B31}"/>
              </a:ext>
            </a:extLst>
          </p:cNvPr>
          <p:cNvSpPr>
            <a:spLocks noGrp="1"/>
          </p:cNvSpPr>
          <p:nvPr>
            <p:ph type="title"/>
          </p:nvPr>
        </p:nvSpPr>
        <p:spPr/>
        <p:txBody>
          <a:bodyPr>
            <a:normAutofit/>
          </a:bodyPr>
          <a:lstStyle/>
          <a:p>
            <a:pPr>
              <a:lnSpc>
                <a:spcPct val="150000"/>
              </a:lnSpc>
            </a:pPr>
            <a:r>
              <a:rPr lang="en-US" sz="4000" b="1" dirty="0">
                <a:solidFill>
                  <a:srgbClr val="FF0000"/>
                </a:solidFill>
                <a:latin typeface="Arial" panose="020B0604020202020204" pitchFamily="34" charset="0"/>
                <a:cs typeface="Arial" panose="020B0604020202020204" pitchFamily="34" charset="0"/>
              </a:rPr>
              <a:t>REFERENCES</a:t>
            </a:r>
            <a:endParaRPr lang="en-IN" sz="4000" b="1" dirty="0">
              <a:solidFill>
                <a:srgbClr val="FF000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449D442-B8A6-827E-D8A0-81B2B5232F5C}"/>
              </a:ext>
            </a:extLst>
          </p:cNvPr>
          <p:cNvSpPr>
            <a:spLocks noGrp="1"/>
          </p:cNvSpPr>
          <p:nvPr>
            <p:ph idx="1"/>
          </p:nvPr>
        </p:nvSpPr>
        <p:spPr>
          <a:xfrm>
            <a:off x="838200" y="1477281"/>
            <a:ext cx="10515600" cy="4879975"/>
          </a:xfrm>
        </p:spPr>
        <p:txBody>
          <a:bodyPr>
            <a:normAutofit fontScale="25000" lnSpcReduction="20000"/>
          </a:bodyPr>
          <a:lstStyle/>
          <a:p>
            <a:pPr marL="0" indent="0" algn="just">
              <a:lnSpc>
                <a:spcPct val="170000"/>
              </a:lnSpc>
              <a:spcAft>
                <a:spcPts val="800"/>
              </a:spcAft>
              <a:buNone/>
            </a:pPr>
            <a:r>
              <a:rPr lang="en-IN" sz="4800" kern="100" dirty="0">
                <a:effectLst/>
                <a:latin typeface="Arial" panose="020B0604020202020204" pitchFamily="34" charset="0"/>
                <a:ea typeface="Calibri" panose="020F0502020204030204" pitchFamily="34" charset="0"/>
                <a:cs typeface="Arial" panose="020B0604020202020204" pitchFamily="34" charset="0"/>
              </a:rPr>
              <a:t>[1] UCI Machine Learning Repository: Ionosphere Data Set</a:t>
            </a:r>
          </a:p>
          <a:p>
            <a:pPr marL="0" indent="0" algn="just">
              <a:lnSpc>
                <a:spcPct val="170000"/>
              </a:lnSpc>
              <a:spcAft>
                <a:spcPts val="800"/>
              </a:spcAft>
              <a:buNone/>
            </a:pPr>
            <a:r>
              <a:rPr lang="en-IN" sz="4800" u="sng" kern="100" dirty="0">
                <a:solidFill>
                  <a:srgbClr val="0563C1"/>
                </a:solidFill>
                <a:effectLst/>
                <a:latin typeface="Arial" panose="020B0604020202020204" pitchFamily="34" charset="0"/>
                <a:ea typeface="Calibri" panose="020F0502020204030204" pitchFamily="34" charset="0"/>
                <a:cs typeface="Arial" panose="020B0604020202020204" pitchFamily="34" charset="0"/>
                <a:hlinkClick r:id="rId2"/>
              </a:rPr>
              <a:t>https://drive.google.com/drive/folders/1TWqgR1YfJ_0EUtvZTgccOoElZbpV-QzG</a:t>
            </a:r>
            <a:r>
              <a:rPr lang="en-IN" sz="4800" kern="100" dirty="0">
                <a:effectLst/>
                <a:latin typeface="Arial" panose="020B0604020202020204" pitchFamily="34" charset="0"/>
                <a:ea typeface="Calibri" panose="020F0502020204030204" pitchFamily="34" charset="0"/>
                <a:cs typeface="Arial" panose="020B0604020202020204" pitchFamily="34" charset="0"/>
              </a:rPr>
              <a:t> </a:t>
            </a:r>
          </a:p>
          <a:p>
            <a:pPr marL="0" indent="0" algn="just">
              <a:lnSpc>
                <a:spcPct val="170000"/>
              </a:lnSpc>
              <a:spcAft>
                <a:spcPts val="800"/>
              </a:spcAft>
              <a:buNone/>
            </a:pPr>
            <a:r>
              <a:rPr lang="en-IN" sz="4800" kern="100" dirty="0">
                <a:effectLst/>
                <a:latin typeface="Arial" panose="020B0604020202020204" pitchFamily="34" charset="0"/>
                <a:ea typeface="Calibri" panose="020F0502020204030204" pitchFamily="34" charset="0"/>
                <a:cs typeface="Arial" panose="020B0604020202020204" pitchFamily="34" charset="0"/>
              </a:rPr>
              <a:t>[2] For Learning Python Language </a:t>
            </a:r>
          </a:p>
          <a:p>
            <a:pPr marL="0" indent="0" algn="just">
              <a:lnSpc>
                <a:spcPct val="170000"/>
              </a:lnSpc>
              <a:spcAft>
                <a:spcPts val="800"/>
              </a:spcAft>
              <a:buNone/>
            </a:pPr>
            <a:r>
              <a:rPr lang="en-IN" sz="4800" u="sng" kern="100" dirty="0">
                <a:solidFill>
                  <a:srgbClr val="0563C1"/>
                </a:solidFill>
                <a:effectLst/>
                <a:latin typeface="Arial" panose="020B0604020202020204" pitchFamily="34" charset="0"/>
                <a:ea typeface="Calibri" panose="020F0502020204030204" pitchFamily="34" charset="0"/>
                <a:cs typeface="Arial" panose="020B0604020202020204" pitchFamily="34" charset="0"/>
                <a:hlinkClick r:id="rId3"/>
              </a:rPr>
              <a:t>https://www.learnpython.org/</a:t>
            </a:r>
            <a:r>
              <a:rPr lang="en-IN" sz="4800" kern="100" dirty="0">
                <a:effectLst/>
                <a:latin typeface="Arial" panose="020B0604020202020204" pitchFamily="34" charset="0"/>
                <a:ea typeface="Calibri" panose="020F0502020204030204" pitchFamily="34" charset="0"/>
                <a:cs typeface="Arial" panose="020B0604020202020204" pitchFamily="34" charset="0"/>
              </a:rPr>
              <a:t> </a:t>
            </a:r>
          </a:p>
          <a:p>
            <a:pPr marL="0" indent="0" algn="just">
              <a:lnSpc>
                <a:spcPct val="170000"/>
              </a:lnSpc>
              <a:spcAft>
                <a:spcPts val="800"/>
              </a:spcAft>
              <a:buNone/>
            </a:pPr>
            <a:r>
              <a:rPr lang="en-IN" sz="4800" kern="100" dirty="0">
                <a:effectLst/>
                <a:latin typeface="Arial" panose="020B0604020202020204" pitchFamily="34" charset="0"/>
                <a:ea typeface="Calibri" panose="020F0502020204030204" pitchFamily="34" charset="0"/>
                <a:cs typeface="Arial" panose="020B0604020202020204" pitchFamily="34" charset="0"/>
              </a:rPr>
              <a:t>[3] </a:t>
            </a:r>
            <a:r>
              <a:rPr lang="en-IN" sz="4800" kern="100" dirty="0" err="1">
                <a:effectLst/>
                <a:latin typeface="Arial" panose="020B0604020202020204" pitchFamily="34" charset="0"/>
                <a:ea typeface="Calibri" panose="020F0502020204030204" pitchFamily="34" charset="0"/>
                <a:cs typeface="Arial" panose="020B0604020202020204" pitchFamily="34" charset="0"/>
              </a:rPr>
              <a:t>Scipy</a:t>
            </a:r>
            <a:r>
              <a:rPr lang="en-IN" sz="4800" kern="100" dirty="0">
                <a:effectLst/>
                <a:latin typeface="Arial" panose="020B0604020202020204" pitchFamily="34" charset="0"/>
                <a:ea typeface="Calibri" panose="020F0502020204030204" pitchFamily="34" charset="0"/>
                <a:cs typeface="Arial" panose="020B0604020202020204" pitchFamily="34" charset="0"/>
              </a:rPr>
              <a:t> Lectures Notes </a:t>
            </a:r>
          </a:p>
          <a:p>
            <a:pPr marL="0" indent="0" algn="just">
              <a:lnSpc>
                <a:spcPct val="170000"/>
              </a:lnSpc>
              <a:spcAft>
                <a:spcPts val="800"/>
              </a:spcAft>
              <a:buNone/>
            </a:pPr>
            <a:r>
              <a:rPr lang="en-IN" sz="4800" u="sng" kern="100" dirty="0">
                <a:solidFill>
                  <a:srgbClr val="0563C1"/>
                </a:solidFill>
                <a:effectLst/>
                <a:latin typeface="Arial" panose="020B0604020202020204" pitchFamily="34" charset="0"/>
                <a:ea typeface="Calibri" panose="020F0502020204030204" pitchFamily="34" charset="0"/>
                <a:cs typeface="Arial" panose="020B0604020202020204" pitchFamily="34" charset="0"/>
                <a:hlinkClick r:id="rId4"/>
              </a:rPr>
              <a:t>http://scipy-lectures.org/_downloads/ScipyLecturessimple.pdf</a:t>
            </a:r>
            <a:r>
              <a:rPr lang="en-IN" sz="4800" kern="100" dirty="0">
                <a:effectLst/>
                <a:latin typeface="Arial" panose="020B0604020202020204" pitchFamily="34" charset="0"/>
                <a:ea typeface="Calibri" panose="020F0502020204030204" pitchFamily="34" charset="0"/>
                <a:cs typeface="Arial" panose="020B0604020202020204" pitchFamily="34" charset="0"/>
              </a:rPr>
              <a:t> </a:t>
            </a:r>
          </a:p>
          <a:p>
            <a:pPr marL="0" indent="0" algn="just">
              <a:lnSpc>
                <a:spcPct val="170000"/>
              </a:lnSpc>
              <a:spcAft>
                <a:spcPts val="800"/>
              </a:spcAft>
              <a:buNone/>
            </a:pPr>
            <a:r>
              <a:rPr lang="en-IN" sz="4800" kern="100" dirty="0">
                <a:effectLst/>
                <a:latin typeface="Arial" panose="020B0604020202020204" pitchFamily="34" charset="0"/>
                <a:ea typeface="Calibri" panose="020F0502020204030204" pitchFamily="34" charset="0"/>
                <a:cs typeface="Arial" panose="020B0604020202020204" pitchFamily="34" charset="0"/>
              </a:rPr>
              <a:t>[4] Git Hub </a:t>
            </a:r>
          </a:p>
          <a:p>
            <a:pPr marL="0" indent="0" algn="just">
              <a:lnSpc>
                <a:spcPct val="170000"/>
              </a:lnSpc>
              <a:spcAft>
                <a:spcPts val="800"/>
              </a:spcAft>
              <a:buNone/>
            </a:pPr>
            <a:r>
              <a:rPr lang="en-IN" sz="4800" u="sng" kern="100" dirty="0">
                <a:solidFill>
                  <a:srgbClr val="0563C1"/>
                </a:solidFill>
                <a:effectLst/>
                <a:latin typeface="Arial" panose="020B0604020202020204" pitchFamily="34" charset="0"/>
                <a:ea typeface="Calibri" panose="020F0502020204030204" pitchFamily="34" charset="0"/>
                <a:cs typeface="Arial" panose="020B0604020202020204" pitchFamily="34" charset="0"/>
                <a:hlinkClick r:id="rId5"/>
              </a:rPr>
              <a:t>https://github.com/dabeaz-course/practicalpython/blob/master/Notes/Contents.md</a:t>
            </a:r>
            <a:r>
              <a:rPr lang="en-IN" sz="4800" kern="100" dirty="0">
                <a:effectLst/>
                <a:latin typeface="Arial" panose="020B0604020202020204" pitchFamily="34" charset="0"/>
                <a:ea typeface="Calibri" panose="020F0502020204030204" pitchFamily="34" charset="0"/>
                <a:cs typeface="Arial" panose="020B0604020202020204" pitchFamily="34" charset="0"/>
              </a:rPr>
              <a:t> </a:t>
            </a:r>
          </a:p>
          <a:p>
            <a:pPr marL="0" indent="0" algn="just">
              <a:lnSpc>
                <a:spcPct val="170000"/>
              </a:lnSpc>
              <a:spcAft>
                <a:spcPts val="800"/>
              </a:spcAft>
              <a:buNone/>
            </a:pPr>
            <a:r>
              <a:rPr lang="en-IN" sz="4800" kern="100" dirty="0">
                <a:effectLst/>
                <a:latin typeface="Arial" panose="020B0604020202020204" pitchFamily="34" charset="0"/>
                <a:ea typeface="Calibri" panose="020F0502020204030204" pitchFamily="34" charset="0"/>
                <a:cs typeface="Arial" panose="020B0604020202020204" pitchFamily="34" charset="0"/>
              </a:rPr>
              <a:t>[5] </a:t>
            </a:r>
            <a:r>
              <a:rPr lang="en-IN" sz="4800" kern="100" dirty="0" err="1">
                <a:effectLst/>
                <a:latin typeface="Arial" panose="020B0604020202020204" pitchFamily="34" charset="0"/>
                <a:ea typeface="Calibri" panose="020F0502020204030204" pitchFamily="34" charset="0"/>
                <a:cs typeface="Arial" panose="020B0604020202020204" pitchFamily="34" charset="0"/>
              </a:rPr>
              <a:t>Numpy</a:t>
            </a:r>
            <a:r>
              <a:rPr lang="en-IN" sz="4800" kern="100" dirty="0">
                <a:effectLst/>
                <a:latin typeface="Arial" panose="020B0604020202020204" pitchFamily="34" charset="0"/>
                <a:ea typeface="Calibri" panose="020F0502020204030204" pitchFamily="34" charset="0"/>
                <a:cs typeface="Arial" panose="020B0604020202020204" pitchFamily="34" charset="0"/>
              </a:rPr>
              <a:t> </a:t>
            </a:r>
          </a:p>
          <a:p>
            <a:pPr marL="0" indent="0" algn="just">
              <a:lnSpc>
                <a:spcPct val="170000"/>
              </a:lnSpc>
              <a:spcAft>
                <a:spcPts val="800"/>
              </a:spcAft>
              <a:buNone/>
            </a:pPr>
            <a:r>
              <a:rPr lang="en-IN" sz="4800" u="sng" kern="100" dirty="0">
                <a:solidFill>
                  <a:srgbClr val="0563C1"/>
                </a:solidFill>
                <a:effectLst/>
                <a:latin typeface="Arial" panose="020B0604020202020204" pitchFamily="34" charset="0"/>
                <a:ea typeface="Calibri" panose="020F0502020204030204" pitchFamily="34" charset="0"/>
                <a:cs typeface="Arial" panose="020B0604020202020204" pitchFamily="34" charset="0"/>
                <a:hlinkClick r:id="rId6"/>
              </a:rPr>
              <a:t>https://numpy.org/doc/stable/user/quickstart.html</a:t>
            </a:r>
            <a:endParaRPr lang="en-IN" sz="4800" kern="100" dirty="0">
              <a:effectLst/>
              <a:latin typeface="Arial" panose="020B060402020202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39815140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0119C5-8B95-CA72-0D48-2F3AD7B8FE0C}"/>
              </a:ext>
            </a:extLst>
          </p:cNvPr>
          <p:cNvSpPr>
            <a:spLocks noGrp="1"/>
          </p:cNvSpPr>
          <p:nvPr>
            <p:ph type="title"/>
          </p:nvPr>
        </p:nvSpPr>
        <p:spPr>
          <a:xfrm>
            <a:off x="838200" y="2379664"/>
            <a:ext cx="10515600" cy="1325563"/>
          </a:xfrm>
        </p:spPr>
        <p:txBody>
          <a:bodyPr>
            <a:normAutofit/>
          </a:bodyPr>
          <a:lstStyle/>
          <a:p>
            <a:pPr algn="ctr"/>
            <a:r>
              <a:rPr lang="en-US" sz="4800" b="1" dirty="0">
                <a:solidFill>
                  <a:srgbClr val="FF0000"/>
                </a:solidFill>
                <a:latin typeface="Arial" panose="020B0604020202020204" pitchFamily="34" charset="0"/>
                <a:cs typeface="Arial" panose="020B0604020202020204" pitchFamily="34" charset="0"/>
              </a:rPr>
              <a:t>THANK YOU</a:t>
            </a:r>
            <a:endParaRPr lang="en-IN" sz="4800"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5396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95FC1-1CC0-FEBF-8CCA-2745B99459C8}"/>
              </a:ext>
            </a:extLst>
          </p:cNvPr>
          <p:cNvSpPr>
            <a:spLocks noGrp="1"/>
          </p:cNvSpPr>
          <p:nvPr>
            <p:ph type="title"/>
          </p:nvPr>
        </p:nvSpPr>
        <p:spPr>
          <a:xfrm>
            <a:off x="541867" y="144992"/>
            <a:ext cx="10515600" cy="1325563"/>
          </a:xfrm>
        </p:spPr>
        <p:txBody>
          <a:bodyPr/>
          <a:lstStyle/>
          <a:p>
            <a:r>
              <a:rPr lang="en-US" b="1" dirty="0">
                <a:solidFill>
                  <a:srgbClr val="FF0000"/>
                </a:solidFill>
                <a:latin typeface="Arial" panose="020B0604020202020204" pitchFamily="34" charset="0"/>
                <a:cs typeface="Arial" panose="020B0604020202020204" pitchFamily="34" charset="0"/>
              </a:rPr>
              <a:t>INTRODUCTION</a:t>
            </a:r>
            <a:endParaRPr lang="en-IN" b="1" dirty="0">
              <a:solidFill>
                <a:srgbClr val="FF000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A258C202-735E-940A-BA04-6AEE1DA67FBC}"/>
              </a:ext>
            </a:extLst>
          </p:cNvPr>
          <p:cNvSpPr>
            <a:spLocks noGrp="1"/>
          </p:cNvSpPr>
          <p:nvPr>
            <p:ph idx="1"/>
          </p:nvPr>
        </p:nvSpPr>
        <p:spPr>
          <a:xfrm>
            <a:off x="541867" y="1253331"/>
            <a:ext cx="10515600" cy="5239544"/>
          </a:xfrm>
        </p:spPr>
        <p:txBody>
          <a:bodyPr>
            <a:normAutofit fontScale="25000" lnSpcReduction="20000"/>
          </a:bodyPr>
          <a:lstStyle/>
          <a:p>
            <a:pPr algn="just">
              <a:lnSpc>
                <a:spcPct val="170000"/>
              </a:lnSpc>
            </a:pPr>
            <a:r>
              <a:rPr lang="en-US" sz="5600" dirty="0">
                <a:latin typeface="Arial" panose="020B0604020202020204" pitchFamily="34" charset="0"/>
                <a:cs typeface="Arial" panose="020B0604020202020204" pitchFamily="34" charset="0"/>
              </a:rPr>
              <a:t>Breast cancer is a major health concern worldwide, affecting millions of women every year. Early detection and treatment are crucial for the successful management of this disease. In recent years, machine learning algorithms have been increasingly used to aid in the diagnosis and treatment of breast cancer.</a:t>
            </a:r>
          </a:p>
          <a:p>
            <a:pPr algn="just">
              <a:lnSpc>
                <a:spcPct val="170000"/>
              </a:lnSpc>
            </a:pPr>
            <a:r>
              <a:rPr lang="en-US" sz="5600" dirty="0">
                <a:latin typeface="Arial" panose="020B0604020202020204" pitchFamily="34" charset="0"/>
                <a:cs typeface="Arial" panose="020B0604020202020204" pitchFamily="34" charset="0"/>
              </a:rPr>
              <a:t>This presentation focuses on the use of Random Forest and Decision Tree algorithms in Python for the analysis of Breast Cancer Coimbra dataset.</a:t>
            </a:r>
          </a:p>
          <a:p>
            <a:pPr algn="just">
              <a:lnSpc>
                <a:spcPct val="170000"/>
              </a:lnSpc>
            </a:pPr>
            <a:r>
              <a:rPr lang="en-US" sz="5600" dirty="0">
                <a:latin typeface="Arial" panose="020B0604020202020204" pitchFamily="34" charset="0"/>
                <a:cs typeface="Arial" panose="020B0604020202020204" pitchFamily="34" charset="0"/>
              </a:rPr>
              <a:t>Breast cancer, the second-leading cause of cancer deaths in women, is the disease women fear most.</a:t>
            </a:r>
          </a:p>
          <a:p>
            <a:pPr algn="just">
              <a:lnSpc>
                <a:spcPct val="170000"/>
              </a:lnSpc>
            </a:pPr>
            <a:r>
              <a:rPr lang="en-US" sz="5600" dirty="0">
                <a:latin typeface="Arial" panose="020B0604020202020204" pitchFamily="34" charset="0"/>
                <a:cs typeface="Arial" panose="020B0604020202020204" pitchFamily="34" charset="0"/>
              </a:rPr>
              <a:t>Breast cancer can also occur in men, but it’s far less common.</a:t>
            </a:r>
          </a:p>
          <a:p>
            <a:pPr algn="just">
              <a:lnSpc>
                <a:spcPct val="170000"/>
              </a:lnSpc>
            </a:pPr>
            <a:r>
              <a:rPr lang="en-US" sz="5600" dirty="0">
                <a:latin typeface="Arial" panose="020B0604020202020204" pitchFamily="34" charset="0"/>
                <a:cs typeface="Arial" panose="020B0604020202020204" pitchFamily="34" charset="0"/>
              </a:rPr>
              <a:t>Yet there’s more reason for optimism than ever before.</a:t>
            </a:r>
          </a:p>
          <a:p>
            <a:pPr algn="just">
              <a:lnSpc>
                <a:spcPct val="170000"/>
              </a:lnSpc>
            </a:pPr>
            <a:r>
              <a:rPr lang="en-US" sz="5600" dirty="0">
                <a:latin typeface="Arial" panose="020B0604020202020204" pitchFamily="34" charset="0"/>
                <a:cs typeface="Arial" panose="020B0604020202020204" pitchFamily="34" charset="0"/>
              </a:rPr>
              <a:t>In the last 30 years, doctors have made great strides in early diagnosis and treatment of the disease and in reducing breast cancer deaths.</a:t>
            </a:r>
          </a:p>
          <a:p>
            <a:pPr algn="just">
              <a:lnSpc>
                <a:spcPct val="170000"/>
              </a:lnSpc>
            </a:pPr>
            <a:r>
              <a:rPr lang="en-US" sz="5600" dirty="0">
                <a:latin typeface="Arial" panose="020B0604020202020204" pitchFamily="34" charset="0"/>
                <a:cs typeface="Arial" panose="020B0604020202020204" pitchFamily="34" charset="0"/>
              </a:rPr>
              <a:t>80% of breast cancers occur in women older than age 50. In 30s, have a one in 233 chance of developing breast cancer. By age 85, chance is one in eight.</a:t>
            </a:r>
          </a:p>
          <a:p>
            <a:endParaRPr lang="en-IN" dirty="0"/>
          </a:p>
        </p:txBody>
      </p:sp>
    </p:spTree>
    <p:extLst>
      <p:ext uri="{BB962C8B-B14F-4D97-AF65-F5344CB8AC3E}">
        <p14:creationId xmlns:p14="http://schemas.microsoft.com/office/powerpoint/2010/main" val="4090836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543F9-34E1-2CA0-FDCB-8DB0D6B7C2CB}"/>
              </a:ext>
            </a:extLst>
          </p:cNvPr>
          <p:cNvSpPr>
            <a:spLocks noGrp="1"/>
          </p:cNvSpPr>
          <p:nvPr>
            <p:ph type="title"/>
          </p:nvPr>
        </p:nvSpPr>
        <p:spPr>
          <a:xfrm>
            <a:off x="381000" y="206904"/>
            <a:ext cx="10515600" cy="1325563"/>
          </a:xfrm>
        </p:spPr>
        <p:txBody>
          <a:bodyPr/>
          <a:lstStyle/>
          <a:p>
            <a:pPr>
              <a:lnSpc>
                <a:spcPct val="150000"/>
              </a:lnSpc>
            </a:pPr>
            <a:r>
              <a:rPr lang="en-US" b="1" dirty="0">
                <a:solidFill>
                  <a:srgbClr val="FF0000"/>
                </a:solidFill>
                <a:latin typeface="Arial" panose="020B0604020202020204" pitchFamily="34" charset="0"/>
                <a:cs typeface="Arial" panose="020B0604020202020204" pitchFamily="34" charset="0"/>
              </a:rPr>
              <a:t>INTRODUCTION</a:t>
            </a:r>
            <a:endParaRPr lang="en-IN" b="1" dirty="0">
              <a:solidFill>
                <a:srgbClr val="FF000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75AD7AB7-B103-C496-2B03-F8218FB38009}"/>
              </a:ext>
            </a:extLst>
          </p:cNvPr>
          <p:cNvSpPr>
            <a:spLocks noGrp="1"/>
          </p:cNvSpPr>
          <p:nvPr>
            <p:ph idx="1"/>
          </p:nvPr>
        </p:nvSpPr>
        <p:spPr>
          <a:xfrm>
            <a:off x="584200" y="1532467"/>
            <a:ext cx="10515600" cy="4960144"/>
          </a:xfrm>
        </p:spPr>
        <p:txBody>
          <a:bodyPr>
            <a:normAutofit fontScale="25000" lnSpcReduction="20000"/>
          </a:bodyPr>
          <a:lstStyle/>
          <a:p>
            <a:pPr algn="just">
              <a:lnSpc>
                <a:spcPct val="170000"/>
              </a:lnSpc>
            </a:pPr>
            <a:r>
              <a:rPr lang="en-US" sz="5600" dirty="0">
                <a:latin typeface="Arial" panose="020B0604020202020204" pitchFamily="34" charset="0"/>
                <a:cs typeface="Arial" panose="020B0604020202020204" pitchFamily="34" charset="0"/>
              </a:rPr>
              <a:t>In 1975, a diagnosis of breast cancer usually meant radical mastectomy – removal of the entire breast along with underarm lymph nodes and muscles underneath the breast.</a:t>
            </a:r>
          </a:p>
          <a:p>
            <a:pPr algn="just">
              <a:lnSpc>
                <a:spcPct val="170000"/>
              </a:lnSpc>
            </a:pPr>
            <a:r>
              <a:rPr lang="en-US" sz="5600" dirty="0">
                <a:solidFill>
                  <a:srgbClr val="000000"/>
                </a:solidFill>
                <a:effectLst/>
                <a:latin typeface="Arial" panose="020B0604020202020204" pitchFamily="34" charset="0"/>
                <a:ea typeface="Calibri" panose="020F0502020204030204" pitchFamily="34" charset="0"/>
                <a:cs typeface="Arial" panose="020B0604020202020204" pitchFamily="34" charset="0"/>
              </a:rPr>
              <a:t>Many techniques are available for the detection of breast cancers among which digital mammography is the familiar and successful technique currently used by the radiologists</a:t>
            </a:r>
          </a:p>
          <a:p>
            <a:pPr algn="just">
              <a:lnSpc>
                <a:spcPct val="170000"/>
              </a:lnSpc>
            </a:pPr>
            <a:r>
              <a:rPr lang="en-US" sz="5600" dirty="0">
                <a:latin typeface="Arial" panose="020B0604020202020204" pitchFamily="34" charset="0"/>
                <a:cs typeface="Arial" panose="020B0604020202020204" pitchFamily="34" charset="0"/>
              </a:rPr>
              <a:t>The classification goal is to predict the missing attribute values of the data set by using machine learning.</a:t>
            </a:r>
          </a:p>
          <a:p>
            <a:pPr algn="just">
              <a:lnSpc>
                <a:spcPct val="170000"/>
              </a:lnSpc>
            </a:pPr>
            <a:r>
              <a:rPr lang="en-US" sz="5600" dirty="0">
                <a:latin typeface="Arial" panose="020B0604020202020204" pitchFamily="34" charset="0"/>
                <a:cs typeface="Arial" panose="020B0604020202020204" pitchFamily="34" charset="0"/>
              </a:rPr>
              <a:t>Machine Learning(ML) is a branch of Artificial Intelligence(AI) &amp; Computer Science which focuses on the use of data and algorithms to imitate the way that humans learn and gradually improving accuracy</a:t>
            </a:r>
          </a:p>
          <a:p>
            <a:pPr algn="just">
              <a:lnSpc>
                <a:spcPct val="170000"/>
              </a:lnSpc>
            </a:pPr>
            <a:r>
              <a:rPr lang="en-US" sz="5600" dirty="0">
                <a:latin typeface="Arial" panose="020B0604020202020204" pitchFamily="34" charset="0"/>
                <a:cs typeface="Arial" panose="020B0604020202020204" pitchFamily="34" charset="0"/>
              </a:rPr>
              <a:t>Improvement in classification accuracy have resulted from growing an ensemble of trees and letting them vote for the most popular class.</a:t>
            </a:r>
          </a:p>
          <a:p>
            <a:pPr algn="just">
              <a:lnSpc>
                <a:spcPct val="170000"/>
              </a:lnSpc>
            </a:pPr>
            <a:r>
              <a:rPr lang="en-US" sz="5600" dirty="0">
                <a:latin typeface="Arial" panose="020B0604020202020204" pitchFamily="34" charset="0"/>
                <a:cs typeface="Arial" panose="020B0604020202020204" pitchFamily="34" charset="0"/>
              </a:rPr>
              <a:t>Using random forest and decision algorithm we can get the accuracy of breast cancer.</a:t>
            </a:r>
          </a:p>
          <a:p>
            <a:pPr algn="just">
              <a:lnSpc>
                <a:spcPct val="170000"/>
              </a:lnSpc>
            </a:pPr>
            <a:r>
              <a:rPr lang="en-US" sz="5600" dirty="0">
                <a:latin typeface="Arial" panose="020B0604020202020204" pitchFamily="34" charset="0"/>
                <a:cs typeface="Arial" panose="020B0604020202020204" pitchFamily="34" charset="0"/>
              </a:rPr>
              <a:t>By using Machine Learning it provides mathematical tool to AI.</a:t>
            </a:r>
          </a:p>
          <a:p>
            <a:pPr algn="just">
              <a:lnSpc>
                <a:spcPct val="170000"/>
              </a:lnSpc>
            </a:pPr>
            <a:r>
              <a:rPr lang="en-US" sz="5600" dirty="0">
                <a:solidFill>
                  <a:srgbClr val="212529"/>
                </a:solidFill>
                <a:effectLst/>
                <a:latin typeface="Arial" panose="020B0604020202020204" pitchFamily="34" charset="0"/>
                <a:ea typeface="Calibri" panose="020F0502020204030204" pitchFamily="34" charset="0"/>
                <a:cs typeface="Arial" panose="020B0604020202020204" pitchFamily="34" charset="0"/>
              </a:rPr>
              <a:t>Decision Trees (DTs) are a non-parametric supervised learning method used for classi</a:t>
            </a:r>
            <a:r>
              <a:rPr lang="en-US" sz="5600" dirty="0">
                <a:solidFill>
                  <a:srgbClr val="212529"/>
                </a:solidFill>
                <a:latin typeface="Arial" panose="020B0604020202020204" pitchFamily="34" charset="0"/>
                <a:ea typeface="Calibri" panose="020F0502020204030204" pitchFamily="34" charset="0"/>
                <a:cs typeface="Arial" panose="020B0604020202020204" pitchFamily="34" charset="0"/>
              </a:rPr>
              <a:t>fication and regression</a:t>
            </a:r>
            <a:endParaRPr lang="en-US" sz="5600" strike="noStrike"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3932066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1C1FB-6CB9-62FC-D0A5-DA8260A3A22A}"/>
              </a:ext>
            </a:extLst>
          </p:cNvPr>
          <p:cNvSpPr>
            <a:spLocks noGrp="1"/>
          </p:cNvSpPr>
          <p:nvPr>
            <p:ph type="title"/>
          </p:nvPr>
        </p:nvSpPr>
        <p:spPr/>
        <p:txBody>
          <a:bodyPr/>
          <a:lstStyle/>
          <a:p>
            <a:pPr>
              <a:lnSpc>
                <a:spcPct val="150000"/>
              </a:lnSpc>
            </a:pPr>
            <a:r>
              <a:rPr lang="en-US" b="1" dirty="0">
                <a:solidFill>
                  <a:srgbClr val="FF0000"/>
                </a:solidFill>
                <a:latin typeface="Arial" panose="020B0604020202020204" pitchFamily="34" charset="0"/>
                <a:cs typeface="Arial" panose="020B0604020202020204" pitchFamily="34" charset="0"/>
              </a:rPr>
              <a:t>Objectives</a:t>
            </a:r>
            <a:endParaRPr lang="en-IN" b="1" dirty="0">
              <a:solidFill>
                <a:srgbClr val="FF000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9D85EB10-2363-2555-A243-155EDD743EAA}"/>
              </a:ext>
            </a:extLst>
          </p:cNvPr>
          <p:cNvSpPr>
            <a:spLocks noGrp="1"/>
          </p:cNvSpPr>
          <p:nvPr>
            <p:ph idx="1"/>
          </p:nvPr>
        </p:nvSpPr>
        <p:spPr/>
        <p:txBody>
          <a:bodyPr/>
          <a:lstStyle/>
          <a:p>
            <a:pPr algn="just">
              <a:lnSpc>
                <a:spcPct val="150000"/>
              </a:lnSpc>
            </a:pPr>
            <a:r>
              <a:rPr lang="en-US" sz="1800" b="0" i="0" dirty="0">
                <a:solidFill>
                  <a:srgbClr val="292929"/>
                </a:solidFill>
                <a:effectLst/>
                <a:latin typeface="Arial" panose="020B0604020202020204" pitchFamily="34" charset="0"/>
                <a:cs typeface="Arial" panose="020B0604020202020204" pitchFamily="34" charset="0"/>
              </a:rPr>
              <a:t>This analysis aims to observe which features are most helpful in predicting malignant or benign cancer and to see general trends that may aid us in model selection and hyper parameter selection. The goal is to classify whether the breast cancer is benign or malignant. To achieve this </a:t>
            </a:r>
            <a:r>
              <a:rPr lang="en-US" sz="1800" dirty="0">
                <a:solidFill>
                  <a:srgbClr val="292929"/>
                </a:solidFill>
                <a:latin typeface="Arial" panose="020B0604020202020204" pitchFamily="34" charset="0"/>
                <a:cs typeface="Arial" panose="020B0604020202020204" pitchFamily="34" charset="0"/>
              </a:rPr>
              <a:t>I</a:t>
            </a:r>
            <a:r>
              <a:rPr lang="en-US" sz="1800" b="0" i="0" dirty="0">
                <a:solidFill>
                  <a:srgbClr val="292929"/>
                </a:solidFill>
                <a:effectLst/>
                <a:latin typeface="Arial" panose="020B0604020202020204" pitchFamily="34" charset="0"/>
                <a:cs typeface="Arial" panose="020B0604020202020204" pitchFamily="34" charset="0"/>
              </a:rPr>
              <a:t> have used machine learning classification methods to fit a function that can predict the discrete class of new input.</a:t>
            </a:r>
          </a:p>
          <a:p>
            <a:pPr algn="just">
              <a:lnSpc>
                <a:spcPct val="150000"/>
              </a:lnSpc>
            </a:pPr>
            <a:endParaRPr lang="te-IN" sz="1800" dirty="0">
              <a:latin typeface="Arial" panose="020B0604020202020204" pitchFamily="34" charset="0"/>
            </a:endParaRPr>
          </a:p>
          <a:p>
            <a:endParaRPr lang="en-IN" dirty="0"/>
          </a:p>
        </p:txBody>
      </p:sp>
      <p:pic>
        <p:nvPicPr>
          <p:cNvPr id="5" name="Picture 4">
            <a:extLst>
              <a:ext uri="{FF2B5EF4-FFF2-40B4-BE49-F238E27FC236}">
                <a16:creationId xmlns:a16="http://schemas.microsoft.com/office/drawing/2014/main" id="{51DB1AB4-DF3B-DAD1-8FAA-C0BB5C48AA2B}"/>
              </a:ext>
            </a:extLst>
          </p:cNvPr>
          <p:cNvPicPr>
            <a:picLocks noChangeAspect="1"/>
          </p:cNvPicPr>
          <p:nvPr/>
        </p:nvPicPr>
        <p:blipFill>
          <a:blip r:embed="rId2"/>
          <a:stretch>
            <a:fillRect/>
          </a:stretch>
        </p:blipFill>
        <p:spPr>
          <a:xfrm>
            <a:off x="1483554" y="4143328"/>
            <a:ext cx="8903158" cy="1822544"/>
          </a:xfrm>
          <a:prstGeom prst="rect">
            <a:avLst/>
          </a:prstGeom>
        </p:spPr>
      </p:pic>
    </p:spTree>
    <p:extLst>
      <p:ext uri="{BB962C8B-B14F-4D97-AF65-F5344CB8AC3E}">
        <p14:creationId xmlns:p14="http://schemas.microsoft.com/office/powerpoint/2010/main" val="3026024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EE750-EBB3-FDF1-8253-39D998B1F429}"/>
              </a:ext>
            </a:extLst>
          </p:cNvPr>
          <p:cNvSpPr>
            <a:spLocks noGrp="1"/>
          </p:cNvSpPr>
          <p:nvPr>
            <p:ph type="title"/>
          </p:nvPr>
        </p:nvSpPr>
        <p:spPr>
          <a:xfrm>
            <a:off x="347133" y="500062"/>
            <a:ext cx="10515600" cy="1325563"/>
          </a:xfrm>
        </p:spPr>
        <p:txBody>
          <a:bodyPr>
            <a:normAutofit fontScale="90000"/>
          </a:bodyPr>
          <a:lstStyle/>
          <a:p>
            <a:pPr>
              <a:lnSpc>
                <a:spcPct val="150000"/>
              </a:lnSpc>
            </a:pPr>
            <a:r>
              <a:rPr lang="en-US" sz="4900" b="1" dirty="0">
                <a:solidFill>
                  <a:srgbClr val="FF0000"/>
                </a:solidFill>
                <a:latin typeface="Arial" panose="020B0604020202020204" pitchFamily="34" charset="0"/>
                <a:cs typeface="Arial" panose="020B0604020202020204" pitchFamily="34" charset="0"/>
              </a:rPr>
              <a:t>System Architecture/ Ideation Map</a:t>
            </a:r>
            <a:br>
              <a:rPr lang="en-US" dirty="0"/>
            </a:br>
            <a:endParaRPr lang="en-IN" dirty="0"/>
          </a:p>
        </p:txBody>
      </p:sp>
      <p:pic>
        <p:nvPicPr>
          <p:cNvPr id="7" name="Content Placeholder 6">
            <a:extLst>
              <a:ext uri="{FF2B5EF4-FFF2-40B4-BE49-F238E27FC236}">
                <a16:creationId xmlns:a16="http://schemas.microsoft.com/office/drawing/2014/main" id="{586138B9-5098-101C-E98D-303DFC330E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29267" y="1385888"/>
            <a:ext cx="8507677" cy="4791075"/>
          </a:xfrm>
        </p:spPr>
      </p:pic>
    </p:spTree>
    <p:extLst>
      <p:ext uri="{BB962C8B-B14F-4D97-AF65-F5344CB8AC3E}">
        <p14:creationId xmlns:p14="http://schemas.microsoft.com/office/powerpoint/2010/main" val="533474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656B7-CD38-98B7-674E-E7C6CC91B63B}"/>
              </a:ext>
            </a:extLst>
          </p:cNvPr>
          <p:cNvSpPr>
            <a:spLocks noGrp="1"/>
          </p:cNvSpPr>
          <p:nvPr>
            <p:ph type="title"/>
          </p:nvPr>
        </p:nvSpPr>
        <p:spPr>
          <a:xfrm>
            <a:off x="693057" y="681037"/>
            <a:ext cx="10515600" cy="1325563"/>
          </a:xfrm>
        </p:spPr>
        <p:txBody>
          <a:bodyPr>
            <a:normAutofit fontScale="90000"/>
          </a:bodyPr>
          <a:lstStyle/>
          <a:p>
            <a:pPr>
              <a:lnSpc>
                <a:spcPct val="150000"/>
              </a:lnSpc>
            </a:pPr>
            <a:r>
              <a:rPr lang="en-US" sz="4000" b="1" dirty="0">
                <a:solidFill>
                  <a:srgbClr val="FF0000"/>
                </a:solidFill>
                <a:latin typeface="Arial" panose="020B0604020202020204" pitchFamily="34" charset="0"/>
                <a:cs typeface="Arial" panose="020B0604020202020204" pitchFamily="34" charset="0"/>
              </a:rPr>
              <a:t>PROJECT IMPLEMENTATION</a:t>
            </a:r>
            <a:br>
              <a:rPr lang="te-IN" sz="4400" b="1" u="sng" dirty="0">
                <a:solidFill>
                  <a:schemeClr val="accent1">
                    <a:lumMod val="50000"/>
                  </a:schemeClr>
                </a:solidFill>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D740D076-2C47-CECB-FF1E-E993970BBEED}"/>
              </a:ext>
            </a:extLst>
          </p:cNvPr>
          <p:cNvSpPr>
            <a:spLocks noGrp="1"/>
          </p:cNvSpPr>
          <p:nvPr>
            <p:ph idx="1"/>
          </p:nvPr>
        </p:nvSpPr>
        <p:spPr>
          <a:xfrm>
            <a:off x="591457" y="1343818"/>
            <a:ext cx="10515600" cy="5315403"/>
          </a:xfrm>
        </p:spPr>
        <p:txBody>
          <a:bodyPr>
            <a:normAutofit fontScale="25000" lnSpcReduction="20000"/>
          </a:bodyPr>
          <a:lstStyle/>
          <a:p>
            <a:pPr algn="just">
              <a:lnSpc>
                <a:spcPct val="170000"/>
              </a:lnSpc>
            </a:pPr>
            <a:r>
              <a:rPr lang="en-US" sz="7200" dirty="0">
                <a:latin typeface="Arial" panose="020B0604020202020204" pitchFamily="34" charset="0"/>
                <a:cs typeface="Arial" panose="020B0604020202020204" pitchFamily="34" charset="0"/>
              </a:rPr>
              <a:t>In this project I will demonstrate  how to predict the breast cancer using machine learning dataset by using python in the following steps:</a:t>
            </a:r>
          </a:p>
          <a:p>
            <a:pPr algn="just">
              <a:lnSpc>
                <a:spcPct val="170000"/>
              </a:lnSpc>
            </a:pPr>
            <a:r>
              <a:rPr lang="en-US" sz="7200" dirty="0">
                <a:latin typeface="Arial" panose="020B0604020202020204" pitchFamily="34" charset="0"/>
                <a:cs typeface="Arial" panose="020B0604020202020204" pitchFamily="34" charset="0"/>
              </a:rPr>
              <a:t> Data preparation </a:t>
            </a:r>
          </a:p>
          <a:p>
            <a:pPr algn="just">
              <a:lnSpc>
                <a:spcPct val="170000"/>
              </a:lnSpc>
            </a:pPr>
            <a:r>
              <a:rPr lang="en-US" sz="7200" dirty="0">
                <a:latin typeface="Arial" panose="020B0604020202020204" pitchFamily="34" charset="0"/>
                <a:cs typeface="Arial" panose="020B0604020202020204" pitchFamily="34" charset="0"/>
              </a:rPr>
              <a:t>Exploratory Data Analysis </a:t>
            </a:r>
          </a:p>
          <a:p>
            <a:pPr algn="just">
              <a:lnSpc>
                <a:spcPct val="170000"/>
              </a:lnSpc>
            </a:pPr>
            <a:r>
              <a:rPr lang="en-US" sz="7200" dirty="0">
                <a:latin typeface="Arial" panose="020B0604020202020204" pitchFamily="34" charset="0"/>
                <a:cs typeface="Arial" panose="020B0604020202020204" pitchFamily="34" charset="0"/>
              </a:rPr>
              <a:t>Analyzing the correlation to numerical features </a:t>
            </a:r>
          </a:p>
          <a:p>
            <a:pPr algn="just">
              <a:lnSpc>
                <a:spcPct val="170000"/>
              </a:lnSpc>
            </a:pPr>
            <a:r>
              <a:rPr lang="en-US" sz="7200" dirty="0">
                <a:latin typeface="Arial" panose="020B0604020202020204" pitchFamily="34" charset="0"/>
                <a:cs typeface="Arial" panose="020B0604020202020204" pitchFamily="34" charset="0"/>
              </a:rPr>
              <a:t>Encode categorical features </a:t>
            </a:r>
          </a:p>
          <a:p>
            <a:pPr algn="just">
              <a:lnSpc>
                <a:spcPct val="170000"/>
              </a:lnSpc>
            </a:pPr>
            <a:r>
              <a:rPr lang="en-US" sz="7200" dirty="0">
                <a:latin typeface="Arial" panose="020B0604020202020204" pitchFamily="34" charset="0"/>
                <a:cs typeface="Arial" panose="020B0604020202020204" pitchFamily="34" charset="0"/>
              </a:rPr>
              <a:t>Using Machine Learning Decision Tree’s classification Algorithm for getting output</a:t>
            </a:r>
          </a:p>
          <a:p>
            <a:pPr algn="just">
              <a:lnSpc>
                <a:spcPct val="170000"/>
              </a:lnSpc>
            </a:pPr>
            <a:r>
              <a:rPr lang="en-IN" sz="7200" dirty="0">
                <a:latin typeface="Arial" panose="020B0604020202020204" pitchFamily="34" charset="0"/>
                <a:cs typeface="Arial" panose="020B0604020202020204" pitchFamily="34" charset="0"/>
              </a:rPr>
              <a:t>Libraries.</a:t>
            </a:r>
          </a:p>
          <a:p>
            <a:pPr algn="just">
              <a:lnSpc>
                <a:spcPct val="170000"/>
              </a:lnSpc>
            </a:pPr>
            <a:r>
              <a:rPr lang="en-US" sz="7200" dirty="0">
                <a:latin typeface="Arial" panose="020B0604020202020204" pitchFamily="34" charset="0"/>
                <a:cs typeface="Arial" panose="020B0604020202020204" pitchFamily="34" charset="0"/>
              </a:rPr>
              <a:t>Hardware &amp; Software Requirements.</a:t>
            </a:r>
          </a:p>
          <a:p>
            <a:pPr algn="just">
              <a:lnSpc>
                <a:spcPct val="170000"/>
              </a:lnSpc>
            </a:pPr>
            <a:r>
              <a:rPr lang="en-IN" sz="7200" dirty="0">
                <a:latin typeface="Arial" panose="020B0604020202020204" pitchFamily="34" charset="0"/>
                <a:cs typeface="Arial" panose="020B0604020202020204" pitchFamily="34" charset="0"/>
              </a:rPr>
              <a:t>Construction or Fabrication</a:t>
            </a:r>
          </a:p>
          <a:p>
            <a:pPr algn="just">
              <a:lnSpc>
                <a:spcPct val="150000"/>
              </a:lnSpc>
            </a:pPr>
            <a:endParaRPr lang="en-IN" sz="1800" dirty="0">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2215744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82E1F-8D88-36BE-AA04-4844CDB3335D}"/>
              </a:ext>
            </a:extLst>
          </p:cNvPr>
          <p:cNvSpPr>
            <a:spLocks noGrp="1"/>
          </p:cNvSpPr>
          <p:nvPr>
            <p:ph type="title"/>
          </p:nvPr>
        </p:nvSpPr>
        <p:spPr>
          <a:xfrm>
            <a:off x="678543" y="692376"/>
            <a:ext cx="10515600" cy="1325563"/>
          </a:xfrm>
        </p:spPr>
        <p:txBody>
          <a:bodyPr>
            <a:normAutofit fontScale="90000"/>
          </a:bodyPr>
          <a:lstStyle/>
          <a:p>
            <a:pPr>
              <a:lnSpc>
                <a:spcPct val="150000"/>
              </a:lnSpc>
            </a:pPr>
            <a:r>
              <a:rPr lang="en-US" sz="4000" b="1" dirty="0">
                <a:solidFill>
                  <a:srgbClr val="FF0000"/>
                </a:solidFill>
                <a:latin typeface="Arial" panose="020B0604020202020204" pitchFamily="34" charset="0"/>
                <a:cs typeface="Arial" panose="020B0604020202020204" pitchFamily="34" charset="0"/>
              </a:rPr>
              <a:t>MODULES USED</a:t>
            </a:r>
            <a:br>
              <a:rPr lang="te-IN" sz="4400" b="1" u="sng" dirty="0">
                <a:solidFill>
                  <a:schemeClr val="accent1">
                    <a:lumMod val="50000"/>
                  </a:schemeClr>
                </a:solidFill>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7F00CFAA-3A33-DF90-2188-64C462D275FE}"/>
              </a:ext>
            </a:extLst>
          </p:cNvPr>
          <p:cNvSpPr>
            <a:spLocks noGrp="1"/>
          </p:cNvSpPr>
          <p:nvPr>
            <p:ph idx="1"/>
          </p:nvPr>
        </p:nvSpPr>
        <p:spPr>
          <a:xfrm>
            <a:off x="678543" y="1506311"/>
            <a:ext cx="10515600" cy="4351338"/>
          </a:xfrm>
        </p:spPr>
        <p:txBody>
          <a:bodyPr>
            <a:normAutofit lnSpcReduction="10000"/>
          </a:bodyPr>
          <a:lstStyle/>
          <a:p>
            <a:pPr>
              <a:lnSpc>
                <a:spcPct val="150000"/>
              </a:lnSpc>
              <a:buFont typeface="Wingdings" panose="05000000000000000000" pitchFamily="2" charset="2"/>
              <a:buChar char="Ø"/>
            </a:pPr>
            <a:r>
              <a:rPr lang="en-US" sz="2000" b="1" dirty="0">
                <a:latin typeface="Arial" panose="020B0604020202020204" pitchFamily="34" charset="0"/>
                <a:cs typeface="Arial" panose="020B0604020202020204" pitchFamily="34" charset="0"/>
              </a:rPr>
              <a:t>LIBRARIES</a:t>
            </a:r>
          </a:p>
          <a:p>
            <a:pPr marL="342900" indent="-342900">
              <a:lnSpc>
                <a:spcPct val="160000"/>
              </a:lnSpc>
              <a:buFont typeface="Wingdings" panose="05000000000000000000" pitchFamily="2" charset="2"/>
              <a:buChar char="§"/>
            </a:pPr>
            <a:r>
              <a:rPr lang="en-US" sz="1800" b="1"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Numpy</a:t>
            </a:r>
            <a:endParaRPr lang="en-US" sz="1800" dirty="0">
              <a:latin typeface="Arial" panose="020B0604020202020204" pitchFamily="34" charset="0"/>
              <a:cs typeface="Arial" panose="020B0604020202020204" pitchFamily="34" charset="0"/>
            </a:endParaRPr>
          </a:p>
          <a:p>
            <a:pPr marL="457200" indent="-457200">
              <a:lnSpc>
                <a:spcPct val="160000"/>
              </a:lnSpc>
              <a:buFont typeface="Wingdings" panose="05000000000000000000" pitchFamily="2" charset="2"/>
              <a:buChar char="§"/>
            </a:pPr>
            <a:r>
              <a:rPr lang="en-US" sz="1800" dirty="0">
                <a:latin typeface="Arial" panose="020B0604020202020204" pitchFamily="34" charset="0"/>
                <a:cs typeface="Arial" panose="020B0604020202020204" pitchFamily="34" charset="0"/>
              </a:rPr>
              <a:t>Pandas</a:t>
            </a:r>
          </a:p>
          <a:p>
            <a:pPr marL="457200" indent="-457200">
              <a:lnSpc>
                <a:spcPct val="160000"/>
              </a:lnSpc>
              <a:buFont typeface="Wingdings" panose="05000000000000000000" pitchFamily="2" charset="2"/>
              <a:buChar char="§"/>
            </a:pPr>
            <a:r>
              <a:rPr lang="en-US" sz="1800" dirty="0" err="1">
                <a:latin typeface="Arial" panose="020B0604020202020204" pitchFamily="34" charset="0"/>
                <a:cs typeface="Arial" panose="020B0604020202020204" pitchFamily="34" charset="0"/>
              </a:rPr>
              <a:t>Sklearn</a:t>
            </a:r>
            <a:endParaRPr lang="en-US" sz="1800" dirty="0">
              <a:latin typeface="Arial" panose="020B0604020202020204" pitchFamily="34" charset="0"/>
              <a:cs typeface="Arial" panose="020B0604020202020204" pitchFamily="34" charset="0"/>
            </a:endParaRPr>
          </a:p>
          <a:p>
            <a:pPr marL="457200" indent="-457200">
              <a:lnSpc>
                <a:spcPct val="160000"/>
              </a:lnSpc>
              <a:buFont typeface="Wingdings" panose="05000000000000000000" pitchFamily="2" charset="2"/>
              <a:buChar char="§"/>
            </a:pPr>
            <a:r>
              <a:rPr lang="en-US" sz="1800" dirty="0" err="1">
                <a:latin typeface="Arial" panose="020B0604020202020204" pitchFamily="34" charset="0"/>
                <a:cs typeface="Arial" panose="020B0604020202020204" pitchFamily="34" charset="0"/>
              </a:rPr>
              <a:t>DecisionTree</a:t>
            </a:r>
            <a:r>
              <a:rPr lang="en-US" sz="1800" dirty="0">
                <a:latin typeface="Arial" panose="020B0604020202020204" pitchFamily="34" charset="0"/>
                <a:cs typeface="Arial" panose="020B0604020202020204" pitchFamily="34" charset="0"/>
              </a:rPr>
              <a:t> Classifier</a:t>
            </a:r>
          </a:p>
          <a:p>
            <a:pPr marL="457200" indent="-457200">
              <a:lnSpc>
                <a:spcPct val="160000"/>
              </a:lnSpc>
              <a:buFont typeface="Wingdings" panose="05000000000000000000" pitchFamily="2" charset="2"/>
              <a:buChar char="§"/>
            </a:pPr>
            <a:r>
              <a:rPr lang="en-US" sz="1800" dirty="0">
                <a:latin typeface="Arial" panose="020B0604020202020204" pitchFamily="34" charset="0"/>
                <a:cs typeface="Arial" panose="020B0604020202020204" pitchFamily="34" charset="0"/>
              </a:rPr>
              <a:t>Random Forest Classifier</a:t>
            </a:r>
          </a:p>
          <a:p>
            <a:pPr marL="457200" indent="-457200">
              <a:lnSpc>
                <a:spcPct val="160000"/>
              </a:lnSpc>
              <a:buFont typeface="Wingdings" panose="05000000000000000000" pitchFamily="2" charset="2"/>
              <a:buChar char="§"/>
            </a:pPr>
            <a:r>
              <a:rPr lang="en-US" sz="1800" dirty="0">
                <a:latin typeface="Arial" panose="020B0604020202020204" pitchFamily="34" charset="0"/>
                <a:cs typeface="Arial" panose="020B0604020202020204" pitchFamily="34" charset="0"/>
              </a:rPr>
              <a:t>Matplotlib</a:t>
            </a:r>
          </a:p>
          <a:p>
            <a:pPr marL="457200" indent="-457200">
              <a:lnSpc>
                <a:spcPct val="160000"/>
              </a:lnSpc>
              <a:buFont typeface="Wingdings" panose="05000000000000000000" pitchFamily="2" charset="2"/>
              <a:buChar char="§"/>
            </a:pPr>
            <a:r>
              <a:rPr lang="en-US" sz="1800" dirty="0">
                <a:latin typeface="Arial" panose="020B0604020202020204" pitchFamily="34" charset="0"/>
                <a:cs typeface="Arial" panose="020B0604020202020204" pitchFamily="34" charset="0"/>
              </a:rPr>
              <a:t>Seaborn</a:t>
            </a:r>
            <a:endParaRPr lang="te-IN" sz="1800" dirty="0">
              <a:latin typeface="Arial" panose="020B0604020202020204" pitchFamily="34" charset="0"/>
            </a:endParaRPr>
          </a:p>
          <a:p>
            <a:endParaRPr lang="en-IN" dirty="0"/>
          </a:p>
        </p:txBody>
      </p:sp>
    </p:spTree>
    <p:extLst>
      <p:ext uri="{BB962C8B-B14F-4D97-AF65-F5344CB8AC3E}">
        <p14:creationId xmlns:p14="http://schemas.microsoft.com/office/powerpoint/2010/main" val="37768371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TotalTime>
  <Words>1536</Words>
  <Application>Microsoft Office PowerPoint</Application>
  <PresentationFormat>Widescreen</PresentationFormat>
  <Paragraphs>128</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Calibri Light</vt:lpstr>
      <vt:lpstr>Wingdings</vt:lpstr>
      <vt:lpstr>Office Theme</vt:lpstr>
      <vt:lpstr>BREAST CANCER COIMBRA (BY USING RANDOM FOREST AND DECISION TREE)</vt:lpstr>
      <vt:lpstr>PRESENTATION OUTLINE</vt:lpstr>
      <vt:lpstr>COURSE CERITIFICATE</vt:lpstr>
      <vt:lpstr>INTRODUCTION</vt:lpstr>
      <vt:lpstr>INTRODUCTION</vt:lpstr>
      <vt:lpstr>Objectives</vt:lpstr>
      <vt:lpstr>System Architecture/ Ideation Map </vt:lpstr>
      <vt:lpstr>PROJECT IMPLEMENTATION </vt:lpstr>
      <vt:lpstr>MODULES USED </vt:lpstr>
      <vt:lpstr> HARDWARE AND SOFTWARE REQUIREMENTS  </vt:lpstr>
      <vt:lpstr>METHODOLOGY </vt:lpstr>
      <vt:lpstr>Module Implementation </vt:lpstr>
      <vt:lpstr>Module Implementation</vt:lpstr>
      <vt:lpstr>Advantages of Machine Learning in Breast Cancer Diagnosis</vt:lpstr>
      <vt:lpstr>Sample Snapshot</vt:lpstr>
      <vt:lpstr>RESULTS AND DISCUSSION</vt:lpstr>
      <vt:lpstr>RESULTS AND DISCUSSION</vt:lpstr>
      <vt:lpstr>RESULTS AND DISCUSSION</vt:lpstr>
      <vt:lpstr>RESULTS AND DISCUSSION</vt:lpstr>
      <vt:lpstr>RESULTS AND DISCUSSION</vt:lpstr>
      <vt:lpstr>RESULTS AND DISCUSSION</vt:lpstr>
      <vt:lpstr>RESULTS AND DISCUSSION</vt:lpstr>
      <vt:lpstr>RESULTS AND DISCUSSION</vt:lpstr>
      <vt:lpstr>RESULTS AND DISCUSSION</vt:lpstr>
      <vt:lpstr>RESULTS AND DISCUSSION</vt:lpstr>
      <vt:lpstr>RESULTS AND DISCUSSION</vt:lpstr>
      <vt:lpstr>RESULTS AND DISCUSSION</vt:lpstr>
      <vt:lpstr>Conclusion</vt:lpstr>
      <vt:lpstr>FUTURE WORK</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BREAST CANCER COIMBRA (BY USING RANDOM FOREST AND DECISION TREE)</dc:title>
  <dc:creator>Jagadish Naidu</dc:creator>
  <cp:lastModifiedBy>Jagadish Naidu</cp:lastModifiedBy>
  <cp:revision>10</cp:revision>
  <dcterms:created xsi:type="dcterms:W3CDTF">2023-03-27T15:26:28Z</dcterms:created>
  <dcterms:modified xsi:type="dcterms:W3CDTF">2023-04-17T09:08:19Z</dcterms:modified>
</cp:coreProperties>
</file>