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259" r:id="rId8"/>
    <p:sldId id="311" r:id="rId9"/>
    <p:sldId id="317" r:id="rId10"/>
    <p:sldId id="315" r:id="rId11"/>
    <p:sldId id="294" r:id="rId12"/>
    <p:sldId id="310"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79" autoAdjust="0"/>
  </p:normalViewPr>
  <p:slideViewPr>
    <p:cSldViewPr snapToGrid="0">
      <p:cViewPr varScale="1">
        <p:scale>
          <a:sx n="109" d="100"/>
          <a:sy n="109" d="100"/>
        </p:scale>
        <p:origin x="69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3/28/2023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1828800" y="2071818"/>
            <a:ext cx="8502162" cy="1480273"/>
          </a:xfrm>
        </p:spPr>
        <p:txBody>
          <a:bodyPr/>
          <a:lstStyle/>
          <a:p>
            <a:r>
              <a:rPr lang="en-US" dirty="0"/>
              <a:t>YOUTUBE</a:t>
            </a:r>
            <a:br>
              <a:rPr lang="en-US" dirty="0"/>
            </a:br>
            <a:r>
              <a:rPr lang="en-US" dirty="0"/>
              <a:t>TRANSCRIPTTER</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rot="10800000" flipV="1">
            <a:off x="4596383" y="3833446"/>
            <a:ext cx="3940947" cy="325316"/>
          </a:xfrm>
        </p:spPr>
        <p:txBody>
          <a:bodyPr>
            <a:normAutofit fontScale="85000" lnSpcReduction="20000"/>
          </a:bodyPr>
          <a:lstStyle/>
          <a:p>
            <a:r>
              <a:rPr lang="en-US" dirty="0"/>
              <a:t> </a:t>
            </a:r>
            <a:r>
              <a:rPr lang="en-US" dirty="0" err="1"/>
              <a:t>Nimmalapudi</a:t>
            </a:r>
            <a:r>
              <a:rPr lang="en-US" dirty="0"/>
              <a:t>. Durga Sahithi</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051429" y="96714"/>
            <a:ext cx="4598377" cy="5758963"/>
          </a:xfrm>
        </p:spPr>
        <p:txBody>
          <a:bodyPr>
            <a:normAutofit fontScale="92500" lnSpcReduction="20000"/>
          </a:bodyPr>
          <a:lstStyle/>
          <a:p>
            <a:endParaRPr lang="en-US" dirty="0"/>
          </a:p>
          <a:p>
            <a:r>
              <a:rPr lang="en-US" dirty="0"/>
              <a:t>Done by:</a:t>
            </a:r>
          </a:p>
          <a:p>
            <a:r>
              <a:rPr lang="en-US" dirty="0"/>
              <a:t>           </a:t>
            </a:r>
            <a:r>
              <a:rPr lang="en-US" dirty="0" err="1"/>
              <a:t>Nimmalapudi</a:t>
            </a:r>
            <a:r>
              <a:rPr lang="en-US" dirty="0"/>
              <a:t> .Durga Sahithi.</a:t>
            </a:r>
          </a:p>
          <a:p>
            <a:r>
              <a:rPr lang="en-US" dirty="0"/>
              <a:t>From :</a:t>
            </a:r>
          </a:p>
          <a:p>
            <a:r>
              <a:rPr lang="en-US" dirty="0"/>
              <a:t>          Dr. B. R. Ambedkar university    </a:t>
            </a:r>
          </a:p>
          <a:p>
            <a:r>
              <a:rPr lang="en-US" dirty="0"/>
              <a:t>           Srikakulam.</a:t>
            </a:r>
          </a:p>
          <a:p>
            <a:r>
              <a:rPr lang="en-US" dirty="0"/>
              <a:t>Guided by: </a:t>
            </a:r>
          </a:p>
          <a:p>
            <a:r>
              <a:rPr lang="en-US" dirty="0"/>
              <a:t>                </a:t>
            </a:r>
            <a:r>
              <a:rPr lang="en-US" dirty="0" err="1"/>
              <a:t>Umamaheshwari</a:t>
            </a:r>
            <a:r>
              <a:rPr lang="en-US" dirty="0"/>
              <a:t>. </a:t>
            </a:r>
          </a:p>
          <a:p>
            <a:r>
              <a:rPr lang="en-US" dirty="0"/>
              <a:t>From :</a:t>
            </a:r>
          </a:p>
          <a:p>
            <a:r>
              <a:rPr lang="en-US" dirty="0"/>
              <a:t>           </a:t>
            </a:r>
            <a:r>
              <a:rPr lang="en-US" dirty="0" err="1"/>
              <a:t>Edunet</a:t>
            </a:r>
            <a:r>
              <a:rPr lang="en-US" dirty="0"/>
              <a:t> Foundation</a:t>
            </a:r>
          </a:p>
          <a:p>
            <a:endParaRPr lang="en-US" dirty="0"/>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Abstract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Project statement</a:t>
            </a:r>
          </a:p>
          <a:p>
            <a:pPr marL="0" indent="0">
              <a:lnSpc>
                <a:spcPct val="150000"/>
              </a:lnSpc>
              <a:buNone/>
            </a:pPr>
            <a:r>
              <a:rPr lang="en-US" dirty="0">
                <a:latin typeface="Gill Sans Nova Light" panose="020B0302020104020203" pitchFamily="34" charset="0"/>
                <a:cs typeface="Gill Sans Light" panose="020B0302020104020203" pitchFamily="34" charset="-79"/>
              </a:rPr>
              <a:t>GUI</a:t>
            </a:r>
            <a:r>
              <a:rPr lang="en-US" dirty="0">
                <a:latin typeface="Gill Sans Nova Light" panose="020B0302020104020203" pitchFamily="34" charset="0"/>
                <a:cs typeface="Calibri"/>
              </a:rPr>
              <a:t> of this project </a:t>
            </a:r>
          </a:p>
          <a:p>
            <a:pPr marL="0" indent="0">
              <a:lnSpc>
                <a:spcPct val="150000"/>
              </a:lnSpc>
              <a:buNone/>
            </a:pPr>
            <a:r>
              <a:rPr lang="en-US" sz="2400" dirty="0">
                <a:solidFill>
                  <a:schemeClr val="accent3"/>
                </a:solidFill>
                <a:latin typeface="Gill Sans Nova Light" panose="020B0302020104020203" pitchFamily="34" charset="0"/>
                <a:cs typeface="Calibri"/>
              </a:rPr>
              <a:t>Output</a:t>
            </a:r>
            <a:endParaRPr lang="en-US" sz="2400" dirty="0">
              <a:solidFill>
                <a:schemeClr val="accent3"/>
              </a:solidFill>
              <a:latin typeface="Gill Sans Nova Light" panose="020B0302020104020203" pitchFamily="34" charset="0"/>
              <a:cs typeface="Gill Sans Light" panose="020B0302020104020203" pitchFamily="34" charset="-79"/>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896815" y="226666"/>
            <a:ext cx="4504593" cy="2200012"/>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151792" y="1811215"/>
            <a:ext cx="9319846" cy="3589724"/>
          </a:xfrm>
        </p:spPr>
        <p:txBody>
          <a:bodyPr lIns="182880" rIns="0">
            <a:normAutofit/>
          </a:bodyPr>
          <a:lstStyle/>
          <a:p>
            <a:pPr marL="457200" lvl="1" indent="0">
              <a:buNone/>
            </a:pPr>
            <a:r>
              <a:rPr lang="en-US" sz="1600" dirty="0">
                <a:effectLst/>
                <a:latin typeface="Arial" panose="020B0604020202020204" pitchFamily="34" charset="0"/>
              </a:rPr>
              <a:t>YouTube is a video sharing platform, the second-</a:t>
            </a:r>
            <a:br>
              <a:rPr lang="en-US" sz="1600" dirty="0"/>
            </a:br>
            <a:r>
              <a:rPr lang="en-US" sz="1600" dirty="0">
                <a:effectLst/>
                <a:latin typeface="Arial" panose="020B0604020202020204" pitchFamily="34" charset="0"/>
              </a:rPr>
              <a:t>most visited website, the second most used search</a:t>
            </a:r>
            <a:br>
              <a:rPr lang="en-US" sz="1600" dirty="0"/>
            </a:br>
            <a:r>
              <a:rPr lang="en-US" sz="1600" dirty="0">
                <a:effectLst/>
                <a:latin typeface="Arial" panose="020B0604020202020204" pitchFamily="34" charset="0"/>
              </a:rPr>
              <a:t>engine, and is stronger than ever after more than 17</a:t>
            </a:r>
            <a:br>
              <a:rPr lang="en-US" sz="1600" dirty="0"/>
            </a:br>
            <a:r>
              <a:rPr lang="en-US" sz="1600" dirty="0">
                <a:effectLst/>
                <a:latin typeface="Arial" panose="020B0604020202020204" pitchFamily="34" charset="0"/>
              </a:rPr>
              <a:t>years of being online. YouTube uploads about</a:t>
            </a:r>
            <a:br>
              <a:rPr lang="en-US" sz="1600" dirty="0"/>
            </a:br>
            <a:r>
              <a:rPr lang="en-US" sz="1600" dirty="0">
                <a:effectLst/>
                <a:latin typeface="Arial" panose="020B0604020202020204" pitchFamily="34" charset="0"/>
              </a:rPr>
              <a:t>720,000 hours of fresh video content per day. The</a:t>
            </a:r>
            <a:br>
              <a:rPr lang="en-US" sz="1600" dirty="0"/>
            </a:br>
            <a:r>
              <a:rPr lang="en-US" sz="1600" dirty="0">
                <a:effectLst/>
                <a:latin typeface="Arial" panose="020B0604020202020204" pitchFamily="34" charset="0"/>
              </a:rPr>
              <a:t>number of videos available on the web platform is</a:t>
            </a:r>
            <a:br>
              <a:rPr lang="en-US" sz="1600" dirty="0"/>
            </a:br>
            <a:r>
              <a:rPr lang="en-US" sz="1600" dirty="0">
                <a:effectLst/>
                <a:latin typeface="Arial" panose="020B0604020202020204" pitchFamily="34" charset="0"/>
              </a:rPr>
              <a:t>steadily growing. The most important part of this</a:t>
            </a:r>
            <a:br>
              <a:rPr lang="en-US" sz="1600" dirty="0"/>
            </a:br>
            <a:r>
              <a:rPr lang="en-US" sz="1600" dirty="0">
                <a:effectLst/>
                <a:latin typeface="Arial" panose="020B0604020202020204" pitchFamily="34" charset="0"/>
              </a:rPr>
              <a:t>project will be its ability to string together all the</a:t>
            </a:r>
            <a:br>
              <a:rPr lang="en-US" sz="1600" dirty="0"/>
            </a:br>
            <a:r>
              <a:rPr lang="en-US" sz="1600" dirty="0">
                <a:effectLst/>
                <a:latin typeface="Arial" panose="020B0604020202020204" pitchFamily="34" charset="0"/>
              </a:rPr>
              <a:t>necessary information and concentrate it into a small</a:t>
            </a:r>
            <a:br>
              <a:rPr lang="en-US" sz="1600" dirty="0"/>
            </a:br>
            <a:r>
              <a:rPr lang="en-US" sz="1600" dirty="0">
                <a:effectLst/>
                <a:latin typeface="Arial" panose="020B0604020202020204" pitchFamily="34" charset="0"/>
              </a:rPr>
              <a:t>paragraph. Video summarization is the process of</a:t>
            </a:r>
            <a:br>
              <a:rPr lang="en-US" sz="1600" dirty="0"/>
            </a:br>
            <a:r>
              <a:rPr lang="en-US" sz="1600" dirty="0">
                <a:effectLst/>
                <a:latin typeface="Arial" panose="020B0604020202020204" pitchFamily="34" charset="0"/>
              </a:rPr>
              <a:t>identifying the significant segments of the video and</a:t>
            </a:r>
            <a:br>
              <a:rPr lang="en-US" sz="1600" dirty="0"/>
            </a:br>
            <a:r>
              <a:rPr lang="en-US" sz="1600" dirty="0">
                <a:effectLst/>
                <a:latin typeface="Arial" panose="020B0604020202020204" pitchFamily="34" charset="0"/>
              </a:rPr>
              <a:t>produce output video whose content represents the</a:t>
            </a:r>
            <a:br>
              <a:rPr lang="en-US" sz="1600" dirty="0"/>
            </a:br>
            <a:r>
              <a:rPr lang="en-US" sz="1600" dirty="0">
                <a:effectLst/>
                <a:latin typeface="Arial" panose="020B0604020202020204" pitchFamily="34" charset="0"/>
              </a:rPr>
              <a:t>entire input video</a:t>
            </a:r>
            <a:endParaRPr lang="en-US" sz="16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err="1"/>
              <a:t>Youtube</a:t>
            </a:r>
            <a:r>
              <a:rPr lang="en-US" dirty="0"/>
              <a:t> </a:t>
            </a:r>
            <a:r>
              <a:rPr lang="en-US" dirty="0" err="1"/>
              <a:t>transcripter</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53668" y="4709160"/>
            <a:ext cx="9884664" cy="457200"/>
          </a:xfrm>
        </p:spPr>
        <p:txBody>
          <a:bodyPr>
            <a:normAutofit/>
          </a:bodyPr>
          <a:lstStyle/>
          <a:p>
            <a:r>
              <a:rPr lang="en-US" b="1" dirty="0">
                <a:effectLst>
                  <a:outerShdw blurRad="38100" dist="38100" dir="2700000" algn="tl">
                    <a:srgbClr val="000000">
                      <a:alpha val="43137"/>
                    </a:srgbClr>
                  </a:outerShdw>
                </a:effectLst>
              </a:rPr>
              <a:t>To</a:t>
            </a:r>
            <a:r>
              <a:rPr lang="en-US" b="1" dirty="0"/>
              <a:t> </a:t>
            </a:r>
            <a:r>
              <a:rPr lang="en-US" b="1" dirty="0">
                <a:effectLst/>
                <a:latin typeface="Arial" panose="020B0604020202020204" pitchFamily="34" charset="0"/>
              </a:rPr>
              <a:t>reducing the storage space used for the video</a:t>
            </a:r>
            <a:r>
              <a:rPr lang="en-US" dirty="0">
                <a:effectLst/>
                <a:latin typeface="Arial" panose="020B0604020202020204" pitchFamily="34" charset="0"/>
              </a:rPr>
              <a:t>. </a:t>
            </a:r>
            <a:endParaRPr lang="en-US" dirty="0"/>
          </a:p>
        </p:txBody>
      </p:sp>
    </p:spTree>
    <p:extLst>
      <p:ext uri="{BB962C8B-B14F-4D97-AF65-F5344CB8AC3E}">
        <p14:creationId xmlns:p14="http://schemas.microsoft.com/office/powerpoint/2010/main" val="3446797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67378"/>
            <a:ext cx="10515600" cy="1325880"/>
          </a:xfrm>
        </p:spPr>
        <p:txBody>
          <a:bodyPr/>
          <a:lstStyle/>
          <a:p>
            <a:r>
              <a:rPr lang="en-US" dirty="0"/>
              <a:t>ABSTRACT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err="1"/>
              <a:t>Youtube</a:t>
            </a:r>
            <a:r>
              <a:rPr lang="en-US" dirty="0"/>
              <a:t> </a:t>
            </a:r>
            <a:r>
              <a:rPr lang="en-US" dirty="0" err="1"/>
              <a:t>transcripter</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6258990C-8E75-34CC-5127-EA7A3A2E5014}"/>
              </a:ext>
            </a:extLst>
          </p:cNvPr>
          <p:cNvSpPr>
            <a:spLocks noGrp="1"/>
          </p:cNvSpPr>
          <p:nvPr>
            <p:ph idx="1"/>
          </p:nvPr>
        </p:nvSpPr>
        <p:spPr/>
        <p:txBody>
          <a:bodyPr>
            <a:normAutofit fontScale="92500" lnSpcReduction="20000"/>
          </a:bodyPr>
          <a:lstStyle/>
          <a:p>
            <a:pPr marL="0" indent="0">
              <a:buNone/>
            </a:pPr>
            <a:r>
              <a:rPr lang="en-US" i="1" dirty="0">
                <a:effectLst/>
                <a:latin typeface="Arial Narrow" panose="020B0606020202030204" pitchFamily="34" charset="0"/>
              </a:rPr>
              <a:t>video transcript summarizer has got a lot of scope in today's world. it highlights the important topics from the video people spend a noticeable amount of time binge watching </a:t>
            </a:r>
            <a:r>
              <a:rPr lang="en-US" i="1" dirty="0" err="1">
                <a:effectLst/>
                <a:latin typeface="Arial Narrow" panose="020B0606020202030204" pitchFamily="34" charset="0"/>
              </a:rPr>
              <a:t>youtube</a:t>
            </a:r>
            <a:r>
              <a:rPr lang="en-US" i="1" dirty="0">
                <a:effectLst/>
                <a:latin typeface="Arial Narrow" panose="020B0606020202030204" pitchFamily="34" charset="0"/>
              </a:rPr>
              <a:t> videos, be it for entertainment, education purposes, or getting some important information or exploring their interests. if you wish to find a video to get any important information about a topic, it is a very difficult task to achieve as most of the videos are filled with insignificant buffer material. in most of the cases, the overall intent is to obtain some form of quality information from the video. this project brings forward a video summarization system based on natural language processing and machine learning to generalize </a:t>
            </a:r>
            <a:r>
              <a:rPr lang="en-US" i="1" dirty="0" err="1">
                <a:effectLst/>
                <a:latin typeface="Arial Narrow" panose="020B0606020202030204" pitchFamily="34" charset="0"/>
              </a:rPr>
              <a:t>youtube</a:t>
            </a:r>
            <a:r>
              <a:rPr lang="en-US" i="1" dirty="0">
                <a:effectLst/>
                <a:latin typeface="Arial Narrow" panose="020B0606020202030204" pitchFamily="34" charset="0"/>
              </a:rPr>
              <a:t> video transcripts for abstractive text summarization without losing the main elements and content. this project focuses on to reducing the length of the script for the videos.</a:t>
            </a:r>
            <a:br>
              <a:rPr lang="en-US" i="1" dirty="0"/>
            </a:br>
            <a:endParaRPr lang="en-US" i="1" dirty="0"/>
          </a:p>
          <a:p>
            <a:pPr marL="0" indent="0">
              <a:buNone/>
            </a:pPr>
            <a:r>
              <a:rPr lang="en-US" u="sng" dirty="0">
                <a:effectLst/>
                <a:latin typeface="Arial Narrow" panose="020B0606020202030204" pitchFamily="34" charset="0"/>
              </a:rPr>
              <a:t>Keywords:- </a:t>
            </a:r>
            <a:r>
              <a:rPr lang="en-US" i="1" dirty="0">
                <a:effectLst/>
                <a:latin typeface="Arial Narrow" panose="020B0606020202030204" pitchFamily="34" charset="0"/>
              </a:rPr>
              <a:t>Natural Language Processing, Machine Learning, Abstractive Text Summarization</a:t>
            </a:r>
            <a:endParaRPr lang="en-US" i="1" dirty="0">
              <a:latin typeface="Arial Narrow" panose="020B0606020202030204" pitchFamily="34" charset="0"/>
            </a:endParaRPr>
          </a:p>
        </p:txBody>
      </p:sp>
    </p:spTree>
    <p:extLst>
      <p:ext uri="{BB962C8B-B14F-4D97-AF65-F5344CB8AC3E}">
        <p14:creationId xmlns:p14="http://schemas.microsoft.com/office/powerpoint/2010/main" val="9410151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5441D9-00D7-DD14-2B89-35B02C1D87E2}"/>
              </a:ext>
            </a:extLst>
          </p:cNvPr>
          <p:cNvSpPr>
            <a:spLocks noGrp="1"/>
          </p:cNvSpPr>
          <p:nvPr>
            <p:ph type="title"/>
          </p:nvPr>
        </p:nvSpPr>
        <p:spPr/>
        <p:txBody>
          <a:bodyPr/>
          <a:lstStyle/>
          <a:p>
            <a:r>
              <a:rPr lang="en-US" dirty="0"/>
              <a:t>Problem statement</a:t>
            </a:r>
          </a:p>
        </p:txBody>
      </p:sp>
      <p:sp>
        <p:nvSpPr>
          <p:cNvPr id="11" name="Content Placeholder 10">
            <a:extLst>
              <a:ext uri="{FF2B5EF4-FFF2-40B4-BE49-F238E27FC236}">
                <a16:creationId xmlns:a16="http://schemas.microsoft.com/office/drawing/2014/main" id="{9E336B45-9AE0-3D3A-341D-A92BA0F5EFE9}"/>
              </a:ext>
            </a:extLst>
          </p:cNvPr>
          <p:cNvSpPr>
            <a:spLocks noGrp="1"/>
          </p:cNvSpPr>
          <p:nvPr>
            <p:ph idx="1"/>
          </p:nvPr>
        </p:nvSpPr>
        <p:spPr/>
        <p:txBody>
          <a:bodyPr>
            <a:normAutofit fontScale="92500" lnSpcReduction="10000"/>
          </a:bodyPr>
          <a:lstStyle/>
          <a:p>
            <a:pPr marL="0" indent="0">
              <a:buNone/>
            </a:pPr>
            <a:r>
              <a:rPr lang="en-US" dirty="0">
                <a:effectLst/>
                <a:latin typeface="Arial" panose="020B0604020202020204" pitchFamily="34" charset="0"/>
              </a:rPr>
              <a:t>The issue with the content on YouTube is that there’s a lot of it.</a:t>
            </a:r>
            <a:endParaRPr lang="en-US" dirty="0"/>
          </a:p>
          <a:p>
            <a:pPr>
              <a:buFont typeface="Wingdings" panose="05000000000000000000" pitchFamily="2" charset="2"/>
              <a:buChar char="ü"/>
            </a:pPr>
            <a:r>
              <a:rPr lang="en-US" dirty="0">
                <a:effectLst/>
                <a:latin typeface="Arial" panose="020B0604020202020204" pitchFamily="34" charset="0"/>
              </a:rPr>
              <a:t>The downside of this is that it gives rise to incessant</a:t>
            </a:r>
            <a:br>
              <a:rPr lang="en-US" dirty="0"/>
            </a:br>
            <a:r>
              <a:rPr lang="en-US" dirty="0">
                <a:effectLst/>
                <a:latin typeface="Arial" panose="020B0604020202020204" pitchFamily="34" charset="0"/>
              </a:rPr>
              <a:t>clickbait videos, which end up wasting the time of the</a:t>
            </a:r>
            <a:br>
              <a:rPr lang="en-US" dirty="0"/>
            </a:br>
            <a:r>
              <a:rPr lang="en-US" dirty="0">
                <a:effectLst/>
                <a:latin typeface="Arial" panose="020B0604020202020204" pitchFamily="34" charset="0"/>
              </a:rPr>
              <a:t>user.</a:t>
            </a:r>
            <a:endParaRPr lang="en-US" dirty="0"/>
          </a:p>
          <a:p>
            <a:pPr>
              <a:buFont typeface="Wingdings" panose="05000000000000000000" pitchFamily="2" charset="2"/>
              <a:buChar char="ü"/>
            </a:pPr>
            <a:r>
              <a:rPr lang="en-US" dirty="0">
                <a:effectLst/>
                <a:latin typeface="Arial" panose="020B0604020202020204" pitchFamily="34" charset="0"/>
              </a:rPr>
              <a:t>A quick glance at the summary would let the user know</a:t>
            </a:r>
            <a:br>
              <a:rPr lang="en-US" dirty="0"/>
            </a:br>
            <a:r>
              <a:rPr lang="en-US" dirty="0">
                <a:effectLst/>
                <a:latin typeface="Arial" panose="020B0604020202020204" pitchFamily="34" charset="0"/>
              </a:rPr>
              <a:t>whether the video is worth their time and if it contains</a:t>
            </a:r>
            <a:br>
              <a:rPr lang="en-US" dirty="0"/>
            </a:br>
            <a:r>
              <a:rPr lang="en-US" dirty="0">
                <a:effectLst/>
                <a:latin typeface="Arial" panose="020B0604020202020204" pitchFamily="34" charset="0"/>
              </a:rPr>
              <a:t>the topics that they would be looking for. It can also be</a:t>
            </a:r>
            <a:br>
              <a:rPr lang="en-US" dirty="0"/>
            </a:br>
            <a:r>
              <a:rPr lang="en-US" dirty="0">
                <a:effectLst/>
                <a:latin typeface="Arial" panose="020B0604020202020204" pitchFamily="34" charset="0"/>
              </a:rPr>
              <a:t>used to quickly recapitulate useful information in the</a:t>
            </a:r>
            <a:br>
              <a:rPr lang="en-US" dirty="0"/>
            </a:br>
            <a:r>
              <a:rPr lang="en-US" dirty="0">
                <a:effectLst/>
                <a:latin typeface="Arial" panose="020B0604020202020204" pitchFamily="34" charset="0"/>
              </a:rPr>
              <a:t>video.</a:t>
            </a:r>
            <a:endParaRPr lang="en-US" dirty="0"/>
          </a:p>
        </p:txBody>
      </p:sp>
      <p:sp>
        <p:nvSpPr>
          <p:cNvPr id="4" name="Footer Placeholder 3">
            <a:extLst>
              <a:ext uri="{FF2B5EF4-FFF2-40B4-BE49-F238E27FC236}">
                <a16:creationId xmlns:a16="http://schemas.microsoft.com/office/drawing/2014/main" id="{0797156D-510C-1E24-4A4F-E80C0BAD8550}"/>
              </a:ext>
            </a:extLst>
          </p:cNvPr>
          <p:cNvSpPr>
            <a:spLocks noGrp="1"/>
          </p:cNvSpPr>
          <p:nvPr>
            <p:ph type="ftr" sz="quarter" idx="10"/>
          </p:nvPr>
        </p:nvSpPr>
        <p:spPr/>
        <p:txBody>
          <a:bodyPr/>
          <a:lstStyle/>
          <a:p>
            <a:r>
              <a:rPr lang="en-US" dirty="0" err="1"/>
              <a:t>Youtube</a:t>
            </a:r>
            <a:r>
              <a:rPr lang="en-US" dirty="0"/>
              <a:t> </a:t>
            </a:r>
            <a:r>
              <a:rPr lang="en-US" dirty="0" err="1"/>
              <a:t>transcripter</a:t>
            </a:r>
            <a:endParaRPr lang="en-US" dirty="0"/>
          </a:p>
        </p:txBody>
      </p:sp>
      <p:sp>
        <p:nvSpPr>
          <p:cNvPr id="5" name="Slide Number Placeholder 4">
            <a:extLst>
              <a:ext uri="{FF2B5EF4-FFF2-40B4-BE49-F238E27FC236}">
                <a16:creationId xmlns:a16="http://schemas.microsoft.com/office/drawing/2014/main" id="{C2EC9E45-5111-AB68-D9C6-22F2FA7B398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7263536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a:xfrm>
            <a:off x="138405" y="408992"/>
            <a:ext cx="11430000" cy="1325563"/>
          </a:xfrm>
        </p:spPr>
        <p:txBody>
          <a:bodyPr/>
          <a:lstStyle/>
          <a:p>
            <a:r>
              <a:rPr lang="en-US" dirty="0">
                <a:solidFill>
                  <a:schemeClr val="accent3"/>
                </a:solidFill>
                <a:latin typeface="Baskerville Old Face" panose="02020602080505020303" pitchFamily="18" charset="77"/>
              </a:rPr>
              <a:t>GUI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dirty="0" err="1"/>
              <a:t>Youtube</a:t>
            </a:r>
            <a:r>
              <a:rPr lang="en-US" dirty="0"/>
              <a:t> </a:t>
            </a:r>
            <a:r>
              <a:rPr lang="en-US" dirty="0" err="1"/>
              <a:t>transcripter</a:t>
            </a:r>
            <a:r>
              <a:rPr lang="en-US" dirty="0"/>
              <a:t> </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9" name="Content Placeholder 8">
            <a:extLst>
              <a:ext uri="{FF2B5EF4-FFF2-40B4-BE49-F238E27FC236}">
                <a16:creationId xmlns:a16="http://schemas.microsoft.com/office/drawing/2014/main" id="{DF00904D-C666-0443-5DD0-7A0234B874D8}"/>
              </a:ext>
            </a:extLst>
          </p:cNvPr>
          <p:cNvPicPr>
            <a:picLocks noGrp="1" noChangeAspect="1"/>
          </p:cNvPicPr>
          <p:nvPr>
            <p:ph sz="quarter" idx="12"/>
          </p:nvPr>
        </p:nvPicPr>
        <p:blipFill rotWithShape="1">
          <a:blip r:embed="rId2"/>
          <a:srcRect l="24701" t="20908" r="53132" b="10097"/>
          <a:stretch/>
        </p:blipFill>
        <p:spPr>
          <a:xfrm>
            <a:off x="4142792" y="2327155"/>
            <a:ext cx="4851918" cy="4394320"/>
          </a:xfrm>
        </p:spPr>
      </p:pic>
      <p:sp>
        <p:nvSpPr>
          <p:cNvPr id="10" name="Arrow: Right 9">
            <a:extLst>
              <a:ext uri="{FF2B5EF4-FFF2-40B4-BE49-F238E27FC236}">
                <a16:creationId xmlns:a16="http://schemas.microsoft.com/office/drawing/2014/main" id="{3009426B-330D-69B4-8F07-92DD9CCAF9E1}"/>
              </a:ext>
            </a:extLst>
          </p:cNvPr>
          <p:cNvSpPr/>
          <p:nvPr/>
        </p:nvSpPr>
        <p:spPr>
          <a:xfrm>
            <a:off x="1380931" y="4021494"/>
            <a:ext cx="1632857" cy="858416"/>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276F02C-8AB1-4401-4686-59532A4A3C61}"/>
              </a:ext>
            </a:extLst>
          </p:cNvPr>
          <p:cNvSpPr/>
          <p:nvPr/>
        </p:nvSpPr>
        <p:spPr>
          <a:xfrm>
            <a:off x="9423920" y="4127764"/>
            <a:ext cx="1539550" cy="7931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93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495413" y="2333451"/>
            <a:ext cx="4974336" cy="2730231"/>
          </a:xfrm>
        </p:spPr>
        <p:txBody>
          <a:bodyPr>
            <a:normAutofit/>
          </a:bodyPr>
          <a:lstStyle/>
          <a:p>
            <a:r>
              <a:rPr lang="en-US" sz="1800" dirty="0">
                <a:effectLst/>
                <a:latin typeface="Arial" panose="020B0604020202020204" pitchFamily="34" charset="0"/>
              </a:rPr>
              <a:t> </a:t>
            </a:r>
            <a:r>
              <a:rPr lang="en-US" sz="1800" b="1" dirty="0">
                <a:effectLst/>
                <a:latin typeface="Arial" panose="020B0604020202020204" pitchFamily="34" charset="0"/>
              </a:rPr>
              <a:t>python </a:t>
            </a:r>
          </a:p>
          <a:p>
            <a:pPr marL="0" indent="0">
              <a:buNone/>
            </a:pPr>
            <a:r>
              <a:rPr lang="en-US" sz="1800" dirty="0">
                <a:effectLst/>
                <a:latin typeface="Arial" panose="020B0604020202020204" pitchFamily="34" charset="0"/>
              </a:rPr>
              <a:t>         [ libraries like </a:t>
            </a:r>
            <a:r>
              <a:rPr lang="en-US" sz="1800" dirty="0" err="1">
                <a:effectLst/>
                <a:latin typeface="Arial" panose="020B0604020202020204" pitchFamily="34" charset="0"/>
              </a:rPr>
              <a:t>Flask,YouTube</a:t>
            </a:r>
            <a:r>
              <a:rPr lang="en-US" sz="1800" dirty="0">
                <a:effectLst/>
                <a:latin typeface="Arial" panose="020B0604020202020204" pitchFamily="34" charset="0"/>
              </a:rPr>
              <a:t> transcript v    </a:t>
            </a:r>
            <a:r>
              <a:rPr lang="en-US" sz="1800" dirty="0" err="1">
                <a:effectLst/>
                <a:latin typeface="Arial" panose="020B0604020202020204" pitchFamily="34" charset="0"/>
              </a:rPr>
              <a:t>api,Hugging</a:t>
            </a:r>
            <a:r>
              <a:rPr lang="en-US" sz="1800" dirty="0">
                <a:effectLst/>
                <a:latin typeface="Arial" panose="020B0604020202020204" pitchFamily="34" charset="0"/>
              </a:rPr>
              <a:t>-face libraries </a:t>
            </a:r>
            <a:r>
              <a:rPr lang="en-US" sz="1800" dirty="0" err="1">
                <a:effectLst/>
                <a:latin typeface="Arial" panose="020B0604020202020204" pitchFamily="34" charset="0"/>
              </a:rPr>
              <a:t>ofTransformers</a:t>
            </a:r>
            <a:r>
              <a:rPr lang="en-US" sz="1800" dirty="0">
                <a:effectLst/>
                <a:latin typeface="Arial" panose="020B0604020202020204" pitchFamily="34" charset="0"/>
              </a:rPr>
              <a:t>, </a:t>
            </a:r>
            <a:r>
              <a:rPr lang="en-US" sz="1800" dirty="0" err="1">
                <a:effectLst/>
                <a:latin typeface="Arial" panose="020B0604020202020204" pitchFamily="34" charset="0"/>
              </a:rPr>
              <a:t>Speechrecognitionapi</a:t>
            </a:r>
            <a:r>
              <a:rPr lang="en-US" sz="1800" dirty="0">
                <a:effectLst/>
                <a:latin typeface="Arial" panose="020B0604020202020204" pitchFamily="34" charset="0"/>
              </a:rPr>
              <a:t>, google translate </a:t>
            </a:r>
            <a:r>
              <a:rPr lang="en-US" sz="1800" dirty="0" err="1">
                <a:effectLst/>
                <a:latin typeface="Arial" panose="020B0604020202020204" pitchFamily="34" charset="0"/>
              </a:rPr>
              <a:t>api</a:t>
            </a:r>
            <a:r>
              <a:rPr lang="en-US" sz="1800" dirty="0">
                <a:effectLst/>
                <a:latin typeface="Arial" panose="020B0604020202020204" pitchFamily="34" charset="0"/>
              </a:rPr>
              <a:t>,  </a:t>
            </a:r>
            <a:r>
              <a:rPr lang="en-US" sz="1800" dirty="0" err="1">
                <a:effectLst/>
                <a:latin typeface="Arial" panose="020B0604020202020204" pitchFamily="34" charset="0"/>
              </a:rPr>
              <a:t>Pytube</a:t>
            </a:r>
            <a:r>
              <a:rPr lang="en-US" sz="1800" dirty="0">
                <a:effectLst/>
                <a:latin typeface="Arial" panose="020B0604020202020204" pitchFamily="34" charset="0"/>
              </a:rPr>
              <a:t> ,  </a:t>
            </a:r>
            <a:r>
              <a:rPr lang="en-US" sz="1800" dirty="0" err="1">
                <a:effectLst/>
                <a:latin typeface="Arial" panose="020B0604020202020204" pitchFamily="34" charset="0"/>
              </a:rPr>
              <a:t>ffmpeg</a:t>
            </a:r>
            <a:r>
              <a:rPr lang="en-US" sz="1800" dirty="0">
                <a:effectLst/>
                <a:latin typeface="Arial" panose="020B0604020202020204" pitchFamily="34" charset="0"/>
              </a:rPr>
              <a:t> and many more </a:t>
            </a:r>
            <a:r>
              <a:rPr lang="en-US" sz="1800" dirty="0" err="1">
                <a:effectLst/>
                <a:latin typeface="Arial" panose="020B0604020202020204" pitchFamily="34" charset="0"/>
              </a:rPr>
              <a:t>whichcan</a:t>
            </a:r>
            <a:r>
              <a:rPr lang="en-US" sz="1800" dirty="0">
                <a:effectLst/>
                <a:latin typeface="Arial" panose="020B0604020202020204" pitchFamily="34" charset="0"/>
              </a:rPr>
              <a:t> be used in many real world applications.]</a:t>
            </a:r>
          </a:p>
          <a:p>
            <a:r>
              <a:rPr lang="en-US" sz="1800" b="1" dirty="0">
                <a:latin typeface="Arial" panose="020B0604020202020204" pitchFamily="34" charset="0"/>
              </a:rPr>
              <a:t>Database </a:t>
            </a:r>
          </a:p>
          <a:p>
            <a:r>
              <a:rPr lang="en-US" sz="1800" b="1" dirty="0">
                <a:latin typeface="Arial" panose="020B0604020202020204" pitchFamily="34" charset="0"/>
              </a:rPr>
              <a:t>Front end for basic HTML</a:t>
            </a:r>
          </a:p>
          <a:p>
            <a:endParaRPr lang="en-US" sz="1800" b="1" dirty="0">
              <a:latin typeface="Arial" panose="020B0604020202020204" pitchFamily="34" charset="0"/>
            </a:endParaRPr>
          </a:p>
          <a:p>
            <a:pPr marL="0" indent="0">
              <a:buNone/>
            </a:pPr>
            <a:endParaRPr lang="en-US" sz="1800"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12" name="Text Placeholder 5">
            <a:extLst>
              <a:ext uri="{FF2B5EF4-FFF2-40B4-BE49-F238E27FC236}">
                <a16:creationId xmlns:a16="http://schemas.microsoft.com/office/drawing/2014/main" id="{030398A1-98C1-E969-9E49-7CD8116268C9}"/>
              </a:ext>
            </a:extLst>
          </p:cNvPr>
          <p:cNvSpPr txBox="1">
            <a:spLocks/>
          </p:cNvSpPr>
          <p:nvPr/>
        </p:nvSpPr>
        <p:spPr>
          <a:xfrm flipV="1">
            <a:off x="6289612" y="4791456"/>
            <a:ext cx="5065776" cy="131095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85610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a:bodyPr>
          <a:lstStyle/>
          <a:p>
            <a:pPr marL="0" indent="0">
              <a:lnSpc>
                <a:spcPct val="100000"/>
              </a:lnSpc>
              <a:buNone/>
            </a:pPr>
            <a:r>
              <a:rPr lang="en-US" sz="1600" dirty="0">
                <a:effectLst/>
                <a:latin typeface="Arial" panose="020B0604020202020204" pitchFamily="34" charset="0"/>
              </a:rPr>
              <a:t>Recently, video summarization has attracted</a:t>
            </a:r>
            <a:br>
              <a:rPr lang="en-US" sz="1600" dirty="0"/>
            </a:br>
            <a:r>
              <a:rPr lang="en-US" sz="1600" dirty="0">
                <a:effectLst/>
                <a:latin typeface="Arial" panose="020B0604020202020204" pitchFamily="34" charset="0"/>
              </a:rPr>
              <a:t>considerable interest from researchers and as a</a:t>
            </a:r>
            <a:br>
              <a:rPr lang="en-US" sz="1600" dirty="0"/>
            </a:br>
            <a:r>
              <a:rPr lang="en-US" sz="1600" dirty="0">
                <a:effectLst/>
                <a:latin typeface="Arial" panose="020B0604020202020204" pitchFamily="34" charset="0"/>
              </a:rPr>
              <a:t>result, various algorithms and techniques have been</a:t>
            </a:r>
            <a:br>
              <a:rPr lang="en-US" sz="1600" dirty="0"/>
            </a:br>
            <a:r>
              <a:rPr lang="en-US" sz="1600" dirty="0" err="1">
                <a:effectLst/>
                <a:latin typeface="Arial" panose="020B0604020202020204" pitchFamily="34" charset="0"/>
              </a:rPr>
              <a:t>proposed.This</a:t>
            </a:r>
            <a:r>
              <a:rPr lang="en-US" sz="1600" dirty="0">
                <a:effectLst/>
                <a:latin typeface="Arial" panose="020B0604020202020204" pitchFamily="34" charset="0"/>
              </a:rPr>
              <a:t> project is to provide a web app or a</a:t>
            </a:r>
            <a:br>
              <a:rPr lang="en-US" sz="1600" dirty="0"/>
            </a:br>
            <a:r>
              <a:rPr lang="en-US" sz="1600" dirty="0">
                <a:effectLst/>
                <a:latin typeface="Arial" panose="020B0604020202020204" pitchFamily="34" charset="0"/>
              </a:rPr>
              <a:t>chrome extension that can be used </a:t>
            </a:r>
            <a:r>
              <a:rPr lang="en-US" sz="1600" dirty="0" err="1">
                <a:effectLst/>
                <a:latin typeface="Arial" panose="020B0604020202020204" pitchFamily="34" charset="0"/>
              </a:rPr>
              <a:t>tosummarize</a:t>
            </a:r>
            <a:r>
              <a:rPr lang="en-US" sz="1600" dirty="0">
                <a:effectLst/>
                <a:latin typeface="Arial" panose="020B0604020202020204" pitchFamily="34" charset="0"/>
              </a:rPr>
              <a:t> the</a:t>
            </a:r>
            <a:br>
              <a:rPr lang="en-US" sz="1600" dirty="0"/>
            </a:br>
            <a:r>
              <a:rPr lang="en-US" sz="1600" dirty="0">
                <a:effectLst/>
                <a:latin typeface="Arial" panose="020B0604020202020204" pitchFamily="34" charset="0"/>
              </a:rPr>
              <a:t>YouTube video content and extract important</a:t>
            </a:r>
            <a:br>
              <a:rPr lang="en-US" sz="1600" dirty="0"/>
            </a:br>
            <a:r>
              <a:rPr lang="en-US" sz="1600" dirty="0">
                <a:effectLst/>
                <a:latin typeface="Arial" panose="020B0604020202020204" pitchFamily="34" charset="0"/>
              </a:rPr>
              <a:t>information from those patterns by using state-of-</a:t>
            </a:r>
            <a:br>
              <a:rPr lang="en-US" sz="1600" dirty="0"/>
            </a:br>
            <a:r>
              <a:rPr lang="en-US" sz="1600" dirty="0">
                <a:effectLst/>
                <a:latin typeface="Arial" panose="020B0604020202020204" pitchFamily="34" charset="0"/>
              </a:rPr>
              <a:t>the-art Natural Language Processing methods for</a:t>
            </a:r>
            <a:br>
              <a:rPr lang="en-US" sz="1600" dirty="0"/>
            </a:br>
            <a:r>
              <a:rPr lang="en-US" sz="1600" dirty="0">
                <a:effectLst/>
                <a:latin typeface="Arial" panose="020B0604020202020204" pitchFamily="34" charset="0"/>
              </a:rPr>
              <a:t>abstractive text summarization and Machine</a:t>
            </a:r>
            <a:br>
              <a:rPr lang="en-US" sz="1600" dirty="0"/>
            </a:br>
            <a:r>
              <a:rPr lang="en-US" sz="1600" dirty="0">
                <a:effectLst/>
                <a:latin typeface="Arial" panose="020B0604020202020204" pitchFamily="34" charset="0"/>
              </a:rPr>
              <a:t>Learning for classification.</a:t>
            </a:r>
            <a:endParaRPr lang="en-US" sz="1600"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p:transition spd="med">
    <p:pull/>
  </p:transition>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Floral flourish</Template>
  <TotalTime>233</TotalTime>
  <Words>604</Words>
  <Application>Microsoft Office PowerPoint</Application>
  <PresentationFormat>Widescreen</PresentationFormat>
  <Paragraphs>57</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Narrow</vt:lpstr>
      <vt:lpstr>Baskerville</vt:lpstr>
      <vt:lpstr>Baskerville Old Face</vt:lpstr>
      <vt:lpstr>Calibri</vt:lpstr>
      <vt:lpstr>Gill Sans Light</vt:lpstr>
      <vt:lpstr>Gill Sans Nova</vt:lpstr>
      <vt:lpstr>Gill Sans Nova Light</vt:lpstr>
      <vt:lpstr>Wingdings</vt:lpstr>
      <vt:lpstr>Office Theme</vt:lpstr>
      <vt:lpstr>YOUTUBE TRANSCRIPTTER</vt:lpstr>
      <vt:lpstr>Agenda</vt:lpstr>
      <vt:lpstr>Introduction</vt:lpstr>
      <vt:lpstr>Primary goals</vt:lpstr>
      <vt:lpstr>ABSTRACT</vt:lpstr>
      <vt:lpstr>Problem statement</vt:lpstr>
      <vt:lpstr>GUI </vt:lpstr>
      <vt:lpstr>Areas of focus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TRANSCRIPTTER</dc:title>
  <dc:creator>Sahithi Chowdary</dc:creator>
  <cp:lastModifiedBy>Sahithi Chowdary</cp:lastModifiedBy>
  <cp:revision>2</cp:revision>
  <dcterms:created xsi:type="dcterms:W3CDTF">2023-03-28T08:53:43Z</dcterms:created>
  <dcterms:modified xsi:type="dcterms:W3CDTF">2023-03-28T12:47:34Z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