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58" r:id="rId5"/>
    <p:sldId id="273" r:id="rId6"/>
    <p:sldId id="274" r:id="rId7"/>
    <p:sldId id="259" r:id="rId8"/>
    <p:sldId id="275" r:id="rId9"/>
    <p:sldId id="260" r:id="rId10"/>
    <p:sldId id="265" r:id="rId11"/>
    <p:sldId id="264" r:id="rId12"/>
    <p:sldId id="266" r:id="rId13"/>
    <p:sldId id="271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5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ieeexplore.ieee.org/document/8663011" TargetMode="External"/><Relationship Id="rId2" Type="http://schemas.openxmlformats.org/officeDocument/2006/relationships/hyperlink" Target="https://www.academia.edu/49062168/Classification_of_Documents_Extracted_from_Images_with_Optical_Character_Recognition_Methods" TargetMode="External"/><Relationship Id="rId1" Type="http://schemas.openxmlformats.org/officeDocument/2006/relationships/hyperlink" Target="https://ieeexplore.ieee.org/document/713027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443" y="1630018"/>
            <a:ext cx="9144000" cy="140703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Handwritten Text to Digital Text Conversion</a:t>
            </a:r>
            <a:endParaRPr lang="en-US" sz="4400" dirty="0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1868557" y="1853905"/>
          <a:ext cx="9415404" cy="417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5860"/>
                <a:gridCol w="1304720"/>
                <a:gridCol w="3059128"/>
                <a:gridCol w="1345696"/>
              </a:tblGrid>
              <a:tr h="26451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cPr/>
                </a:tc>
              </a:tr>
              <a:tr h="264512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cPr/>
                </a:tc>
              </a:tr>
              <a:tr h="26451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cPr/>
                </a:tc>
              </a:tr>
              <a:tr h="26451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cPr/>
                </a:tc>
              </a:tr>
              <a:tr h="26451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cPr/>
                </a:tc>
              </a:tr>
              <a:tr h="26451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cPr/>
                </a:tc>
              </a:tr>
              <a:tr h="4476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</a:rPr>
                        <a:t>Upender Reddy Chitla</a:t>
                      </a: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700740052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>
                        <a:buNone/>
                      </a:pP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427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</a:rPr>
                        <a:t>Haripriya Eddala</a:t>
                      </a: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700746136 </a:t>
                      </a: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4679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</a:rPr>
                        <a:t>Sahithi Gunda</a:t>
                      </a:r>
                      <a:endParaRPr lang="en-US" sz="2000" dirty="0">
                        <a:latin typeface="Times New Roman" panose="020206030504050203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</a:rPr>
                        <a:t>    </a:t>
                      </a:r>
                      <a:endParaRPr lang="en-US" sz="200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Times New Roman" panose="02020603050405020304"/>
                        </a:rPr>
                        <a:t>700745560</a:t>
                      </a:r>
                      <a:endParaRPr lang="en-US" sz="2000" b="0" dirty="0">
                        <a:latin typeface="Times New Roman" panose="02020603050405020304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/>
                <a:cs typeface="Times New Roman" panose="02020603050405020304"/>
              </a:rPr>
              <a:t>BLOCK DIAGRAM</a:t>
            </a:r>
            <a:endParaRPr lang="en-US"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4733" y="2030942"/>
            <a:ext cx="11807826" cy="4205790"/>
            <a:chOff x="639233" y="3237442"/>
            <a:chExt cx="11807826" cy="4205790"/>
          </a:xfrm>
        </p:grpSpPr>
        <p:sp>
          <p:nvSpPr>
            <p:cNvPr id="5" name="TextBox 4"/>
            <p:cNvSpPr txBox="1"/>
            <p:nvPr/>
          </p:nvSpPr>
          <p:spPr>
            <a:xfrm>
              <a:off x="2650067" y="3242734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 panose="020F0502020204030204"/>
                </a:rPr>
                <a:t>Data Processing</a:t>
              </a:r>
              <a:endParaRPr lang="en-US" dirty="0">
                <a:solidFill>
                  <a:srgbClr val="000000"/>
                </a:solidFill>
                <a:cs typeface="Calibri" panose="020F0502020204030204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24358" y="4518025"/>
              <a:ext cx="14626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 panose="020F0502020204030204"/>
                </a:rPr>
                <a:t>Test Accuracy</a:t>
              </a:r>
              <a:endParaRPr lang="en-US" dirty="0">
                <a:solidFill>
                  <a:srgbClr val="000000"/>
                </a:solidFill>
                <a:cs typeface="Calibri" panose="020F0502020204030204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95900" y="3242733"/>
              <a:ext cx="16425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 panose="020F0502020204030204"/>
                </a:rPr>
                <a:t>Processed Data</a:t>
              </a:r>
              <a:endParaRPr lang="en-US" dirty="0">
                <a:solidFill>
                  <a:srgbClr val="000000"/>
                </a:solidFill>
                <a:cs typeface="Calibri" panose="020F0502020204030204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2358" y="3237442"/>
              <a:ext cx="28384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 panose="020F0502020204030204"/>
                </a:rPr>
                <a:t>Train Model (Train Accuracy)</a:t>
              </a:r>
              <a:endParaRPr lang="en-US" dirty="0">
                <a:solidFill>
                  <a:srgbClr val="000000"/>
                </a:solidFill>
                <a:cs typeface="Calibri" panose="020F0502020204030204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233" y="3242734"/>
              <a:ext cx="10922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 panose="020F0502020204030204"/>
                </a:rPr>
                <a:t>Raw Data</a:t>
              </a:r>
              <a:endParaRPr lang="en-US" dirty="0">
                <a:solidFill>
                  <a:srgbClr val="000000"/>
                </a:solidFill>
                <a:cs typeface="Calibri" panose="020F050202020403020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192" y="5798608"/>
              <a:ext cx="20129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 panose="020F0502020204030204"/>
                </a:rPr>
                <a:t>Accuracy Satisfied?</a:t>
              </a:r>
              <a:endParaRPr lang="en-US" dirty="0">
                <a:solidFill>
                  <a:srgbClr val="000000"/>
                </a:solidFill>
                <a:cs typeface="Calibri" panose="020F0502020204030204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76734" y="7073900"/>
              <a:ext cx="1547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Deploy Model</a:t>
              </a:r>
              <a:endParaRPr lang="en-US">
                <a:solidFill>
                  <a:srgbClr val="000000"/>
                </a:solidFill>
                <a:cs typeface="Calibri" panose="020F050202020403020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84442" y="4613275"/>
              <a:ext cx="14626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 panose="020F0502020204030204"/>
                </a:rPr>
                <a:t>Model Tuning</a:t>
              </a:r>
              <a:endParaRPr lang="en-US" dirty="0">
                <a:solidFill>
                  <a:srgbClr val="000000"/>
                </a:solidFill>
                <a:cs typeface="Calibri" panose="020F0502020204030204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44134" y="3426883"/>
              <a:ext cx="914400" cy="4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89967" y="3426883"/>
              <a:ext cx="914400" cy="4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1134" y="3426883"/>
              <a:ext cx="914400" cy="4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353550" y="3606800"/>
              <a:ext cx="4234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353549" y="4887383"/>
              <a:ext cx="4234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353550" y="6167966"/>
              <a:ext cx="4234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0701866" y="3426883"/>
              <a:ext cx="1011766" cy="4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1713633" y="4976283"/>
              <a:ext cx="4234" cy="1054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364258" y="6014508"/>
              <a:ext cx="1354665" cy="21166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1713634" y="3437468"/>
              <a:ext cx="0" cy="1174748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RESULTS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607"/>
            <a:ext cx="8596668" cy="3913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Times New Roman" panose="02020603050405020304"/>
                <a:cs typeface="Times New Roman" panose="02020603050405020304"/>
              </a:rPr>
              <a:t>Accuracy of the various models used is tabulated below: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72342" y="2277687"/>
          <a:ext cx="5436524" cy="3173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998"/>
                <a:gridCol w="2682526"/>
              </a:tblGrid>
              <a:tr h="3709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/>
                        </a:rPr>
                        <a:t>Model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/>
                        </a:rPr>
                        <a:t>Accuracy (%)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6491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/>
                        </a:rPr>
                        <a:t>Multiclass / Multinomial Logistic Regression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/>
                        </a:rPr>
                        <a:t>69.42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37607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/>
                        </a:rPr>
                        <a:t>Decision Tree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/>
                        </a:rPr>
                        <a:t>58.90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37607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/>
                        </a:rPr>
                        <a:t>Random Forest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/>
                        </a:rPr>
                        <a:t>80.92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3760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 panose="02020603050405020304"/>
                        </a:rPr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Times New Roman" panose="02020603050405020304"/>
                        </a:rPr>
                        <a:t>Train: 91.07, Test: 83.36</a:t>
                      </a:r>
                      <a:endParaRPr lang="en-US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64911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/>
                        </a:rPr>
                        <a:t>Convolution Neural Network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/>
                        </a:rPr>
                        <a:t>Train: 93.51, Test: 85.07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376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 panose="02020603050405020304"/>
                        </a:rPr>
                        <a:t>Recurrent Neural Network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 panose="02020603050405020304"/>
                        </a:rPr>
                        <a:t>Train: 93.15, Test: 86.81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43467" y="419773"/>
            <a:ext cx="10905067" cy="5926578"/>
            <a:chOff x="643467" y="469650"/>
            <a:chExt cx="10905067" cy="5926578"/>
          </a:xfrm>
        </p:grpSpPr>
        <p:grpSp>
          <p:nvGrpSpPr>
            <p:cNvPr id="9" name="Group 8"/>
            <p:cNvGrpSpPr/>
            <p:nvPr/>
          </p:nvGrpSpPr>
          <p:grpSpPr>
            <a:xfrm>
              <a:off x="643467" y="469650"/>
              <a:ext cx="10905067" cy="2203948"/>
              <a:chOff x="-1562100" y="2029996"/>
              <a:chExt cx="13708856" cy="2770603"/>
            </a:xfrm>
          </p:grpSpPr>
          <p:pic>
            <p:nvPicPr>
              <p:cNvPr id="4" name="Picture 4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-1562100" y="2050818"/>
                <a:ext cx="2755106" cy="2720540"/>
              </a:xfrm>
              <a:prstGeom prst="rect">
                <a:avLst/>
              </a:prstGeom>
            </p:spPr>
          </p:pic>
          <p:pic>
            <p:nvPicPr>
              <p:cNvPr id="5" name="Picture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8244" y="2029996"/>
                <a:ext cx="2743200" cy="2750381"/>
              </a:xfrm>
              <a:prstGeom prst="rect">
                <a:avLst/>
              </a:prstGeom>
            </p:spPr>
          </p:pic>
          <p:pic>
            <p:nvPicPr>
              <p:cNvPr id="6" name="Picture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26681" y="2057399"/>
                <a:ext cx="2743200" cy="2743200"/>
              </a:xfrm>
              <a:prstGeom prst="rect">
                <a:avLst/>
              </a:prstGeom>
            </p:spPr>
          </p:pic>
          <p:pic>
            <p:nvPicPr>
              <p:cNvPr id="7" name="Picture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65119" y="2067978"/>
                <a:ext cx="2743200" cy="2722044"/>
              </a:xfrm>
              <a:prstGeom prst="rect">
                <a:avLst/>
              </a:prstGeom>
            </p:spPr>
          </p:pic>
          <p:pic>
            <p:nvPicPr>
              <p:cNvPr id="8" name="Picture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403556" y="2067924"/>
                <a:ext cx="2743200" cy="2722152"/>
              </a:xfrm>
              <a:prstGeom prst="rect">
                <a:avLst/>
              </a:prstGeom>
            </p:spPr>
          </p:pic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2119" y="2854928"/>
              <a:ext cx="8755856" cy="3541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CONCLUSION AND FUTURE SCOPE</a:t>
            </a:r>
            <a:endParaRPr lang="en-US" sz="28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A suggested method for converting handwritten text to digital text has been developed and evaluated. There has been a comparison with related works </a:t>
            </a:r>
            <a:r>
              <a:rPr lang="en-US" sz="2400" dirty="0" err="1">
                <a:latin typeface="Times New Roman" panose="02020603050405020304"/>
                <a:ea typeface="+mn-lt"/>
                <a:cs typeface="Times New Roman" panose="02020603050405020304"/>
              </a:rPr>
              <a:t>shown.Various</a:t>
            </a:r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 models have been trained for this purpose with various types of input datasets.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A digital text conversion technique for handwritten text has been created and tested. A comparison with related works has been displayed..</a:t>
            </a: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By breaking apart words and removing the letters, it can also be used to recognize and transform sentences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/>
                <a:cs typeface="Times New Roman" panose="02020603050405020304"/>
              </a:rPr>
              <a:t>REFERENCES</a:t>
            </a:r>
            <a:endParaRPr lang="en-US"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 New Roman" panose="02020603050405020304"/>
                <a:ea typeface="+mn-lt"/>
                <a:cs typeface="Times New Roman" panose="02020603050405020304"/>
                <a:hlinkClick r:id="rId1"/>
              </a:rPr>
              <a:t>https://ieeexplore.ieee.org/document/7130278</a:t>
            </a:r>
            <a:endParaRPr lang="en-US" sz="18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r>
              <a:rPr lang="en-US" sz="1800" u="sng" dirty="0">
                <a:latin typeface="Times New Roman" panose="02020603050405020304"/>
                <a:ea typeface="+mn-lt"/>
                <a:cs typeface="Times New Roman" panose="02020603050405020304"/>
                <a:hlinkClick r:id="rId2"/>
              </a:rPr>
              <a:t>https://www.academia.edu/49062168/Classification_of_Documents_Extracted_from_Images_with_Optical_Character_Recognition_Methods</a:t>
            </a:r>
            <a:endParaRPr lang="en-US" sz="1800" u="sng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r>
              <a:rPr lang="en-US" sz="1800" dirty="0">
                <a:latin typeface="Times New Roman" panose="02020603050405020304"/>
                <a:ea typeface="+mn-lt"/>
                <a:cs typeface="+mn-lt"/>
                <a:hlinkClick r:id="rId3"/>
              </a:rPr>
              <a:t>https://ieeexplore.ieee.org/document/8663011</a:t>
            </a:r>
            <a:endParaRPr lang="en-US" sz="1800" u="sng" dirty="0">
              <a:latin typeface="Times New Roman" panose="02020603050405020304"/>
              <a:ea typeface="+mn-lt"/>
              <a:cs typeface="+mn-lt"/>
            </a:endParaRPr>
          </a:p>
          <a:p>
            <a:r>
              <a:rPr lang="en-US" sz="1800" dirty="0">
                <a:latin typeface="Times New Roman" panose="02020603050405020304"/>
                <a:ea typeface="+mn-lt"/>
                <a:cs typeface="+mn-lt"/>
                <a:hlinkClick r:id="rId2"/>
              </a:rPr>
              <a:t>https://www.academia.edu/49062168/Classification_of_Documents_Extracted_from_Images_with_Optical_Character_Recognition_Methods</a:t>
            </a:r>
            <a:endParaRPr lang="en-US" sz="1800" dirty="0">
              <a:latin typeface="Times New Roman" panose="02020603050405020304"/>
              <a:ea typeface="+mn-lt"/>
              <a:cs typeface="+mn-lt"/>
            </a:endParaRPr>
          </a:p>
          <a:p>
            <a:r>
              <a:rPr lang="en-US" sz="1800" dirty="0">
                <a:latin typeface="Times New Roman" panose="02020603050405020304"/>
                <a:ea typeface="+mn-lt"/>
                <a:cs typeface="+mn-lt"/>
                <a:hlinkClick r:id="rId2"/>
              </a:rPr>
              <a:t>https://ieeexplore.ieee.org/document/9297418</a:t>
            </a:r>
            <a:endParaRPr lang="en-US" sz="1800" dirty="0">
              <a:latin typeface="Times New Roman" panose="02020603050405020304"/>
              <a:ea typeface="+mn-lt"/>
              <a:cs typeface="+mn-lt"/>
              <a:hlinkClick r:id="rId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27495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Times New Roman" panose="02020603050405020304"/>
                <a:cs typeface="Times New Roman" panose="02020603050405020304"/>
              </a:rPr>
              <a:t>THANK YOU</a:t>
            </a:r>
            <a:endParaRPr lang="en-US"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Upender Reddy Chitla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worked on random forest in order to work on various algorithms, convolution neural network.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Haripriya Eddala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worked on Recurrent Neural Network to get better accuracy on different datasets, and decision tree.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Sahithi Gunda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worked on the support vector machine to get better accuracy, multinomial logistic regression.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6" y="436728"/>
            <a:ext cx="9707658" cy="66874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3395" y="1264920"/>
            <a:ext cx="11204575" cy="430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Handwritten Text Recognition (HTR), sometimes referred to as Handwriting Recognition (HWR), is the process by which a computer recognizes and understands handwritten text pictures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can be instructed to forecast and transform handwritten text into computerized or digital text from a variety of sources, including notebooks, documents, forms, photos, and other devices.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545" y="463550"/>
            <a:ext cx="8596630" cy="83121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70660"/>
            <a:ext cx="10972800" cy="316484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portion 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this transition involves detecting transcripts from information inspection photos and turning them into high-level designs using manually written text recognition (HTR) or handwriting recognition (HWR). Notebooks, documents, forms, and photos are just a few of the devices that provide the input.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kinds of recognition: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Online Recognition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Recognition Offline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7225"/>
            <a:ext cx="10972800" cy="84518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8010"/>
            <a:ext cx="10972800" cy="18897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an AI methodology with recognizable components.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Recurrent Neural Networks are used to handle numerous text image windows that overlap.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688975"/>
            <a:ext cx="10690860" cy="34385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The image processing, feature extraction, and classification methods employed in the development of each OCR system cause them to differ from one another.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05435" indent="-305435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For the purpose of reading alphanumeric characters, it is utilized as an input device for papers that have already been printed.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05435" indent="-305435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It is impossible for the current technologies to distinguish between a word and noise. A little dot that is actually noise is also recognized as a word.</a:t>
            </a:r>
            <a:endParaRPr lang="en-US" sz="2400" dirty="0">
              <a:latin typeface="Times New Roman" panose="02020603050405020304"/>
              <a:ea typeface="+mn-lt"/>
              <a:cs typeface="Times New Roman" panose="02020603050405020304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846455" y="4384675"/>
          <a:ext cx="10522585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180"/>
                <a:gridCol w="5272405"/>
              </a:tblGrid>
              <a:tr h="50292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Times New Roman" panose="02020603050405020304"/>
                        </a:rPr>
                        <a:t>Turkish OCR on mobile and scanned document images</a:t>
                      </a:r>
                      <a:endParaRPr lang="en-US" b="0" i="0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Times New Roman" panose="02020603050405020304"/>
                        </a:rPr>
                        <a:t>Kurtulus Karasu, Muhammet Bastan (2015)</a:t>
                      </a:r>
                      <a:endParaRPr lang="en-US" b="0" i="0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 panose="02020603050405020304"/>
                        </a:rPr>
                        <a:t>A proposed approach for character recognition using Document Analysis with OCR </a:t>
                      </a:r>
                      <a:endParaRPr lang="en-US" b="0" i="0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Times New Roman" panose="02020603050405020304"/>
                        </a:rPr>
                        <a:t>Harneet Singh, Anmol Sachan (2018)</a:t>
                      </a:r>
                      <a:endParaRPr lang="en-US" b="0" i="0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 panose="02020603050405020304"/>
                        </a:rPr>
                        <a:t>Classification of Documents Extracted from Images with Optical Character Recognition Methods</a:t>
                      </a:r>
                      <a:endParaRPr lang="en-US" b="0" i="0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Times New Roman" panose="02020603050405020304"/>
                        </a:rPr>
                        <a:t>Omer Aydin (2021)</a:t>
                      </a:r>
                      <a:endParaRPr lang="en-US" b="0" i="0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292481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be conversant with ideas such as support vector machines and decision trees in order to apply algorithms to real-world issues. Additional observations are made based on the reviewed studies.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different algorithms, to get better accuracy.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accuracies and plotting graphically.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PROPOSED SOLUTION</a:t>
            </a:r>
            <a:endParaRPr lang="en-US" sz="28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A library of prototype images is compared with the character image using the template matching method.</a:t>
            </a:r>
            <a:endParaRPr lang="en-US" sz="2400" dirty="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The recognition of handwritten text heavily relies on neural networks.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The performance of the model can be improved by using deep learning algorithms.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/>
                <a:cs typeface="Times New Roman" panose="02020603050405020304"/>
              </a:rPr>
              <a:t>VARIOUS MODELS USED FOR THE PURPOSE</a:t>
            </a:r>
            <a:endParaRPr lang="en-US"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Times New Roman" panose="02020603050405020304"/>
                <a:cs typeface="Times New Roman" panose="02020603050405020304"/>
              </a:rPr>
              <a:t>Multiclass Logistic Regression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1800">
                <a:latin typeface="Times New Roman" panose="02020603050405020304"/>
                <a:cs typeface="Times New Roman" panose="02020603050405020304"/>
              </a:rPr>
              <a:t>Decision Tree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1800">
                <a:latin typeface="Times New Roman" panose="02020603050405020304"/>
                <a:cs typeface="Times New Roman" panose="02020603050405020304"/>
              </a:rPr>
              <a:t>Random Forest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1800">
                <a:latin typeface="Times New Roman" panose="02020603050405020304"/>
                <a:cs typeface="Times New Roman" panose="02020603050405020304"/>
              </a:rPr>
              <a:t>Neural Networks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1800">
                <a:latin typeface="Times New Roman" panose="02020603050405020304"/>
                <a:cs typeface="Times New Roman" panose="02020603050405020304"/>
              </a:rPr>
              <a:t>Convolution Neural Networks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1800">
                <a:latin typeface="Times New Roman" panose="02020603050405020304"/>
                <a:cs typeface="Times New Roman" panose="02020603050405020304"/>
              </a:rPr>
              <a:t>Recurrent Neural Networks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091766" y="1840442"/>
            <a:ext cx="526626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Dataset used for all the models is Extra </a:t>
            </a:r>
            <a:r>
              <a:rPr lang="en-US" sz="1800" dirty="0" err="1">
                <a:latin typeface="Times New Roman" panose="02020603050405020304"/>
                <a:cs typeface="Times New Roman" panose="02020603050405020304"/>
              </a:rPr>
              <a:t>Keras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 EMNIST Dataset.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7" name="Table 4"/>
          <p:cNvGraphicFramePr>
            <a:graphicFrameLocks noGrp="1"/>
          </p:cNvGraphicFramePr>
          <p:nvPr/>
        </p:nvGraphicFramePr>
        <p:xfrm>
          <a:off x="6096000" y="2677583"/>
          <a:ext cx="52566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349"/>
                <a:gridCol w="26283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/>
                        </a:rPr>
                        <a:t>Train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/>
                        </a:rPr>
                        <a:t>112800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/>
                        </a:rPr>
                        <a:t>Test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/>
                        </a:rPr>
                        <a:t>18800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/>
                        </a:rPr>
                        <a:t>Total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/>
                        </a:rPr>
                        <a:t>131600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/>
                        </a:rPr>
                        <a:t>Classes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/>
                        </a:rPr>
                        <a:t>47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81675" y="4417570"/>
            <a:ext cx="5028998" cy="183082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1037" y="4225689"/>
            <a:ext cx="5378450" cy="18139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4406</Words>
  <Application>WPS Presentation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Arial</vt:lpstr>
      <vt:lpstr>Times New Roman</vt:lpstr>
      <vt:lpstr>Times New Roman</vt:lpstr>
      <vt:lpstr>Calibri</vt:lpstr>
      <vt:lpstr>Calibri</vt:lpstr>
      <vt:lpstr>Wingdings,Sans-Serif</vt:lpstr>
      <vt:lpstr>Century Gothic</vt:lpstr>
      <vt:lpstr>Microsoft YaHei</vt:lpstr>
      <vt:lpstr>Arial Unicode MS</vt:lpstr>
      <vt:lpstr>Segoe Print</vt:lpstr>
      <vt:lpstr>Wingdings</vt:lpstr>
      <vt:lpstr>Orange Waves</vt:lpstr>
      <vt:lpstr>Handwritten Text to Digital Text Conversion</vt:lpstr>
      <vt:lpstr>ROLES AND RESPONSIBILITES</vt:lpstr>
      <vt:lpstr>INTRODUCTION</vt:lpstr>
      <vt:lpstr>MOTIVATION</vt:lpstr>
      <vt:lpstr>OBJECTIVE</vt:lpstr>
      <vt:lpstr>RELATED WORK</vt:lpstr>
      <vt:lpstr>PROPOSED STATEMENT</vt:lpstr>
      <vt:lpstr>PROPOSED SOLUTION</vt:lpstr>
      <vt:lpstr>VARIOUS MODELS USED FOR THE PURPOSE</vt:lpstr>
      <vt:lpstr>BLOCK DIAGRAM</vt:lpstr>
      <vt:lpstr>RESULTS</vt:lpstr>
      <vt:lpstr>PowerPoint 演示文稿</vt:lpstr>
      <vt:lpstr>CONCLUSION AND 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Sainath Reddy Kollu</dc:creator>
  <cp:lastModifiedBy>Haripriya Eddala</cp:lastModifiedBy>
  <cp:revision>718</cp:revision>
  <dcterms:created xsi:type="dcterms:W3CDTF">2021-06-25T10:38:00Z</dcterms:created>
  <dcterms:modified xsi:type="dcterms:W3CDTF">2024-04-15T23:47:11Z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2097C8FD85F74D3D94817F6F1AF57DB6_12</vt:lpwstr>
  </property>
  <property fmtid="{D5CDD505-2E9C-101B-9397-08002B2CF9AE}" pid="3" name="KSOProductBuildVer">
    <vt:lpwstr>1033-12.2.0.13489</vt:lpwstr>
  </property>
</Properties>
</file>