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60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8"/>
    <p:restoredTop sz="94648"/>
  </p:normalViewPr>
  <p:slideViewPr>
    <p:cSldViewPr snapToGrid="0">
      <p:cViewPr>
        <p:scale>
          <a:sx n="28" d="100"/>
          <a:sy n="28" d="100"/>
        </p:scale>
        <p:origin x="138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335" indent="0" algn="ctr">
              <a:buNone/>
              <a:defRPr sz="4800"/>
            </a:lvl2pPr>
            <a:lvl3pPr marL="2194670" indent="0" algn="ctr">
              <a:buNone/>
              <a:defRPr sz="4320"/>
            </a:lvl3pPr>
            <a:lvl4pPr marL="3292005" indent="0" algn="ctr">
              <a:buNone/>
              <a:defRPr sz="3840"/>
            </a:lvl4pPr>
            <a:lvl5pPr marL="4389339" indent="0" algn="ctr">
              <a:buNone/>
              <a:defRPr sz="3840"/>
            </a:lvl5pPr>
            <a:lvl6pPr marL="5486674" indent="0" algn="ctr">
              <a:buNone/>
              <a:defRPr sz="3840"/>
            </a:lvl6pPr>
            <a:lvl7pPr marL="6584009" indent="0" algn="ctr">
              <a:buNone/>
              <a:defRPr sz="3840"/>
            </a:lvl7pPr>
            <a:lvl8pPr marL="7681344" indent="0" algn="ctr">
              <a:buNone/>
              <a:defRPr sz="3840"/>
            </a:lvl8pPr>
            <a:lvl9pPr marL="8778679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1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1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50"/>
            <a:ext cx="18928080" cy="13693139"/>
          </a:xfrm>
        </p:spPr>
        <p:txBody>
          <a:bodyPr anchor="b"/>
          <a:lstStyle>
            <a:lvl1pPr>
              <a:defRPr sz="14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30"/>
            <a:ext cx="18928080" cy="720089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3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67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2005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339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674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4009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1344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679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1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1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8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335" indent="0">
              <a:buNone/>
              <a:defRPr sz="4800" b="1"/>
            </a:lvl2pPr>
            <a:lvl3pPr marL="2194670" indent="0">
              <a:buNone/>
              <a:defRPr sz="4320" b="1"/>
            </a:lvl3pPr>
            <a:lvl4pPr marL="3292005" indent="0">
              <a:buNone/>
              <a:defRPr sz="3840" b="1"/>
            </a:lvl4pPr>
            <a:lvl5pPr marL="4389339" indent="0">
              <a:buNone/>
              <a:defRPr sz="3840" b="1"/>
            </a:lvl5pPr>
            <a:lvl6pPr marL="5486674" indent="0">
              <a:buNone/>
              <a:defRPr sz="3840" b="1"/>
            </a:lvl6pPr>
            <a:lvl7pPr marL="6584009" indent="0">
              <a:buNone/>
              <a:defRPr sz="3840" b="1"/>
            </a:lvl7pPr>
            <a:lvl8pPr marL="7681344" indent="0">
              <a:buNone/>
              <a:defRPr sz="3840" b="1"/>
            </a:lvl8pPr>
            <a:lvl9pPr marL="8778679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1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2" y="8069582"/>
            <a:ext cx="9329738" cy="395477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335" indent="0">
              <a:buNone/>
              <a:defRPr sz="4800" b="1"/>
            </a:lvl2pPr>
            <a:lvl3pPr marL="2194670" indent="0">
              <a:buNone/>
              <a:defRPr sz="4320" b="1"/>
            </a:lvl3pPr>
            <a:lvl4pPr marL="3292005" indent="0">
              <a:buNone/>
              <a:defRPr sz="3840" b="1"/>
            </a:lvl4pPr>
            <a:lvl5pPr marL="4389339" indent="0">
              <a:buNone/>
              <a:defRPr sz="3840" b="1"/>
            </a:lvl5pPr>
            <a:lvl6pPr marL="5486674" indent="0">
              <a:buNone/>
              <a:defRPr sz="3840" b="1"/>
            </a:lvl6pPr>
            <a:lvl7pPr marL="6584009" indent="0">
              <a:buNone/>
              <a:defRPr sz="3840" b="1"/>
            </a:lvl7pPr>
            <a:lvl8pPr marL="7681344" indent="0">
              <a:buNone/>
              <a:defRPr sz="3840" b="1"/>
            </a:lvl8pPr>
            <a:lvl9pPr marL="8778679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2" y="12024361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0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8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0" y="9875521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335" indent="0">
              <a:buNone/>
              <a:defRPr sz="3360"/>
            </a:lvl2pPr>
            <a:lvl3pPr marL="2194670" indent="0">
              <a:buNone/>
              <a:defRPr sz="2880"/>
            </a:lvl3pPr>
            <a:lvl4pPr marL="3292005" indent="0">
              <a:buNone/>
              <a:defRPr sz="2400"/>
            </a:lvl4pPr>
            <a:lvl5pPr marL="4389339" indent="0">
              <a:buNone/>
              <a:defRPr sz="2400"/>
            </a:lvl5pPr>
            <a:lvl6pPr marL="5486674" indent="0">
              <a:buNone/>
              <a:defRPr sz="2400"/>
            </a:lvl6pPr>
            <a:lvl7pPr marL="6584009" indent="0">
              <a:buNone/>
              <a:defRPr sz="2400"/>
            </a:lvl7pPr>
            <a:lvl8pPr marL="7681344" indent="0">
              <a:buNone/>
              <a:defRPr sz="2400"/>
            </a:lvl8pPr>
            <a:lvl9pPr marL="8778679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0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8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335" indent="0">
              <a:buNone/>
              <a:defRPr sz="6720"/>
            </a:lvl2pPr>
            <a:lvl3pPr marL="2194670" indent="0">
              <a:buNone/>
              <a:defRPr sz="5760"/>
            </a:lvl3pPr>
            <a:lvl4pPr marL="3292005" indent="0">
              <a:buNone/>
              <a:defRPr sz="4800"/>
            </a:lvl4pPr>
            <a:lvl5pPr marL="4389339" indent="0">
              <a:buNone/>
              <a:defRPr sz="4800"/>
            </a:lvl5pPr>
            <a:lvl6pPr marL="5486674" indent="0">
              <a:buNone/>
              <a:defRPr sz="4800"/>
            </a:lvl6pPr>
            <a:lvl7pPr marL="6584009" indent="0">
              <a:buNone/>
              <a:defRPr sz="4800"/>
            </a:lvl7pPr>
            <a:lvl8pPr marL="7681344" indent="0">
              <a:buNone/>
              <a:defRPr sz="4800"/>
            </a:lvl8pPr>
            <a:lvl9pPr marL="8778679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20" y="9875521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335" indent="0">
              <a:buNone/>
              <a:defRPr sz="3360"/>
            </a:lvl2pPr>
            <a:lvl3pPr marL="2194670" indent="0">
              <a:buNone/>
              <a:defRPr sz="2880"/>
            </a:lvl3pPr>
            <a:lvl4pPr marL="3292005" indent="0">
              <a:buNone/>
              <a:defRPr sz="2400"/>
            </a:lvl4pPr>
            <a:lvl5pPr marL="4389339" indent="0">
              <a:buNone/>
              <a:defRPr sz="2400"/>
            </a:lvl5pPr>
            <a:lvl6pPr marL="5486674" indent="0">
              <a:buNone/>
              <a:defRPr sz="2400"/>
            </a:lvl6pPr>
            <a:lvl7pPr marL="6584009" indent="0">
              <a:buNone/>
              <a:defRPr sz="2400"/>
            </a:lvl7pPr>
            <a:lvl8pPr marL="7681344" indent="0">
              <a:buNone/>
              <a:defRPr sz="2400"/>
            </a:lvl8pPr>
            <a:lvl9pPr marL="8778679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8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1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8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792A-464C-8D4D-96B4-8387349C0726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8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8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2B8A-95DB-5647-9164-AA1DAACC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94670" rtl="0" eaLnBrk="1" latinLnBrk="0" hangingPunct="1">
        <a:lnSpc>
          <a:spcPct val="90000"/>
        </a:lnSpc>
        <a:spcBef>
          <a:spcPct val="0"/>
        </a:spcBef>
        <a:buNone/>
        <a:defRPr sz="10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67" indent="-548667" algn="l" defTabSz="219467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6002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337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672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8007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342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677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30011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7346" indent="-548667" algn="l" defTabSz="219467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335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670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2005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33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674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400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1344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67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Picture 1148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390EB071-9527-993F-9578-2CBED59F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763" y="12204717"/>
            <a:ext cx="5615109" cy="462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6CB10-FAE5-2E9B-B0A2-995010BCFE59}"/>
              </a:ext>
            </a:extLst>
          </p:cNvPr>
          <p:cNvSpPr txBox="1"/>
          <p:nvPr/>
        </p:nvSpPr>
        <p:spPr>
          <a:xfrm>
            <a:off x="821298" y="720259"/>
            <a:ext cx="207608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>
                <a:latin typeface="Franklin Gothic Medium" panose="020B0603020102020204" pitchFamily="34" charset="0"/>
              </a:rPr>
              <a:t>Med-KG: A General-Purpose Knowledge Graph for Understanding Clinical Interactions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95980-4F81-4CB4-A7D8-2FB82B4323A3}"/>
              </a:ext>
            </a:extLst>
          </p:cNvPr>
          <p:cNvSpPr txBox="1"/>
          <p:nvPr/>
        </p:nvSpPr>
        <p:spPr>
          <a:xfrm>
            <a:off x="0" y="1797006"/>
            <a:ext cx="2194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Franklin Gothic Medium" panose="020B0603020102020204" pitchFamily="34" charset="0"/>
                <a:cs typeface="Calibri" panose="020F0502020204030204" pitchFamily="34" charset="0"/>
              </a:rPr>
              <a:t>Sahithi Ankireddy, Purvi Sehgal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8F3C1FC-661A-1435-6DA2-97ABBC09829A}"/>
              </a:ext>
            </a:extLst>
          </p:cNvPr>
          <p:cNvSpPr/>
          <p:nvPr/>
        </p:nvSpPr>
        <p:spPr>
          <a:xfrm>
            <a:off x="3066712" y="2646379"/>
            <a:ext cx="16670735" cy="1370800"/>
          </a:xfrm>
          <a:prstGeom prst="roundRect">
            <a:avLst>
              <a:gd name="adj" fmla="val 14640"/>
            </a:avLst>
          </a:prstGeom>
          <a:solidFill>
            <a:schemeClr val="accent4">
              <a:lumMod val="20000"/>
              <a:lumOff val="80000"/>
              <a:alpha val="8785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Bridging structured knowledge and language understanding for broad clinical insights using Knowledge Graphs &amp; Large Language Models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A86C30-21D7-668C-E013-D0197F0E44E0}"/>
              </a:ext>
            </a:extLst>
          </p:cNvPr>
          <p:cNvSpPr txBox="1"/>
          <p:nvPr/>
        </p:nvSpPr>
        <p:spPr>
          <a:xfrm>
            <a:off x="638425" y="4495074"/>
            <a:ext cx="2033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Motivation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3B1266-FB48-C30C-670C-E3B72DF3EE13}"/>
              </a:ext>
            </a:extLst>
          </p:cNvPr>
          <p:cNvSpPr txBox="1"/>
          <p:nvPr/>
        </p:nvSpPr>
        <p:spPr>
          <a:xfrm>
            <a:off x="639412" y="9678093"/>
            <a:ext cx="669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</a:t>
            </a:r>
          </a:p>
        </p:txBody>
      </p:sp>
      <p:sp>
        <p:nvSpPr>
          <p:cNvPr id="1161" name="Rounded Rectangle 1160">
            <a:extLst>
              <a:ext uri="{FF2B5EF4-FFF2-40B4-BE49-F238E27FC236}">
                <a16:creationId xmlns:a16="http://schemas.microsoft.com/office/drawing/2014/main" id="{BEB8C39C-EBAA-F029-C2BC-8B1434151E47}"/>
              </a:ext>
            </a:extLst>
          </p:cNvPr>
          <p:cNvSpPr/>
          <p:nvPr/>
        </p:nvSpPr>
        <p:spPr>
          <a:xfrm>
            <a:off x="9574919" y="10537962"/>
            <a:ext cx="11535587" cy="576877"/>
          </a:xfrm>
          <a:prstGeom prst="roundRect">
            <a:avLst>
              <a:gd name="adj" fmla="val 19904"/>
            </a:avLst>
          </a:prstGeom>
          <a:solidFill>
            <a:schemeClr val="accent1">
              <a:lumMod val="60000"/>
              <a:lumOff val="40000"/>
              <a:alpha val="504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4" dirty="0">
              <a:solidFill>
                <a:schemeClr val="accent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68EB0E1-DE98-E0A0-5704-17662FD81430}"/>
              </a:ext>
            </a:extLst>
          </p:cNvPr>
          <p:cNvSpPr/>
          <p:nvPr/>
        </p:nvSpPr>
        <p:spPr>
          <a:xfrm>
            <a:off x="638426" y="10341568"/>
            <a:ext cx="20604968" cy="13524239"/>
          </a:xfrm>
          <a:prstGeom prst="roundRect">
            <a:avLst>
              <a:gd name="adj" fmla="val 1449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 dirty="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9487224-1B58-BA06-1EA7-53E5E3C17B53}"/>
              </a:ext>
            </a:extLst>
          </p:cNvPr>
          <p:cNvSpPr txBox="1"/>
          <p:nvPr/>
        </p:nvSpPr>
        <p:spPr>
          <a:xfrm>
            <a:off x="9661677" y="10627008"/>
            <a:ext cx="11618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Med-KG</a:t>
            </a:r>
            <a:r>
              <a:rPr lang="zh-CN" altLang="en-US" sz="20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Implementation</a:t>
            </a:r>
            <a:r>
              <a:rPr lang="en-US" sz="2000" b="1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: </a:t>
            </a:r>
            <a:r>
              <a:rPr lang="en-US" sz="20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 General-Purpose Knowledge Graph for Understanding Clinical Interactions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C09A2-B023-EDED-93DF-0BB1BB499201}"/>
              </a:ext>
            </a:extLst>
          </p:cNvPr>
          <p:cNvSpPr txBox="1"/>
          <p:nvPr/>
        </p:nvSpPr>
        <p:spPr>
          <a:xfrm>
            <a:off x="11167031" y="24557354"/>
            <a:ext cx="2327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Future Work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734F287-F9D6-7DEE-EADA-CAE4081CC50B}"/>
              </a:ext>
            </a:extLst>
          </p:cNvPr>
          <p:cNvSpPr/>
          <p:nvPr/>
        </p:nvSpPr>
        <p:spPr>
          <a:xfrm>
            <a:off x="11237901" y="25249504"/>
            <a:ext cx="9969529" cy="2851846"/>
          </a:xfrm>
          <a:prstGeom prst="roundRect">
            <a:avLst>
              <a:gd name="adj" fmla="val 1449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 dirty="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8" name="Rounded Rectangle 1077">
            <a:extLst>
              <a:ext uri="{FF2B5EF4-FFF2-40B4-BE49-F238E27FC236}">
                <a16:creationId xmlns:a16="http://schemas.microsoft.com/office/drawing/2014/main" id="{F99555C0-564B-7BC3-CD06-865FC5416AC1}"/>
              </a:ext>
            </a:extLst>
          </p:cNvPr>
          <p:cNvSpPr/>
          <p:nvPr/>
        </p:nvSpPr>
        <p:spPr>
          <a:xfrm>
            <a:off x="11117122" y="5191716"/>
            <a:ext cx="10113961" cy="4085404"/>
          </a:xfrm>
          <a:prstGeom prst="roundRect">
            <a:avLst>
              <a:gd name="adj" fmla="val 3633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4">
              <a:solidFill>
                <a:schemeClr val="accent1"/>
              </a:solidFill>
            </a:endParaRPr>
          </a:p>
        </p:txBody>
      </p: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B62EB84E-84A1-6602-0A9B-3B584606E1A4}"/>
              </a:ext>
            </a:extLst>
          </p:cNvPr>
          <p:cNvSpPr/>
          <p:nvPr/>
        </p:nvSpPr>
        <p:spPr>
          <a:xfrm>
            <a:off x="650858" y="25249503"/>
            <a:ext cx="9857303" cy="5975973"/>
          </a:xfrm>
          <a:prstGeom prst="roundRect">
            <a:avLst>
              <a:gd name="adj" fmla="val 3633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4">
              <a:solidFill>
                <a:schemeClr val="accent1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FA4EF0FD-5574-2E4C-A9AC-0CD97FA6D76B}"/>
              </a:ext>
            </a:extLst>
          </p:cNvPr>
          <p:cNvSpPr txBox="1"/>
          <p:nvPr/>
        </p:nvSpPr>
        <p:spPr>
          <a:xfrm>
            <a:off x="632847" y="24557354"/>
            <a:ext cx="3999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Applications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72142E9B-A13B-EDB8-90AA-BDE11DF2EF62}"/>
              </a:ext>
            </a:extLst>
          </p:cNvPr>
          <p:cNvSpPr txBox="1"/>
          <p:nvPr/>
        </p:nvSpPr>
        <p:spPr>
          <a:xfrm>
            <a:off x="11201704" y="25701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94" name="Rounded Rectangle 3093">
            <a:extLst>
              <a:ext uri="{FF2B5EF4-FFF2-40B4-BE49-F238E27FC236}">
                <a16:creationId xmlns:a16="http://schemas.microsoft.com/office/drawing/2014/main" id="{D5BE2067-4528-63DF-6B68-DBBEB7BFA863}"/>
              </a:ext>
            </a:extLst>
          </p:cNvPr>
          <p:cNvSpPr/>
          <p:nvPr/>
        </p:nvSpPr>
        <p:spPr>
          <a:xfrm>
            <a:off x="667660" y="5216550"/>
            <a:ext cx="9950259" cy="4075074"/>
          </a:xfrm>
          <a:prstGeom prst="roundRect">
            <a:avLst>
              <a:gd name="adj" fmla="val 3633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4">
              <a:solidFill>
                <a:schemeClr val="accent1"/>
              </a:solidFill>
            </a:endParaRPr>
          </a:p>
        </p:txBody>
      </p:sp>
      <p:sp>
        <p:nvSpPr>
          <p:cNvPr id="3095" name="TextBox 3094">
            <a:extLst>
              <a:ext uri="{FF2B5EF4-FFF2-40B4-BE49-F238E27FC236}">
                <a16:creationId xmlns:a16="http://schemas.microsoft.com/office/drawing/2014/main" id="{6796914C-1DC5-9D67-B5A1-87AB8DC392AC}"/>
              </a:ext>
            </a:extLst>
          </p:cNvPr>
          <p:cNvSpPr txBox="1"/>
          <p:nvPr/>
        </p:nvSpPr>
        <p:spPr>
          <a:xfrm>
            <a:off x="11146805" y="4484773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Data</a:t>
            </a:r>
          </a:p>
        </p:txBody>
      </p:sp>
      <p:pic>
        <p:nvPicPr>
          <p:cNvPr id="3117" name="Picture 3116">
            <a:extLst>
              <a:ext uri="{FF2B5EF4-FFF2-40B4-BE49-F238E27FC236}">
                <a16:creationId xmlns:a16="http://schemas.microsoft.com/office/drawing/2014/main" id="{1FBD9EFF-E6B5-0862-EEE0-C88AEC7A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28" y="1793241"/>
            <a:ext cx="2268358" cy="5479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96B6F-E6F2-A46F-0253-2C0D58A729DB}"/>
              </a:ext>
            </a:extLst>
          </p:cNvPr>
          <p:cNvSpPr txBox="1"/>
          <p:nvPr/>
        </p:nvSpPr>
        <p:spPr>
          <a:xfrm>
            <a:off x="2136876" y="26012605"/>
            <a:ext cx="6260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Patient Similarity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F7EBC-B41A-9555-1387-561085B8881F}"/>
              </a:ext>
            </a:extLst>
          </p:cNvPr>
          <p:cNvSpPr txBox="1"/>
          <p:nvPr/>
        </p:nvSpPr>
        <p:spPr>
          <a:xfrm>
            <a:off x="2136876" y="26499440"/>
            <a:ext cx="854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How to identify similar patients to provide clinical decision-making support?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Are there differences in treatment among similar patients?</a:t>
            </a:r>
            <a:endParaRPr lang="en-US" sz="20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0989D-1B66-0A12-24BB-DB9A260ED589}"/>
              </a:ext>
            </a:extLst>
          </p:cNvPr>
          <p:cNvSpPr txBox="1"/>
          <p:nvPr/>
        </p:nvSpPr>
        <p:spPr>
          <a:xfrm>
            <a:off x="2096932" y="27491590"/>
            <a:ext cx="6260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Provider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A7C42-F9F0-01E2-A27D-0665AFE84D06}"/>
              </a:ext>
            </a:extLst>
          </p:cNvPr>
          <p:cNvSpPr txBox="1"/>
          <p:nvPr/>
        </p:nvSpPr>
        <p:spPr>
          <a:xfrm>
            <a:off x="2105473" y="28958693"/>
            <a:ext cx="6260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Answer Clinical Research Questions </a:t>
            </a:r>
          </a:p>
        </p:txBody>
      </p:sp>
      <p:pic>
        <p:nvPicPr>
          <p:cNvPr id="38" name="Graphic 37" descr="Table outline">
            <a:extLst>
              <a:ext uri="{FF2B5EF4-FFF2-40B4-BE49-F238E27FC236}">
                <a16:creationId xmlns:a16="http://schemas.microsoft.com/office/drawing/2014/main" id="{D8C595B7-72E3-D343-891C-0E4AF85F1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874" t="20543" r="8083" b="58513"/>
          <a:stretch>
            <a:fillRect/>
          </a:stretch>
        </p:blipFill>
        <p:spPr>
          <a:xfrm>
            <a:off x="4874437" y="13044463"/>
            <a:ext cx="2607769" cy="665689"/>
          </a:xfrm>
          <a:prstGeom prst="rect">
            <a:avLst/>
          </a:prstGeom>
        </p:spPr>
      </p:pic>
      <p:pic>
        <p:nvPicPr>
          <p:cNvPr id="39" name="Graphic 38" descr="Table outline">
            <a:extLst>
              <a:ext uri="{FF2B5EF4-FFF2-40B4-BE49-F238E27FC236}">
                <a16:creationId xmlns:a16="http://schemas.microsoft.com/office/drawing/2014/main" id="{36BE7CBD-0179-469F-A440-B8807F24B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323" y="13852221"/>
            <a:ext cx="3089224" cy="30892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BA6F4D-5E21-643A-4300-319B96B12C2B}"/>
              </a:ext>
            </a:extLst>
          </p:cNvPr>
          <p:cNvSpPr txBox="1"/>
          <p:nvPr/>
        </p:nvSpPr>
        <p:spPr>
          <a:xfrm>
            <a:off x="1663710" y="13961459"/>
            <a:ext cx="1403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MIMIC-IV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B34574-8EB0-23B1-B02E-DC3B8FE0435B}"/>
              </a:ext>
            </a:extLst>
          </p:cNvPr>
          <p:cNvSpPr txBox="1"/>
          <p:nvPr/>
        </p:nvSpPr>
        <p:spPr>
          <a:xfrm>
            <a:off x="4803162" y="12697084"/>
            <a:ext cx="199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Patient Info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AB1B47-BE7B-109B-D79B-CD7C38ABF59E}"/>
              </a:ext>
            </a:extLst>
          </p:cNvPr>
          <p:cNvGrpSpPr/>
          <p:nvPr/>
        </p:nvGrpSpPr>
        <p:grpSpPr>
          <a:xfrm>
            <a:off x="3527791" y="12740223"/>
            <a:ext cx="1446821" cy="1188741"/>
            <a:chOff x="15434158" y="8347418"/>
            <a:chExt cx="1093591" cy="914400"/>
          </a:xfrm>
        </p:grpSpPr>
        <p:pic>
          <p:nvPicPr>
            <p:cNvPr id="46" name="Graphic 45" descr="Sling with solid fill">
              <a:extLst>
                <a:ext uri="{FF2B5EF4-FFF2-40B4-BE49-F238E27FC236}">
                  <a16:creationId xmlns:a16="http://schemas.microsoft.com/office/drawing/2014/main" id="{FCA690F7-D0E5-B266-6DDB-EBC49AA5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34158" y="8347418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28E039-49C6-1DB2-7177-717A8AF14250}"/>
                </a:ext>
              </a:extLst>
            </p:cNvPr>
            <p:cNvSpPr txBox="1"/>
            <p:nvPr/>
          </p:nvSpPr>
          <p:spPr>
            <a:xfrm>
              <a:off x="16092321" y="8706108"/>
              <a:ext cx="43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E9CA30E-6700-CF8B-4BF6-E318D82F61BB}"/>
              </a:ext>
            </a:extLst>
          </p:cNvPr>
          <p:cNvSpPr txBox="1"/>
          <p:nvPr/>
        </p:nvSpPr>
        <p:spPr>
          <a:xfrm>
            <a:off x="1442547" y="14320387"/>
            <a:ext cx="2135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MIMIC-IV-Note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F0B143-3D6A-6E20-1BA4-DD7821B64690}"/>
              </a:ext>
            </a:extLst>
          </p:cNvPr>
          <p:cNvSpPr txBox="1"/>
          <p:nvPr/>
        </p:nvSpPr>
        <p:spPr>
          <a:xfrm>
            <a:off x="10175085" y="13133122"/>
            <a:ext cx="5963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(admission1, is_diagnosed, atrial fibrillation)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0290EF-612A-A10B-39B8-D6424C971BA4}"/>
              </a:ext>
            </a:extLst>
          </p:cNvPr>
          <p:cNvSpPr txBox="1"/>
          <p:nvPr/>
        </p:nvSpPr>
        <p:spPr>
          <a:xfrm>
            <a:off x="10182922" y="13472102"/>
            <a:ext cx="5098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(admission1, is_prescribed, diltiazem)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CB6F8A-B8A0-85B8-75A6-6DEE1FE2BA9B}"/>
              </a:ext>
            </a:extLst>
          </p:cNvPr>
          <p:cNvSpPr txBox="1"/>
          <p:nvPr/>
        </p:nvSpPr>
        <p:spPr>
          <a:xfrm>
            <a:off x="4864024" y="14041966"/>
            <a:ext cx="199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Admissions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4BC81CF-D009-A65E-9AAC-6463320061A2}"/>
              </a:ext>
            </a:extLst>
          </p:cNvPr>
          <p:cNvGrpSpPr/>
          <p:nvPr/>
        </p:nvGrpSpPr>
        <p:grpSpPr>
          <a:xfrm>
            <a:off x="3469618" y="14832174"/>
            <a:ext cx="1446821" cy="1188741"/>
            <a:chOff x="15434158" y="8347418"/>
            <a:chExt cx="1093591" cy="914400"/>
          </a:xfrm>
        </p:grpSpPr>
        <p:pic>
          <p:nvPicPr>
            <p:cNvPr id="1025" name="Graphic 1024" descr="Sling with solid fill">
              <a:extLst>
                <a:ext uri="{FF2B5EF4-FFF2-40B4-BE49-F238E27FC236}">
                  <a16:creationId xmlns:a16="http://schemas.microsoft.com/office/drawing/2014/main" id="{3F7E9F60-471E-3365-9D03-6B13544E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34158" y="8347418"/>
              <a:ext cx="914400" cy="914400"/>
            </a:xfrm>
            <a:prstGeom prst="rect">
              <a:avLst/>
            </a:prstGeom>
          </p:spPr>
        </p:pic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EAB37FC9-F2DD-DD9E-5953-08FC4848104C}"/>
                </a:ext>
              </a:extLst>
            </p:cNvPr>
            <p:cNvSpPr txBox="1"/>
            <p:nvPr/>
          </p:nvSpPr>
          <p:spPr>
            <a:xfrm>
              <a:off x="16092321" y="8706108"/>
              <a:ext cx="435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</p:grp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050B7961-2F14-3865-1394-0BB3505A9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8962" y="14166902"/>
            <a:ext cx="402626" cy="402626"/>
          </a:xfrm>
          <a:prstGeom prst="rect">
            <a:avLst/>
          </a:prstGeom>
        </p:spPr>
      </p:pic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4AF1D13-1C96-16A8-49FF-01DFC6372113}"/>
              </a:ext>
            </a:extLst>
          </p:cNvPr>
          <p:cNvCxnSpPr/>
          <p:nvPr/>
        </p:nvCxnSpPr>
        <p:spPr>
          <a:xfrm>
            <a:off x="2972127" y="14290289"/>
            <a:ext cx="78902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ACB0747E-9F72-FC88-6EA0-F4245581F0FC}"/>
              </a:ext>
            </a:extLst>
          </p:cNvPr>
          <p:cNvCxnSpPr>
            <a:cxnSpLocks/>
          </p:cNvCxnSpPr>
          <p:nvPr/>
        </p:nvCxnSpPr>
        <p:spPr>
          <a:xfrm>
            <a:off x="6953722" y="14228033"/>
            <a:ext cx="78902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4" name="Picture 104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30606742-45A2-E018-E1F2-935750A80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0959" y="6619009"/>
            <a:ext cx="2530425" cy="13035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DDAA40D2-DA7E-2F5C-2FCF-A9A9DE2B64D4}"/>
              </a:ext>
            </a:extLst>
          </p:cNvPr>
          <p:cNvSpPr txBox="1"/>
          <p:nvPr/>
        </p:nvSpPr>
        <p:spPr>
          <a:xfrm>
            <a:off x="12018888" y="6195795"/>
            <a:ext cx="118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MIMIC-IV </a:t>
            </a:r>
          </a:p>
        </p:txBody>
      </p:sp>
      <p:pic>
        <p:nvPicPr>
          <p:cNvPr id="1042" name="Picture 10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804C80-1907-90D3-8218-35F71BA3CA5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28" t="1564" r="55039" b="49325"/>
          <a:stretch>
            <a:fillRect/>
          </a:stretch>
        </p:blipFill>
        <p:spPr>
          <a:xfrm>
            <a:off x="12303058" y="6620542"/>
            <a:ext cx="1710892" cy="21597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46" name="Picture 104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40EDAE-F4CC-2ABD-7549-05B846154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428" t="50420" r="55039" b="1266"/>
          <a:stretch>
            <a:fillRect/>
          </a:stretch>
        </p:blipFill>
        <p:spPr>
          <a:xfrm>
            <a:off x="14134813" y="6590434"/>
            <a:ext cx="1709245" cy="21966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48" name="TextBox 1047">
            <a:extLst>
              <a:ext uri="{FF2B5EF4-FFF2-40B4-BE49-F238E27FC236}">
                <a16:creationId xmlns:a16="http://schemas.microsoft.com/office/drawing/2014/main" id="{8AC4C7A6-01D4-5A18-C4B2-99B2B1591A39}"/>
              </a:ext>
            </a:extLst>
          </p:cNvPr>
          <p:cNvSpPr txBox="1"/>
          <p:nvPr/>
        </p:nvSpPr>
        <p:spPr>
          <a:xfrm>
            <a:off x="16761808" y="6187720"/>
            <a:ext cx="2105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MIMIC-IV-Note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AE954784-D7E3-C302-4097-AA3A67F10329}"/>
              </a:ext>
            </a:extLst>
          </p:cNvPr>
          <p:cNvSpPr txBox="1"/>
          <p:nvPr/>
        </p:nvSpPr>
        <p:spPr>
          <a:xfrm>
            <a:off x="11495062" y="5482844"/>
            <a:ext cx="7036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Incorporating tabular, textual and image data 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51AD4C1-E840-B729-3759-6BEE192442A2}"/>
              </a:ext>
            </a:extLst>
          </p:cNvPr>
          <p:cNvSpPr txBox="1"/>
          <p:nvPr/>
        </p:nvSpPr>
        <p:spPr>
          <a:xfrm>
            <a:off x="9676841" y="12751701"/>
            <a:ext cx="5963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(patient_145, has_admission, admission1)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B8F3F5C-C3A0-75B2-6311-359C7352C696}"/>
              </a:ext>
            </a:extLst>
          </p:cNvPr>
          <p:cNvSpPr/>
          <p:nvPr/>
        </p:nvSpPr>
        <p:spPr>
          <a:xfrm>
            <a:off x="1328092" y="11727470"/>
            <a:ext cx="19353115" cy="562334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E2C3640C-9B47-BB61-1495-AD87AEDA24BF}"/>
              </a:ext>
            </a:extLst>
          </p:cNvPr>
          <p:cNvSpPr/>
          <p:nvPr/>
        </p:nvSpPr>
        <p:spPr>
          <a:xfrm>
            <a:off x="1328091" y="18124676"/>
            <a:ext cx="19353115" cy="504447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BECD48-8237-CCA3-0EA2-FBDB62C21379}"/>
              </a:ext>
            </a:extLst>
          </p:cNvPr>
          <p:cNvSpPr txBox="1"/>
          <p:nvPr/>
        </p:nvSpPr>
        <p:spPr>
          <a:xfrm>
            <a:off x="1953636" y="17919950"/>
            <a:ext cx="64435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 2) LLM Analysis for various Downstream Tasks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732C5E-B77A-DAE7-9FAE-B973DD6D295F}"/>
              </a:ext>
            </a:extLst>
          </p:cNvPr>
          <p:cNvSpPr txBox="1"/>
          <p:nvPr/>
        </p:nvSpPr>
        <p:spPr>
          <a:xfrm>
            <a:off x="1962178" y="11574444"/>
            <a:ext cx="47253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 1) Knowledge Graph Generation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F0A516A2-F9ED-6FCD-0088-A13EB1AB7801}"/>
              </a:ext>
            </a:extLst>
          </p:cNvPr>
          <p:cNvCxnSpPr>
            <a:cxnSpLocks/>
          </p:cNvCxnSpPr>
          <p:nvPr/>
        </p:nvCxnSpPr>
        <p:spPr>
          <a:xfrm>
            <a:off x="6687565" y="20497444"/>
            <a:ext cx="133839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74AB09B-C21F-AD3E-C977-19682DCF93DA}"/>
              </a:ext>
            </a:extLst>
          </p:cNvPr>
          <p:cNvCxnSpPr>
            <a:cxnSpLocks/>
          </p:cNvCxnSpPr>
          <p:nvPr/>
        </p:nvCxnSpPr>
        <p:spPr>
          <a:xfrm>
            <a:off x="12254511" y="20474505"/>
            <a:ext cx="122356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C69CD4ED-0C2A-8A4E-8810-9635D80D330E}"/>
              </a:ext>
            </a:extLst>
          </p:cNvPr>
          <p:cNvSpPr txBox="1"/>
          <p:nvPr/>
        </p:nvSpPr>
        <p:spPr>
          <a:xfrm>
            <a:off x="14962333" y="18576657"/>
            <a:ext cx="3979642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Between Patient A and B: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{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"diagnosis_similarity": 0.67,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”symptoms_similarity": 0.80,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  ….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"final_similarity_score": 0.735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}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r>
              <a:rPr lang="en-US" sz="2200" dirty="0">
                <a:latin typeface="Franklin Gothic Medium" panose="020B0603020102020204" pitchFamily="34" charset="0"/>
              </a:rPr>
              <a:t>Between Patient A and E: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{ … }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66004F01-B59B-A7BE-1C70-58AF037C35F1}"/>
              </a:ext>
            </a:extLst>
          </p:cNvPr>
          <p:cNvSpPr txBox="1"/>
          <p:nvPr/>
        </p:nvSpPr>
        <p:spPr>
          <a:xfrm>
            <a:off x="5582544" y="21011214"/>
            <a:ext cx="3625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Franklin Gothic Medium" panose="020B0603020102020204" pitchFamily="34" charset="0"/>
              </a:rPr>
              <a:t>The knowledge graph containing all patients is provided as input.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168A13E-2F89-FFD8-28DB-DA00B90710C6}"/>
              </a:ext>
            </a:extLst>
          </p:cNvPr>
          <p:cNvSpPr txBox="1"/>
          <p:nvPr/>
        </p:nvSpPr>
        <p:spPr>
          <a:xfrm>
            <a:off x="11682973" y="21049825"/>
            <a:ext cx="2526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Franklin Gothic Medium" panose="020B0603020102020204" pitchFamily="34" charset="0"/>
              </a:rPr>
              <a:t>Patient similarity downstream task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29EEDE2-32BA-0407-DC2B-CBC7F948B2F7}"/>
              </a:ext>
            </a:extLst>
          </p:cNvPr>
          <p:cNvSpPr txBox="1"/>
          <p:nvPr/>
        </p:nvSpPr>
        <p:spPr>
          <a:xfrm>
            <a:off x="2136876" y="18655531"/>
            <a:ext cx="53971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Franklin Gothic Medium" panose="020B0603020102020204" pitchFamily="34" charset="0"/>
              </a:rPr>
              <a:t>Task: Patient Similarity Analysis </a:t>
            </a:r>
          </a:p>
        </p:txBody>
      </p:sp>
      <p:pic>
        <p:nvPicPr>
          <p:cNvPr id="1116" name="Picture 1115">
            <a:extLst>
              <a:ext uri="{FF2B5EF4-FFF2-40B4-BE49-F238E27FC236}">
                <a16:creationId xmlns:a16="http://schemas.microsoft.com/office/drawing/2014/main" id="{5B5656B0-7836-A13C-B754-1D2CB8DB0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3704" y="13716773"/>
            <a:ext cx="1417440" cy="1437087"/>
          </a:xfrm>
          <a:prstGeom prst="rect">
            <a:avLst/>
          </a:prstGeom>
        </p:spPr>
      </p:pic>
      <p:grpSp>
        <p:nvGrpSpPr>
          <p:cNvPr id="3127" name="Group 3126">
            <a:extLst>
              <a:ext uri="{FF2B5EF4-FFF2-40B4-BE49-F238E27FC236}">
                <a16:creationId xmlns:a16="http://schemas.microsoft.com/office/drawing/2014/main" id="{DE577AB2-2129-50EA-4ACD-AF5604FE262B}"/>
              </a:ext>
            </a:extLst>
          </p:cNvPr>
          <p:cNvGrpSpPr/>
          <p:nvPr/>
        </p:nvGrpSpPr>
        <p:grpSpPr>
          <a:xfrm>
            <a:off x="2190474" y="19085082"/>
            <a:ext cx="3816994" cy="3669549"/>
            <a:chOff x="2418191" y="18699840"/>
            <a:chExt cx="3086541" cy="2950624"/>
          </a:xfrm>
        </p:grpSpPr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12E16C38-58E6-52E9-8AF3-5590BDF3433B}"/>
                </a:ext>
              </a:extLst>
            </p:cNvPr>
            <p:cNvGrpSpPr/>
            <p:nvPr/>
          </p:nvGrpSpPr>
          <p:grpSpPr>
            <a:xfrm>
              <a:off x="2418191" y="19048146"/>
              <a:ext cx="2613211" cy="2602318"/>
              <a:chOff x="2300046" y="18483604"/>
              <a:chExt cx="2613211" cy="2602318"/>
            </a:xfrm>
          </p:grpSpPr>
          <p:pic>
            <p:nvPicPr>
              <p:cNvPr id="1082" name="Graphic 1081" descr="Network with solid fill">
                <a:extLst>
                  <a:ext uri="{FF2B5EF4-FFF2-40B4-BE49-F238E27FC236}">
                    <a16:creationId xmlns:a16="http://schemas.microsoft.com/office/drawing/2014/main" id="{989C1E1C-7368-8058-FD75-119795AB3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00046" y="18529506"/>
                <a:ext cx="2556416" cy="2556416"/>
              </a:xfrm>
              <a:prstGeom prst="rect">
                <a:avLst/>
              </a:prstGeom>
            </p:spPr>
          </p:pic>
          <p:pic>
            <p:nvPicPr>
              <p:cNvPr id="1073" name="Graphic 1072" descr="Sling with solid fill">
                <a:extLst>
                  <a:ext uri="{FF2B5EF4-FFF2-40B4-BE49-F238E27FC236}">
                    <a16:creationId xmlns:a16="http://schemas.microsoft.com/office/drawing/2014/main" id="{A43814DF-C29C-273C-FFFA-DDB7FA2C5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21295" y="18483604"/>
                <a:ext cx="975485" cy="998399"/>
              </a:xfrm>
              <a:prstGeom prst="rect">
                <a:avLst/>
              </a:prstGeom>
            </p:spPr>
          </p:pic>
          <p:pic>
            <p:nvPicPr>
              <p:cNvPr id="1077" name="Graphic 1076" descr="Sling with solid fill">
                <a:extLst>
                  <a:ext uri="{FF2B5EF4-FFF2-40B4-BE49-F238E27FC236}">
                    <a16:creationId xmlns:a16="http://schemas.microsoft.com/office/drawing/2014/main" id="{F34A3980-A701-D1B3-028B-55DF4A837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7772" y="19002029"/>
                <a:ext cx="975485" cy="998399"/>
              </a:xfrm>
              <a:prstGeom prst="rect">
                <a:avLst/>
              </a:prstGeom>
            </p:spPr>
          </p:pic>
          <p:pic>
            <p:nvPicPr>
              <p:cNvPr id="1084" name="Graphic 1083" descr="Sling with solid fill">
                <a:extLst>
                  <a:ext uri="{FF2B5EF4-FFF2-40B4-BE49-F238E27FC236}">
                    <a16:creationId xmlns:a16="http://schemas.microsoft.com/office/drawing/2014/main" id="{80384280-1BE5-DE35-C837-9099FF76C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82218" y="19946114"/>
                <a:ext cx="975485" cy="998399"/>
              </a:xfrm>
              <a:prstGeom prst="rect">
                <a:avLst/>
              </a:prstGeom>
            </p:spPr>
          </p:pic>
          <p:pic>
            <p:nvPicPr>
              <p:cNvPr id="1088" name="Graphic 1087" descr="Sling with solid fill">
                <a:extLst>
                  <a:ext uri="{FF2B5EF4-FFF2-40B4-BE49-F238E27FC236}">
                    <a16:creationId xmlns:a16="http://schemas.microsoft.com/office/drawing/2014/main" id="{34A3072E-AB8A-FBAE-2320-A2F879C6F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88957" y="19946114"/>
                <a:ext cx="975485" cy="998399"/>
              </a:xfrm>
              <a:prstGeom prst="rect">
                <a:avLst/>
              </a:prstGeom>
            </p:spPr>
          </p:pic>
          <p:pic>
            <p:nvPicPr>
              <p:cNvPr id="1069" name="Graphic 1068" descr="Sling with solid fill">
                <a:extLst>
                  <a:ext uri="{FF2B5EF4-FFF2-40B4-BE49-F238E27FC236}">
                    <a16:creationId xmlns:a16="http://schemas.microsoft.com/office/drawing/2014/main" id="{83DBDC7B-B2A6-C473-2D9B-7A118753D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14461" y="19012424"/>
                <a:ext cx="975485" cy="998400"/>
              </a:xfrm>
              <a:prstGeom prst="rect">
                <a:avLst/>
              </a:prstGeom>
            </p:spPr>
          </p:pic>
        </p:grp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CDCDBC3F-63CC-47A3-0511-0111464883A0}"/>
                </a:ext>
              </a:extLst>
            </p:cNvPr>
            <p:cNvSpPr txBox="1"/>
            <p:nvPr/>
          </p:nvSpPr>
          <p:spPr>
            <a:xfrm>
              <a:off x="3588600" y="18699840"/>
              <a:ext cx="34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ranklin Gothic Medium" panose="020B0603020102020204" pitchFamily="34" charset="0"/>
                </a:rPr>
                <a:t>A</a:t>
              </a: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019B4F69-1E1B-D22F-CBE0-A03092043F55}"/>
                </a:ext>
              </a:extLst>
            </p:cNvPr>
            <p:cNvSpPr txBox="1"/>
            <p:nvPr/>
          </p:nvSpPr>
          <p:spPr>
            <a:xfrm>
              <a:off x="4805227" y="19525850"/>
              <a:ext cx="69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ranklin Gothic Medium" panose="020B0603020102020204" pitchFamily="34" charset="0"/>
                </a:rPr>
                <a:t>B</a:t>
              </a: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38BF4D95-036A-1426-588D-1214607DEE03}"/>
                </a:ext>
              </a:extLst>
            </p:cNvPr>
            <p:cNvSpPr txBox="1"/>
            <p:nvPr/>
          </p:nvSpPr>
          <p:spPr>
            <a:xfrm>
              <a:off x="4630053" y="20630653"/>
              <a:ext cx="69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ranklin Gothic Medium" panose="020B0603020102020204" pitchFamily="34" charset="0"/>
                </a:rPr>
                <a:t>C</a:t>
              </a: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9C4670AD-0766-0037-E3A6-07228FAC5FC6}"/>
                </a:ext>
              </a:extLst>
            </p:cNvPr>
            <p:cNvSpPr txBox="1"/>
            <p:nvPr/>
          </p:nvSpPr>
          <p:spPr>
            <a:xfrm>
              <a:off x="2538670" y="20647098"/>
              <a:ext cx="69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ranklin Gothic Medium" panose="020B0603020102020204" pitchFamily="34" charset="0"/>
                </a:rPr>
                <a:t>D</a:t>
              </a: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C0C48B3B-1EA1-9676-4E9A-E57F81ECA787}"/>
                </a:ext>
              </a:extLst>
            </p:cNvPr>
            <p:cNvSpPr txBox="1"/>
            <p:nvPr/>
          </p:nvSpPr>
          <p:spPr>
            <a:xfrm>
              <a:off x="2526794" y="19250892"/>
              <a:ext cx="69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ranklin Gothic Medium" panose="020B0603020102020204" pitchFamily="34" charset="0"/>
                </a:rPr>
                <a:t>E</a:t>
              </a:r>
            </a:p>
          </p:txBody>
        </p:sp>
      </p:grpSp>
      <p:sp>
        <p:nvSpPr>
          <p:cNvPr id="1123" name="TextBox 1122">
            <a:extLst>
              <a:ext uri="{FF2B5EF4-FFF2-40B4-BE49-F238E27FC236}">
                <a16:creationId xmlns:a16="http://schemas.microsoft.com/office/drawing/2014/main" id="{3520E22B-45F5-DC91-D65E-401CE018612F}"/>
              </a:ext>
            </a:extLst>
          </p:cNvPr>
          <p:cNvSpPr txBox="1"/>
          <p:nvPr/>
        </p:nvSpPr>
        <p:spPr>
          <a:xfrm>
            <a:off x="10182922" y="15071283"/>
            <a:ext cx="5304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(admission1, is_diagnosed, arrythmia)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  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FEBE5C7A-5B5E-AFD5-9B16-861681605DB6}"/>
              </a:ext>
            </a:extLst>
          </p:cNvPr>
          <p:cNvSpPr txBox="1"/>
          <p:nvPr/>
        </p:nvSpPr>
        <p:spPr>
          <a:xfrm>
            <a:off x="10211496" y="15430670"/>
            <a:ext cx="508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(admission1, is_prescribed, flecainide)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    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26EFB737-7C3A-D7FD-B484-11F9143A0C2E}"/>
              </a:ext>
            </a:extLst>
          </p:cNvPr>
          <p:cNvSpPr txBox="1"/>
          <p:nvPr/>
        </p:nvSpPr>
        <p:spPr>
          <a:xfrm>
            <a:off x="9710095" y="14742907"/>
            <a:ext cx="5615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 (patient_146, has_admission, admission1)</a:t>
            </a:r>
          </a:p>
        </p:txBody>
      </p:sp>
      <p:pic>
        <p:nvPicPr>
          <p:cNvPr id="1126" name="Picture 1125">
            <a:extLst>
              <a:ext uri="{FF2B5EF4-FFF2-40B4-BE49-F238E27FC236}">
                <a16:creationId xmlns:a16="http://schemas.microsoft.com/office/drawing/2014/main" id="{673C51ED-734D-7195-39BE-21BD6D8CF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0184" y="14068284"/>
            <a:ext cx="541382" cy="541382"/>
          </a:xfrm>
          <a:prstGeom prst="rect">
            <a:avLst/>
          </a:prstGeom>
        </p:spPr>
      </p:pic>
      <p:pic>
        <p:nvPicPr>
          <p:cNvPr id="1128" name="Graphic 1127" descr="Sling with solid fill">
            <a:extLst>
              <a:ext uri="{FF2B5EF4-FFF2-40B4-BE49-F238E27FC236}">
                <a16:creationId xmlns:a16="http://schemas.microsoft.com/office/drawing/2014/main" id="{4BC176DB-EFA5-7A11-4A0F-6425690AC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93" y="26028745"/>
            <a:ext cx="1036641" cy="1060991"/>
          </a:xfrm>
          <a:prstGeom prst="rect">
            <a:avLst/>
          </a:prstGeom>
        </p:spPr>
      </p:pic>
      <p:pic>
        <p:nvPicPr>
          <p:cNvPr id="1138" name="Graphic 1137" descr="Medical with solid fill">
            <a:extLst>
              <a:ext uri="{FF2B5EF4-FFF2-40B4-BE49-F238E27FC236}">
                <a16:creationId xmlns:a16="http://schemas.microsoft.com/office/drawing/2014/main" id="{41A9EA25-0FA7-2E35-28AD-26FE563268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5298" y="27538892"/>
            <a:ext cx="1118036" cy="1118036"/>
          </a:xfrm>
          <a:prstGeom prst="rect">
            <a:avLst/>
          </a:prstGeom>
        </p:spPr>
      </p:pic>
      <p:pic>
        <p:nvPicPr>
          <p:cNvPr id="1142" name="Graphic 1141" descr="Microscope with solid fill">
            <a:extLst>
              <a:ext uri="{FF2B5EF4-FFF2-40B4-BE49-F238E27FC236}">
                <a16:creationId xmlns:a16="http://schemas.microsoft.com/office/drawing/2014/main" id="{769E7244-16BC-A63B-C415-F772AB0870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2343" y="28958693"/>
            <a:ext cx="1060991" cy="1060991"/>
          </a:xfrm>
          <a:prstGeom prst="rect">
            <a:avLst/>
          </a:prstGeom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ACF1F85A-AA7A-8028-E7CF-8E0A9A754ABC}"/>
              </a:ext>
            </a:extLst>
          </p:cNvPr>
          <p:cNvSpPr txBox="1"/>
          <p:nvPr/>
        </p:nvSpPr>
        <p:spPr>
          <a:xfrm>
            <a:off x="2105473" y="27949042"/>
            <a:ext cx="854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Are there anomalies in provider behavior (overprescribing, upcoding, etc.)?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How to quantify provider success rate?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50C1E86B-7FDA-94D4-4CC4-349A56D653DD}"/>
              </a:ext>
            </a:extLst>
          </p:cNvPr>
          <p:cNvSpPr txBox="1"/>
          <p:nvPr/>
        </p:nvSpPr>
        <p:spPr>
          <a:xfrm>
            <a:off x="2136876" y="29428419"/>
            <a:ext cx="854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What types of physician order entries are discontinued?</a:t>
            </a:r>
          </a:p>
          <a:p>
            <a:r>
              <a:rPr lang="en-US" sz="20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What types of admissions result in inter-hospital transfers?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3053AAD1-3BF9-13D5-D55E-BC89FACD5EB1}"/>
              </a:ext>
            </a:extLst>
          </p:cNvPr>
          <p:cNvCxnSpPr>
            <a:cxnSpLocks/>
          </p:cNvCxnSpPr>
          <p:nvPr/>
        </p:nvCxnSpPr>
        <p:spPr>
          <a:xfrm>
            <a:off x="14129146" y="14298792"/>
            <a:ext cx="78902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D2ACCB81-98BE-A5DF-32F2-8DB4691210D7}"/>
              </a:ext>
            </a:extLst>
          </p:cNvPr>
          <p:cNvSpPr txBox="1"/>
          <p:nvPr/>
        </p:nvSpPr>
        <p:spPr>
          <a:xfrm>
            <a:off x="11201704" y="28666305"/>
            <a:ext cx="363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Acknowledgements</a:t>
            </a:r>
          </a:p>
        </p:txBody>
      </p:sp>
      <p:sp>
        <p:nvSpPr>
          <p:cNvPr id="1158" name="Rounded Rectangle 1157">
            <a:extLst>
              <a:ext uri="{FF2B5EF4-FFF2-40B4-BE49-F238E27FC236}">
                <a16:creationId xmlns:a16="http://schemas.microsoft.com/office/drawing/2014/main" id="{CE8FA90A-CCA1-6181-9F3B-3F26DF4F1613}"/>
              </a:ext>
            </a:extLst>
          </p:cNvPr>
          <p:cNvSpPr/>
          <p:nvPr/>
        </p:nvSpPr>
        <p:spPr>
          <a:xfrm>
            <a:off x="11273865" y="29359704"/>
            <a:ext cx="9969529" cy="1865772"/>
          </a:xfrm>
          <a:prstGeom prst="roundRect">
            <a:avLst>
              <a:gd name="adj" fmla="val 1449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" dirty="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2BE357FF-A6CF-48AB-2A95-61E080FF3868}"/>
              </a:ext>
            </a:extLst>
          </p:cNvPr>
          <p:cNvSpPr txBox="1"/>
          <p:nvPr/>
        </p:nvSpPr>
        <p:spPr>
          <a:xfrm>
            <a:off x="11493944" y="29636511"/>
            <a:ext cx="8545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Thank you to Professor Adam Wierman for his support on this project through the Caltech CS 145 class.</a:t>
            </a: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C659403-9F78-BFDC-9F45-BC140F0B8669}"/>
              </a:ext>
            </a:extLst>
          </p:cNvPr>
          <p:cNvSpPr txBox="1"/>
          <p:nvPr/>
        </p:nvSpPr>
        <p:spPr>
          <a:xfrm>
            <a:off x="8009676" y="12803432"/>
            <a:ext cx="156179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Franklin Gothic Book" panose="020B0503020102020204" pitchFamily="34" charset="0"/>
              </a:rPr>
              <a:t>OpenAI API Call</a:t>
            </a:r>
          </a:p>
        </p:txBody>
      </p:sp>
      <p:pic>
        <p:nvPicPr>
          <p:cNvPr id="1174" name="Picture 1173">
            <a:extLst>
              <a:ext uri="{FF2B5EF4-FFF2-40B4-BE49-F238E27FC236}">
                <a16:creationId xmlns:a16="http://schemas.microsoft.com/office/drawing/2014/main" id="{F854038F-ED61-F02B-5E32-3927C8B43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8258" y="21160060"/>
            <a:ext cx="402626" cy="402626"/>
          </a:xfrm>
          <a:prstGeom prst="rect">
            <a:avLst/>
          </a:prstGeom>
        </p:spPr>
      </p:pic>
      <p:sp>
        <p:nvSpPr>
          <p:cNvPr id="1175" name="Rectangle 1174">
            <a:extLst>
              <a:ext uri="{FF2B5EF4-FFF2-40B4-BE49-F238E27FC236}">
                <a16:creationId xmlns:a16="http://schemas.microsoft.com/office/drawing/2014/main" id="{71927EDE-ABE2-6055-C252-616FC05BE3AD}"/>
              </a:ext>
            </a:extLst>
          </p:cNvPr>
          <p:cNvSpPr/>
          <p:nvPr/>
        </p:nvSpPr>
        <p:spPr>
          <a:xfrm>
            <a:off x="14677430" y="18434332"/>
            <a:ext cx="4700302" cy="4418626"/>
          </a:xfrm>
          <a:prstGeom prst="rect">
            <a:avLst/>
          </a:prstGeom>
          <a:solidFill>
            <a:schemeClr val="accent1">
              <a:alpha val="1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ECF4198C-259D-7B33-234D-AD0AB24DD944}"/>
              </a:ext>
            </a:extLst>
          </p:cNvPr>
          <p:cNvGrpSpPr/>
          <p:nvPr/>
        </p:nvGrpSpPr>
        <p:grpSpPr>
          <a:xfrm>
            <a:off x="12024114" y="25399020"/>
            <a:ext cx="1693069" cy="2001049"/>
            <a:chOff x="11928477" y="25972511"/>
            <a:chExt cx="979770" cy="1260906"/>
          </a:xfrm>
        </p:grpSpPr>
        <p:pic>
          <p:nvPicPr>
            <p:cNvPr id="1180" name="Graphic 1179" descr="Network with solid fill">
              <a:extLst>
                <a:ext uri="{FF2B5EF4-FFF2-40B4-BE49-F238E27FC236}">
                  <a16:creationId xmlns:a16="http://schemas.microsoft.com/office/drawing/2014/main" id="{C531662B-62A5-7CEC-1F7B-27E54C21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928477" y="25972511"/>
              <a:ext cx="979770" cy="979770"/>
            </a:xfrm>
            <a:prstGeom prst="rect">
              <a:avLst/>
            </a:prstGeom>
          </p:spPr>
        </p:pic>
        <p:cxnSp>
          <p:nvCxnSpPr>
            <p:cNvPr id="1187" name="Straight Arrow Connector 1186">
              <a:extLst>
                <a:ext uri="{FF2B5EF4-FFF2-40B4-BE49-F238E27FC236}">
                  <a16:creationId xmlns:a16="http://schemas.microsoft.com/office/drawing/2014/main" id="{5FBB6E15-B5B5-0575-79AC-D75DC273EBD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53" y="26875398"/>
              <a:ext cx="0" cy="3580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1" name="Straight Arrow Connector 1190">
              <a:extLst>
                <a:ext uri="{FF2B5EF4-FFF2-40B4-BE49-F238E27FC236}">
                  <a16:creationId xmlns:a16="http://schemas.microsoft.com/office/drawing/2014/main" id="{71ABD95D-BC67-2D4F-0897-5166DD5B53D5}"/>
                </a:ext>
              </a:extLst>
            </p:cNvPr>
            <p:cNvCxnSpPr>
              <a:cxnSpLocks/>
            </p:cNvCxnSpPr>
            <p:nvPr/>
          </p:nvCxnSpPr>
          <p:spPr>
            <a:xfrm>
              <a:off x="12706260" y="26875400"/>
              <a:ext cx="160033" cy="300337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6FF3A0B3-BB3F-96D6-54C6-DB902EAD2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57632" y="26875398"/>
              <a:ext cx="97630" cy="32316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99" name="TextBox 1198">
            <a:extLst>
              <a:ext uri="{FF2B5EF4-FFF2-40B4-BE49-F238E27FC236}">
                <a16:creationId xmlns:a16="http://schemas.microsoft.com/office/drawing/2014/main" id="{846AA212-C53F-2EB7-2C0A-4832139E0275}"/>
              </a:ext>
            </a:extLst>
          </p:cNvPr>
          <p:cNvSpPr txBox="1"/>
          <p:nvPr/>
        </p:nvSpPr>
        <p:spPr>
          <a:xfrm>
            <a:off x="12013128" y="27464445"/>
            <a:ext cx="2281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Expand Tasks</a:t>
            </a: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8ECF2CF3-F737-1750-238D-5E8A3149B276}"/>
              </a:ext>
            </a:extLst>
          </p:cNvPr>
          <p:cNvSpPr txBox="1"/>
          <p:nvPr/>
        </p:nvSpPr>
        <p:spPr>
          <a:xfrm>
            <a:off x="15120558" y="27189822"/>
            <a:ext cx="228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 panose="020B0603020102020204" pitchFamily="34" charset="0"/>
              </a:rPr>
              <a:t>More Quantitative Evaluations</a:t>
            </a:r>
          </a:p>
        </p:txBody>
      </p:sp>
      <p:pic>
        <p:nvPicPr>
          <p:cNvPr id="1209" name="Picture 1208" descr="A red and white logo with a circuit board in the shape of a human head&#10;&#10;AI-generated content may be incorrect.">
            <a:extLst>
              <a:ext uri="{FF2B5EF4-FFF2-40B4-BE49-F238E27FC236}">
                <a16:creationId xmlns:a16="http://schemas.microsoft.com/office/drawing/2014/main" id="{363284E2-31CC-C55F-7E7B-78497136AE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484692" y="25327891"/>
            <a:ext cx="1877800" cy="1738703"/>
          </a:xfrm>
          <a:prstGeom prst="rect">
            <a:avLst/>
          </a:prstGeom>
        </p:spPr>
      </p:pic>
      <p:sp>
        <p:nvSpPr>
          <p:cNvPr id="1210" name="TextBox 1209">
            <a:extLst>
              <a:ext uri="{FF2B5EF4-FFF2-40B4-BE49-F238E27FC236}">
                <a16:creationId xmlns:a16="http://schemas.microsoft.com/office/drawing/2014/main" id="{C4E4D379-B29E-AE7A-B5BF-5200B921DF16}"/>
              </a:ext>
            </a:extLst>
          </p:cNvPr>
          <p:cNvSpPr txBox="1"/>
          <p:nvPr/>
        </p:nvSpPr>
        <p:spPr>
          <a:xfrm>
            <a:off x="18133982" y="27193707"/>
            <a:ext cx="269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 panose="020B0603020102020204" pitchFamily="34" charset="0"/>
              </a:rPr>
              <a:t>Mental Health Data: NIMH Archive</a:t>
            </a:r>
          </a:p>
        </p:txBody>
      </p:sp>
      <p:pic>
        <p:nvPicPr>
          <p:cNvPr id="1211" name="Picture 2" descr="Percent PNG transparent image download, size: 1600x1600px">
            <a:extLst>
              <a:ext uri="{FF2B5EF4-FFF2-40B4-BE49-F238E27FC236}">
                <a16:creationId xmlns:a16="http://schemas.microsoft.com/office/drawing/2014/main" id="{6948DCDD-80FF-BFBA-A07C-AA83CB71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716" y="25499927"/>
            <a:ext cx="1511486" cy="15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TextBox 3112">
            <a:extLst>
              <a:ext uri="{FF2B5EF4-FFF2-40B4-BE49-F238E27FC236}">
                <a16:creationId xmlns:a16="http://schemas.microsoft.com/office/drawing/2014/main" id="{9A10C7E7-F3B1-B4CC-ADB6-EA88FBB68FD1}"/>
              </a:ext>
            </a:extLst>
          </p:cNvPr>
          <p:cNvSpPr txBox="1"/>
          <p:nvPr/>
        </p:nvSpPr>
        <p:spPr>
          <a:xfrm>
            <a:off x="1006693" y="5446354"/>
            <a:ext cx="9438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MIMIC-IV contains rich, multimodal data (e.g., notes, labs, prescriptions) that is decentralized across multiple files </a:t>
            </a:r>
            <a:r>
              <a:rPr lang="en-US" sz="2200" dirty="0">
                <a:latin typeface="Franklin Gothic Medium" panose="020B0603020102020204" pitchFamily="34" charset="0"/>
                <a:sym typeface="Wingdings" pitchFamily="2" charset="2"/>
              </a:rPr>
              <a:t> knowledge graph enables structure 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1213" name="Graphic 1212" descr="Network with solid fill">
            <a:extLst>
              <a:ext uri="{FF2B5EF4-FFF2-40B4-BE49-F238E27FC236}">
                <a16:creationId xmlns:a16="http://schemas.microsoft.com/office/drawing/2014/main" id="{21F8EB18-89DE-9DAC-A6A5-B3E72080D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54112" y="6674203"/>
            <a:ext cx="1331434" cy="1242157"/>
          </a:xfrm>
          <a:prstGeom prst="rect">
            <a:avLst/>
          </a:prstGeom>
        </p:spPr>
      </p:pic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AB8E7AE1-CDA6-4FA1-F9D3-DF11D8F02BDE}"/>
              </a:ext>
            </a:extLst>
          </p:cNvPr>
          <p:cNvCxnSpPr>
            <a:cxnSpLocks/>
          </p:cNvCxnSpPr>
          <p:nvPr/>
        </p:nvCxnSpPr>
        <p:spPr>
          <a:xfrm>
            <a:off x="2891163" y="7397083"/>
            <a:ext cx="55016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6" name="Graphic 3075" descr="Network with solid fill">
            <a:extLst>
              <a:ext uri="{FF2B5EF4-FFF2-40B4-BE49-F238E27FC236}">
                <a16:creationId xmlns:a16="http://schemas.microsoft.com/office/drawing/2014/main" id="{366C95FD-C7BA-6261-80C3-CF433AB3E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7363" y="6912715"/>
            <a:ext cx="1331434" cy="1242157"/>
          </a:xfrm>
          <a:prstGeom prst="rect">
            <a:avLst/>
          </a:prstGeom>
        </p:spPr>
      </p:pic>
      <p:pic>
        <p:nvPicPr>
          <p:cNvPr id="3077" name="Graphic 3076" descr="Network with solid fill">
            <a:extLst>
              <a:ext uri="{FF2B5EF4-FFF2-40B4-BE49-F238E27FC236}">
                <a16:creationId xmlns:a16="http://schemas.microsoft.com/office/drawing/2014/main" id="{A282FBDA-8834-D1D1-0991-689C38977B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8265" y="6457114"/>
            <a:ext cx="1331434" cy="1242157"/>
          </a:xfrm>
          <a:prstGeom prst="rect">
            <a:avLst/>
          </a:prstGeom>
        </p:spPr>
      </p:pic>
      <p:pic>
        <p:nvPicPr>
          <p:cNvPr id="3086" name="Graphic 3085" descr="Stop outline">
            <a:extLst>
              <a:ext uri="{FF2B5EF4-FFF2-40B4-BE49-F238E27FC236}">
                <a16:creationId xmlns:a16="http://schemas.microsoft.com/office/drawing/2014/main" id="{809A4BDA-9DAF-D16D-F7A8-CBDF3EDE3F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9415" y="7165665"/>
            <a:ext cx="437227" cy="437227"/>
          </a:xfrm>
          <a:prstGeom prst="rect">
            <a:avLst/>
          </a:prstGeom>
        </p:spPr>
      </p:pic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35C45B93-E9A2-D866-0D38-49C4CCB4193F}"/>
              </a:ext>
            </a:extLst>
          </p:cNvPr>
          <p:cNvCxnSpPr>
            <a:cxnSpLocks/>
          </p:cNvCxnSpPr>
          <p:nvPr/>
        </p:nvCxnSpPr>
        <p:spPr>
          <a:xfrm>
            <a:off x="7737125" y="7426302"/>
            <a:ext cx="55016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05" name="Group 3104">
            <a:extLst>
              <a:ext uri="{FF2B5EF4-FFF2-40B4-BE49-F238E27FC236}">
                <a16:creationId xmlns:a16="http://schemas.microsoft.com/office/drawing/2014/main" id="{F1A32C12-B2A0-EBF5-D59B-8B418FCC8279}"/>
              </a:ext>
            </a:extLst>
          </p:cNvPr>
          <p:cNvGrpSpPr/>
          <p:nvPr/>
        </p:nvGrpSpPr>
        <p:grpSpPr>
          <a:xfrm>
            <a:off x="8415526" y="6900939"/>
            <a:ext cx="438974" cy="1201748"/>
            <a:chOff x="10034722" y="7583033"/>
            <a:chExt cx="438974" cy="1201748"/>
          </a:xfrm>
        </p:grpSpPr>
        <p:pic>
          <p:nvPicPr>
            <p:cNvPr id="3084" name="Graphic 3083" descr="Stop outline">
              <a:extLst>
                <a:ext uri="{FF2B5EF4-FFF2-40B4-BE49-F238E27FC236}">
                  <a16:creationId xmlns:a16="http://schemas.microsoft.com/office/drawing/2014/main" id="{E049F4A3-0471-A519-2ABC-CEFBE5D8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034896" y="7970212"/>
              <a:ext cx="437227" cy="437227"/>
            </a:xfrm>
            <a:prstGeom prst="rect">
              <a:avLst/>
            </a:prstGeom>
          </p:spPr>
        </p:pic>
        <p:pic>
          <p:nvPicPr>
            <p:cNvPr id="3099" name="Graphic 3098" descr="Stop outline">
              <a:extLst>
                <a:ext uri="{FF2B5EF4-FFF2-40B4-BE49-F238E27FC236}">
                  <a16:creationId xmlns:a16="http://schemas.microsoft.com/office/drawing/2014/main" id="{D04A5FC8-E65E-26D4-8C60-3DB4AF3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036469" y="7583033"/>
              <a:ext cx="437227" cy="437227"/>
            </a:xfrm>
            <a:prstGeom prst="rect">
              <a:avLst/>
            </a:prstGeom>
          </p:spPr>
        </p:pic>
        <p:pic>
          <p:nvPicPr>
            <p:cNvPr id="3103" name="Graphic 3102" descr="Stop outline">
              <a:extLst>
                <a:ext uri="{FF2B5EF4-FFF2-40B4-BE49-F238E27FC236}">
                  <a16:creationId xmlns:a16="http://schemas.microsoft.com/office/drawing/2014/main" id="{AC5715AB-AC02-9CEA-7090-BB06A0F7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034722" y="8347554"/>
              <a:ext cx="437227" cy="437227"/>
            </a:xfrm>
            <a:prstGeom prst="rect">
              <a:avLst/>
            </a:prstGeom>
          </p:spPr>
        </p:pic>
      </p:grpSp>
      <p:sp>
        <p:nvSpPr>
          <p:cNvPr id="3107" name="TextBox 3106">
            <a:extLst>
              <a:ext uri="{FF2B5EF4-FFF2-40B4-BE49-F238E27FC236}">
                <a16:creationId xmlns:a16="http://schemas.microsoft.com/office/drawing/2014/main" id="{ECBE2F93-0EF6-72AC-DFA3-0DE4FD9D9B26}"/>
              </a:ext>
            </a:extLst>
          </p:cNvPr>
          <p:cNvSpPr txBox="1"/>
          <p:nvPr/>
        </p:nvSpPr>
        <p:spPr>
          <a:xfrm>
            <a:off x="2890107" y="6714831"/>
            <a:ext cx="23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Singular Application</a:t>
            </a:r>
          </a:p>
        </p:txBody>
      </p:sp>
      <p:sp>
        <p:nvSpPr>
          <p:cNvPr id="3108" name="TextBox 3107">
            <a:extLst>
              <a:ext uri="{FF2B5EF4-FFF2-40B4-BE49-F238E27FC236}">
                <a16:creationId xmlns:a16="http://schemas.microsoft.com/office/drawing/2014/main" id="{35BADAA7-E66E-B5E0-4AF6-2DC31635695F}"/>
              </a:ext>
            </a:extLst>
          </p:cNvPr>
          <p:cNvSpPr txBox="1"/>
          <p:nvPr/>
        </p:nvSpPr>
        <p:spPr>
          <a:xfrm>
            <a:off x="7512449" y="6442835"/>
            <a:ext cx="23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Multiple Applications</a:t>
            </a:r>
          </a:p>
        </p:txBody>
      </p:sp>
      <p:sp>
        <p:nvSpPr>
          <p:cNvPr id="3120" name="TextBox 3119">
            <a:extLst>
              <a:ext uri="{FF2B5EF4-FFF2-40B4-BE49-F238E27FC236}">
                <a16:creationId xmlns:a16="http://schemas.microsoft.com/office/drawing/2014/main" id="{AFE9A957-62C6-2436-D06B-D29203479A2A}"/>
              </a:ext>
            </a:extLst>
          </p:cNvPr>
          <p:cNvSpPr txBox="1"/>
          <p:nvPr/>
        </p:nvSpPr>
        <p:spPr>
          <a:xfrm>
            <a:off x="1432929" y="8092960"/>
            <a:ext cx="3062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 panose="020B0603020102020204" pitchFamily="34" charset="0"/>
              </a:rPr>
              <a:t>Other Medical Knowledge Graphs </a:t>
            </a:r>
          </a:p>
        </p:txBody>
      </p:sp>
      <p:sp>
        <p:nvSpPr>
          <p:cNvPr id="3123" name="TextBox 3122">
            <a:extLst>
              <a:ext uri="{FF2B5EF4-FFF2-40B4-BE49-F238E27FC236}">
                <a16:creationId xmlns:a16="http://schemas.microsoft.com/office/drawing/2014/main" id="{FFA01919-B0D3-0842-3746-4354122FAB68}"/>
              </a:ext>
            </a:extLst>
          </p:cNvPr>
          <p:cNvSpPr txBox="1"/>
          <p:nvPr/>
        </p:nvSpPr>
        <p:spPr>
          <a:xfrm>
            <a:off x="7217534" y="8125836"/>
            <a:ext cx="139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Med-KG</a:t>
            </a:r>
          </a:p>
        </p:txBody>
      </p:sp>
      <p:pic>
        <p:nvPicPr>
          <p:cNvPr id="3125" name="Picture 3124">
            <a:extLst>
              <a:ext uri="{FF2B5EF4-FFF2-40B4-BE49-F238E27FC236}">
                <a16:creationId xmlns:a16="http://schemas.microsoft.com/office/drawing/2014/main" id="{08E19281-C47A-0928-023A-64ECEFE2A7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4919" y="19798042"/>
            <a:ext cx="1417440" cy="1437087"/>
          </a:xfrm>
          <a:prstGeom prst="rect">
            <a:avLst/>
          </a:prstGeom>
        </p:spPr>
      </p:pic>
      <p:sp>
        <p:nvSpPr>
          <p:cNvPr id="3126" name="TextBox 3125">
            <a:extLst>
              <a:ext uri="{FF2B5EF4-FFF2-40B4-BE49-F238E27FC236}">
                <a16:creationId xmlns:a16="http://schemas.microsoft.com/office/drawing/2014/main" id="{57D547FF-CCE3-FB4E-AC86-79282E4BFCBA}"/>
              </a:ext>
            </a:extLst>
          </p:cNvPr>
          <p:cNvSpPr txBox="1"/>
          <p:nvPr/>
        </p:nvSpPr>
        <p:spPr>
          <a:xfrm>
            <a:off x="9484725" y="18884852"/>
            <a:ext cx="156179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Franklin Gothic Book" panose="020B0503020102020204" pitchFamily="34" charset="0"/>
              </a:rPr>
              <a:t>OpenAI API Call</a:t>
            </a:r>
          </a:p>
        </p:txBody>
      </p: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D8A5A5BE-9E8C-02E7-02FA-A2A7217E21E8}"/>
              </a:ext>
            </a:extLst>
          </p:cNvPr>
          <p:cNvCxnSpPr>
            <a:cxnSpLocks/>
          </p:cNvCxnSpPr>
          <p:nvPr/>
        </p:nvCxnSpPr>
        <p:spPr>
          <a:xfrm>
            <a:off x="5361335" y="6710779"/>
            <a:ext cx="0" cy="1881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1575</TotalTime>
  <Words>358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Franklin Gothic Medium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Ankireddy, Sahithi</cp:lastModifiedBy>
  <cp:revision>24</cp:revision>
  <dcterms:modified xsi:type="dcterms:W3CDTF">2025-05-29T08:38:43Z</dcterms:modified>
</cp:coreProperties>
</file>