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54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{11,13,7}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60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Solving sum of subset problems</a:t>
            </a:r>
          </a:p>
          <a:p>
            <a:pPr lvl="1">
              <a:spcBef>
                <a:spcPts val="300"/>
              </a:spcBef>
            </a:pPr>
            <a:r>
              <a:t>Build a complete possible tree</a:t>
            </a:r>
          </a:p>
          <a:p>
            <a:pPr lvl="2">
              <a:spcBef>
                <a:spcPts val="300"/>
              </a:spcBef>
            </a:pPr>
            <a:r>
              <a:t>Again a static approach</a:t>
            </a:r>
          </a:p>
          <a:p>
            <a:pPr lvl="1">
              <a:spcBef>
                <a:spcPts val="300"/>
              </a:spcBef>
            </a:pPr>
            <a:r>
              <a:t>Explore (traverse) the tree for possible solutions.</a:t>
            </a:r>
          </a:p>
          <a:p>
            <a:pPr lvl="1">
              <a:spcBef>
                <a:spcPts val="300"/>
              </a:spcBef>
            </a:pPr>
            <a:r>
              <a:t>Prune the tree on reaching a node where can not traverse further</a:t>
            </a:r>
          </a:p>
          <a:p>
            <a:pPr lvl="1">
              <a:spcBef>
                <a:spcPts val="300"/>
              </a:spcBef>
            </a:pPr>
            <a:r>
              <a:t>Backtrack to explore next path.</a:t>
            </a:r>
          </a:p>
          <a:p>
            <a:pPr lvl="1">
              <a:spcBef>
                <a:spcPts val="300"/>
              </a:spcBef>
            </a:pPr>
            <a:r>
              <a:t>When reach the leaf node, it is not necessary that a solution is found.</a:t>
            </a:r>
          </a:p>
          <a:p>
            <a:pPr>
              <a:spcBef>
                <a:spcPts val="300"/>
              </a:spcBef>
            </a:pPr>
            <a:r>
              <a:t>Note: </a:t>
            </a:r>
            <a:r>
              <a:rPr sz="3000"/>
              <a:t>Building a static tree is independent of problem instance.  e.g. even if value of elements of set or sum total changes, tree remains the same.</a:t>
            </a:r>
          </a:p>
          <a:p>
            <a:pPr lvl="1">
              <a:spcBef>
                <a:spcPts val="300"/>
              </a:spcBef>
            </a:pPr>
            <a:r>
              <a:t>Tree is built for all possible solutions.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66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tate Space: 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Sum of Subset problem</a:t>
            </a:r>
          </a:p>
        </p:txBody>
      </p:sp>
      <p:sp>
        <p:nvSpPr>
          <p:cNvPr id="72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6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85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86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87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88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89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97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00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8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101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102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103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104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105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0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6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9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22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23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24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25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26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27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28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29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130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131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7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3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144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145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146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147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3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64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65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66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67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68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169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70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171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172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5"/>
      <p:bldP build="whole" bldLvl="1" animBg="1" rev="0" advAuto="0" spid="86" grpId="4"/>
      <p:bldP build="whole" bldLvl="1" animBg="1" rev="0" advAuto="0" spid="84" grpId="2"/>
      <p:bldP build="whole" bldLvl="1" animBg="1" rev="0" advAuto="0" spid="85" grpId="3"/>
      <p:bldP build="p" bldLvl="5" animBg="1" rev="0" advAuto="0" spid="7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175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1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9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3425031" y="1960602"/>
            <a:ext cx="1956622" cy="8687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2002341" y="2901317"/>
            <a:ext cx="1254663" cy="89902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V="1">
            <a:off x="1279874" y="3899676"/>
            <a:ext cx="677255" cy="86143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744911" y="4901171"/>
            <a:ext cx="458450" cy="9658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7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188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189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190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191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192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H="1" flipV="1">
            <a:off x="1289705" y="4864525"/>
            <a:ext cx="152733" cy="103910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 flipV="1">
            <a:off x="3414351" y="2832520"/>
            <a:ext cx="988492" cy="98849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200" name="Line"/>
          <p:cNvSpPr/>
          <p:nvPr/>
        </p:nvSpPr>
        <p:spPr>
          <a:xfrm flipH="1" flipV="1">
            <a:off x="5450162" y="2049186"/>
            <a:ext cx="2538741" cy="8215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3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201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2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204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205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206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207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208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0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4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25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26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27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28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29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30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31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32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233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234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6692666" y="2948186"/>
            <a:ext cx="1254662" cy="8804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8065005" y="2928532"/>
            <a:ext cx="1053562" cy="8572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247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248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249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250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 flipV="1">
            <a:off x="8319442" y="3883474"/>
            <a:ext cx="771344" cy="9698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H="1" flipV="1">
            <a:off x="9185895" y="39373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2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67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68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69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70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71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272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73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274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275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276" name="X"/>
          <p:cNvSpPr txBox="1"/>
          <p:nvPr/>
        </p:nvSpPr>
        <p:spPr>
          <a:xfrm>
            <a:off x="1626369" y="3763994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7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278" name="Soln 2={0,0,1,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{0,0,1,1}</a:t>
            </a:r>
          </a:p>
        </p:txBody>
      </p:sp>
      <p:sp>
        <p:nvSpPr>
          <p:cNvPr id="279" name="✔︎"/>
          <p:cNvSpPr txBox="1"/>
          <p:nvPr/>
        </p:nvSpPr>
        <p:spPr>
          <a:xfrm>
            <a:off x="1477009" y="5606769"/>
            <a:ext cx="5952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280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1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2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3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4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5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6" name="✔︎"/>
          <p:cNvSpPr txBox="1"/>
          <p:nvPr/>
        </p:nvSpPr>
        <p:spPr>
          <a:xfrm>
            <a:off x="7428380" y="5599734"/>
            <a:ext cx="5952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287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8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9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0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25"/>
      <p:bldP build="whole" bldLvl="1" animBg="1" rev="0" advAuto="0" spid="241" grpId="27"/>
      <p:bldP build="whole" bldLvl="1" animBg="1" rev="0" advAuto="0" spid="257" grpId="34"/>
      <p:bldP build="whole" bldLvl="1" animBg="1" rev="0" advAuto="0" spid="286" grpId="35"/>
      <p:bldP build="whole" bldLvl="1" animBg="1" rev="0" advAuto="0" spid="188" grpId="2"/>
      <p:bldP build="whole" bldLvl="1" animBg="1" rev="0" advAuto="0" spid="237" grpId="24"/>
      <p:bldP build="whole" bldLvl="1" animBg="1" rev="0" advAuto="0" spid="285" grpId="31"/>
      <p:bldP build="whole" bldLvl="1" animBg="1" rev="0" advAuto="0" spid="214" grpId="16"/>
      <p:bldP build="whole" bldLvl="1" animBg="1" rev="0" advAuto="0" spid="283" grpId="26"/>
      <p:bldP build="whole" bldLvl="1" animBg="1" rev="0" advAuto="0" spid="282" grpId="22"/>
      <p:bldP build="whole" bldLvl="1" animBg="1" rev="0" advAuto="0" spid="189" grpId="3"/>
      <p:bldP build="whole" bldLvl="1" animBg="1" rev="0" advAuto="0" spid="221" grpId="19"/>
      <p:bldP build="whole" bldLvl="1" animBg="1" rev="0" advAuto="0" spid="265" grpId="42"/>
      <p:bldP build="whole" bldLvl="1" animBg="1" rev="0" advAuto="0" spid="251" grpId="28"/>
      <p:bldP build="whole" bldLvl="1" animBg="1" rev="0" advAuto="0" spid="280" grpId="17"/>
      <p:bldP build="whole" bldLvl="1" animBg="1" rev="0" advAuto="0" spid="263" grpId="40"/>
      <p:bldP build="whole" bldLvl="1" animBg="1" rev="0" advAuto="0" spid="184" grpId="6"/>
      <p:bldP build="whole" bldLvl="1" animBg="1" rev="0" advAuto="0" spid="200" grpId="23"/>
      <p:bldP build="whole" bldLvl="1" animBg="1" rev="0" advAuto="0" spid="278" grpId="36"/>
      <p:bldP build="whole" bldLvl="1" animBg="1" rev="0" advAuto="0" spid="187" grpId="1"/>
      <p:bldP build="whole" bldLvl="1" animBg="1" rev="0" advAuto="0" spid="211" grpId="13"/>
      <p:bldP build="whole" bldLvl="1" animBg="1" rev="0" advAuto="0" spid="290" grpId="14"/>
      <p:bldP build="whole" bldLvl="1" animBg="1" rev="0" advAuto="0" spid="284" grpId="29"/>
      <p:bldP build="whole" bldLvl="1" animBg="1" rev="0" advAuto="0" spid="197" grpId="15"/>
      <p:bldP build="whole" bldLvl="1" animBg="1" rev="0" advAuto="0" spid="193" grpId="9"/>
      <p:bldP build="whole" bldLvl="1" animBg="1" rev="0" advAuto="0" spid="289" grpId="43"/>
      <p:bldP build="whole" bldLvl="1" animBg="1" rev="0" advAuto="0" spid="190" grpId="4"/>
      <p:bldP build="whole" bldLvl="1" animBg="1" rev="0" advAuto="0" spid="261" grpId="37"/>
      <p:bldP build="whole" bldLvl="1" animBg="1" rev="0" advAuto="0" spid="277" grpId="12"/>
      <p:bldP build="whole" bldLvl="1" animBg="1" rev="0" advAuto="0" spid="245" grpId="32"/>
      <p:bldP build="whole" bldLvl="1" animBg="1" rev="0" advAuto="0" spid="276" grpId="8"/>
      <p:bldP build="whole" bldLvl="1" animBg="1" rev="0" advAuto="0" spid="217" grpId="18"/>
      <p:bldP build="whole" bldLvl="1" animBg="1" rev="0" advAuto="0" spid="279" grpId="11"/>
      <p:bldP build="whole" bldLvl="1" animBg="1" rev="0" advAuto="0" spid="223" grpId="21"/>
      <p:bldP build="whole" bldLvl="1" animBg="1" rev="0" advAuto="0" spid="209" grpId="10"/>
      <p:bldP build="whole" bldLvl="1" animBg="1" rev="0" advAuto="0" spid="256" grpId="33"/>
      <p:bldP build="whole" bldLvl="1" animBg="1" rev="0" advAuto="0" spid="259" grpId="39"/>
      <p:bldP build="whole" bldLvl="1" animBg="1" rev="0" advAuto="0" spid="288" grpId="41"/>
      <p:bldP build="whole" bldLvl="1" animBg="1" rev="0" advAuto="0" spid="185" grpId="7"/>
      <p:bldP build="whole" bldLvl="1" animBg="1" rev="0" advAuto="0" spid="253" grpId="30"/>
      <p:bldP build="whole" bldLvl="1" animBg="1" rev="0" advAuto="0" spid="281" grpId="20"/>
      <p:bldP build="whole" bldLvl="1" animBg="1" rev="0" advAuto="0" spid="287" grpId="38"/>
      <p:bldP build="whole" bldLvl="1" animBg="1" rev="0" advAuto="0" spid="183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Lab/Backtracking,Subset Sum"/>
          <p:cNvSpPr txBox="1"/>
          <p:nvPr/>
        </p:nvSpPr>
        <p:spPr>
          <a:xfrm>
            <a:off x="423212" y="6963885"/>
            <a:ext cx="45230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DAALab/Backtracking,Subset Sum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6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297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298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299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300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302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4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306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7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308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31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313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5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317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321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3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325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329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1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333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5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337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9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0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1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342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344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5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6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348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9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0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352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4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356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8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360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2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364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5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368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1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372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374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83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375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8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9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0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381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382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394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385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6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9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0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1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392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393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24" grpId="6"/>
      <p:bldP build="whole" bldLvl="1" animBg="1" rev="0" advAuto="0" spid="332" grpId="8"/>
      <p:bldP build="whole" bldLvl="1" animBg="1" rev="0" advAuto="0" spid="296" grpId="1"/>
      <p:bldP build="whole" bldLvl="1" animBg="1" rev="0" advAuto="0" spid="363" grpId="16"/>
      <p:bldP build="whole" bldLvl="1" animBg="1" rev="0" advAuto="0" spid="320" grpId="10"/>
      <p:bldP build="whole" bldLvl="1" animBg="1" rev="0" advAuto="0" spid="347" grpId="11"/>
      <p:bldP build="whole" bldLvl="1" animBg="1" rev="0" advAuto="0" spid="359" grpId="18"/>
      <p:bldP build="whole" bldLvl="1" animBg="1" rev="0" advAuto="0" spid="316" grpId="5"/>
      <p:bldP build="whole" bldLvl="1" animBg="1" rev="0" advAuto="0" spid="394" grpId="20"/>
      <p:bldP build="whole" bldLvl="1" animBg="1" rev="0" advAuto="0" spid="343" grpId="13"/>
      <p:bldP build="whole" bldLvl="1" animBg="1" rev="0" advAuto="0" spid="312" grpId="3"/>
      <p:bldP build="whole" bldLvl="1" animBg="1" rev="0" advAuto="0" spid="355" grpId="15"/>
      <p:bldP build="whole" bldLvl="1" animBg="1" rev="0" advAuto="0" spid="373" grpId="17"/>
      <p:bldP build="whole" bldLvl="1" animBg="1" rev="0" advAuto="0" spid="351" grpId="12"/>
      <p:bldP build="whole" bldLvl="1" animBg="1" rev="0" advAuto="0" spid="305" grpId="4"/>
      <p:bldP build="whole" bldLvl="1" animBg="1" rev="0" advAuto="0" spid="309" grpId="14"/>
      <p:bldP build="whole" bldLvl="1" animBg="1" rev="0" advAuto="0" spid="384" grpId="19"/>
      <p:bldP build="whole" bldLvl="1" animBg="1" rev="0" advAuto="0" spid="328" grpId="7"/>
      <p:bldP build="whole" bldLvl="1" animBg="1" rev="0" advAuto="0" spid="336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