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od.emai@ksit.edu.in?subject=DAA%20Lab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Lab12: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Hamiltonian Cycles</a:t>
            </a:r>
          </a:p>
        </p:txBody>
      </p:sp>
      <p:sp>
        <p:nvSpPr>
          <p:cNvPr id="43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(2021_22-Even)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AIML,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hod.email@ksit.edu.in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lgo: Hamiltonian Cycle (Mai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225" name="Algo Hamiltonian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uses recursive formulation of backtracking to find all HCs of G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stored as adjacency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G[1:n][1:n]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//All cycles start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</a:t>
            </a:r>
            <a:r>
              <a:rPr sz="2600"/>
              <a:t>A1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</a:t>
            </a:r>
            <a:r>
              <a:rPr sz="2600"/>
              <a:t>A2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</a:t>
            </a:r>
            <a:r>
              <a:rPr sz="2600"/>
              <a:t>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</a:t>
            </a:r>
            <a:r>
              <a:rPr sz="2600"/>
              <a:t>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</a:t>
            </a:r>
            <a:r>
              <a:rPr sz="2600"/>
              <a:t>A5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</a:t>
            </a:r>
            <a:r>
              <a:rPr sz="2600"/>
              <a:t>A6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 i="1" u="sng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2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Execution of HC Algo"/>
          <p:cNvSpPr txBox="1"/>
          <p:nvPr>
            <p:ph type="title"/>
          </p:nvPr>
        </p:nvSpPr>
        <p:spPr>
          <a:xfrm>
            <a:off x="-118534" y="-122894"/>
            <a:ext cx="5033897" cy="698609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231" name="Invocation: x[1]=1,…"/>
          <p:cNvSpPr txBox="1"/>
          <p:nvPr>
            <p:ph type="body" sz="half" idx="1"/>
          </p:nvPr>
        </p:nvSpPr>
        <p:spPr>
          <a:xfrm>
            <a:off x="209088" y="3370967"/>
            <a:ext cx="7700680" cy="35062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Invocation: x[1]=1, </a:t>
            </a:r>
          </a:p>
          <a:p>
            <a:pPr marL="0" indent="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Hamiltonian(2) i.e. k=2</a:t>
            </a:r>
          </a:p>
          <a:p>
            <a:pPr marL="0" indent="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N1:k=2→x[2]=(0+1)%9=1=1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Thus</a:t>
            </a:r>
            <a:r>
              <a:t> x[2]=1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G[x[1]][x[2]]→G[1][1]==1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False, no self edge)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x[2]=(1+1)%9=1=2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Thus</a:t>
            </a:r>
            <a:r>
              <a:t> x[2]=2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 while loop</a:t>
            </a:r>
            <a:r>
              <a:t>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x[2]==0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G[x[1]][x[2]]→G[1][2]==1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edge </a:t>
            </a:r>
            <a:r>
              <a:t>1-2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x[1]==x[2]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2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255178" y="770284"/>
            <a:ext cx="4286474" cy="1892781"/>
            <a:chOff x="0" y="0"/>
            <a:chExt cx="4286472" cy="1892779"/>
          </a:xfrm>
        </p:grpSpPr>
        <p:sp>
          <p:nvSpPr>
            <p:cNvPr id="235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6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7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8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9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0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1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2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3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2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55" name="do…"/>
          <p:cNvSpPr txBox="1"/>
          <p:nvPr/>
        </p:nvSpPr>
        <p:spPr>
          <a:xfrm>
            <a:off x="4113534" y="530836"/>
            <a:ext cx="6113581" cy="312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x[1]……N7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7" marL="0" indent="16002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256" name="Algo NextValue(k)"/>
          <p:cNvSpPr txBox="1"/>
          <p:nvPr/>
        </p:nvSpPr>
        <p:spPr>
          <a:xfrm>
            <a:off x="5644180" y="204028"/>
            <a:ext cx="2249228" cy="438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Algo NextValue(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)</a:t>
            </a:r>
          </a:p>
        </p:txBody>
      </p:sp>
      <p:sp>
        <p:nvSpPr>
          <p:cNvPr id="257" name="N7: j==k //2=2 (True)…"/>
          <p:cNvSpPr txBox="1"/>
          <p:nvPr/>
        </p:nvSpPr>
        <p:spPr>
          <a:xfrm>
            <a:off x="6422727" y="3274687"/>
            <a:ext cx="3352727" cy="107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10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N7: j==k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</a:t>
            </a:r>
            <a:r>
              <a:t>2=2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t>)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N8: 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</a:t>
            </a:r>
            <a:r>
              <a:t>2&lt;8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(i.e.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aphicFrame>
        <p:nvGraphicFramePr>
          <p:cNvPr id="258" name="Table"/>
          <p:cNvGraphicFramePr/>
          <p:nvPr/>
        </p:nvGraphicFramePr>
        <p:xfrm>
          <a:off x="609095" y="2738646"/>
          <a:ext cx="1004665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88044"/>
                <a:gridCol w="488044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9" name="1"/>
          <p:cNvSpPr/>
          <p:nvPr/>
        </p:nvSpPr>
        <p:spPr>
          <a:xfrm>
            <a:off x="1118663" y="3041796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" name="2"/>
          <p:cNvSpPr/>
          <p:nvPr/>
        </p:nvSpPr>
        <p:spPr>
          <a:xfrm>
            <a:off x="1118663" y="3041796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1" name="Line"/>
          <p:cNvSpPr/>
          <p:nvPr/>
        </p:nvSpPr>
        <p:spPr>
          <a:xfrm>
            <a:off x="8017933" y="423333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5302 0.074852" origin="layout" pathEditMode="relative">
                                      <p:cBhvr>
                                        <p:cTn id="2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5302 0.074852 L 0.027219 0.113064" origin="layout" pathEditMode="relative">
                                      <p:cBhvr>
                                        <p:cTn id="3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7219 0.113064 L 0.031219 0.151181" origin="layout" pathEditMode="relative">
                                      <p:cBhvr>
                                        <p:cTn id="4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1219 0.151181 L 0.069561 0.075104" origin="layout" pathEditMode="relative">
                                      <p:cBhvr>
                                        <p:cTn id="5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9561 0.075104 L 0.071497 0.115833" origin="layout" pathEditMode="relative">
                                      <p:cBhvr>
                                        <p:cTn id="6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1497 0.115833 L 0.067255 0.149800" origin="layout" pathEditMode="relative">
                                      <p:cBhvr>
                                        <p:cTn id="6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7255 0.149800 L 0.033365 0.189922" origin="layout" pathEditMode="relative">
                                      <p:cBhvr>
                                        <p:cTn id="7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3365 0.189922 L 0.037788 0.227726" origin="layout" pathEditMode="relative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Class="entr" nodeType="with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7788 0.227726 L 0.114262 0.291528" origin="layout" pathEditMode="relative">
                                      <p:cBhvr>
                                        <p:cTn id="9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mph" nodeType="withEffect" presetSubtype="0" presetID="6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261"/>
                                        </p:tgtEl>
                                      </p:cBhvr>
                                      <p:by x="75626" y="7562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with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4262 0.291528 L 0.118737 0.353568" origin="layout" pathEditMode="relative">
                                      <p:cBhvr>
                                        <p:cTn id="10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8737 0.353568 L 0.139371 0.486189" origin="layout" pathEditMode="relative">
                                      <p:cBhvr>
                                        <p:cTn id="10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15"/>
      <p:bldP build="whole" bldLvl="1" animBg="1" rev="0" advAuto="0" spid="261" grpId="2"/>
      <p:bldP build="p" bldLvl="5" animBg="1" rev="0" advAuto="0" spid="231" grpId="1"/>
      <p:bldP build="whole" bldLvl="1" animBg="1" rev="0" advAuto="0" spid="259" grpId="4"/>
      <p:bldP build="p" bldLvl="5" animBg="1" rev="0" advAuto="0" spid="257" grpId="13"/>
      <p:bldP build="whole" bldLvl="1" animBg="1" rev="0" advAuto="0" spid="260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ecution of HC Algo"/>
          <p:cNvSpPr txBox="1"/>
          <p:nvPr>
            <p:ph type="title"/>
          </p:nvPr>
        </p:nvSpPr>
        <p:spPr>
          <a:xfrm>
            <a:off x="-33867" y="29506"/>
            <a:ext cx="4690071" cy="68901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265" name="A2: x[k]==0 (False since k=2, x[2]=2)…"/>
          <p:cNvSpPr txBox="1"/>
          <p:nvPr>
            <p:ph type="body" sz="half" idx="1"/>
          </p:nvPr>
        </p:nvSpPr>
        <p:spPr>
          <a:xfrm>
            <a:off x="242954" y="3362104"/>
            <a:ext cx="6316579" cy="39306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A2: x[k]==0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 since </a:t>
            </a:r>
            <a:r>
              <a:t>k=2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A3: </a:t>
            </a:r>
            <a:r>
              <a:t>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since</a:t>
            </a:r>
            <a:r>
              <a:t> k=2, n=8)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A6: </a:t>
            </a:r>
            <a:r>
              <a:rPr sz="2100"/>
              <a:t>Hamiltonian(3) (since k=2)</a:t>
            </a:r>
          </a:p>
          <a:p>
            <a:pPr marL="0" indent="0">
              <a:spcBef>
                <a:spcPts val="100"/>
              </a:spcBef>
              <a:buSzTx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NextValue(3)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N1:k=3→x[3]=(0+1)%9=1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N2: x[k]==0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N3: G[x[2]][x[3]]→G[2][1]==1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 (True)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N4: </a:t>
            </a:r>
            <a:r>
              <a:t>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N5: x[1]==x[3]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000"/>
              <a:t>(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True, </a:t>
            </a:r>
            <a:r>
              <a:rPr sz="2000"/>
              <a:t>1=1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, node </a:t>
            </a:r>
            <a:r>
              <a:rPr sz="2000"/>
              <a:t>1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 already in path)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N6: </a:t>
            </a:r>
            <a:r>
              <a:t>break </a:t>
            </a:r>
            <a:r>
              <a:rPr sz="2000"/>
              <a:t>(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2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471829" y="770284"/>
            <a:ext cx="4286473" cy="1892781"/>
            <a:chOff x="0" y="0"/>
            <a:chExt cx="4286472" cy="1892779"/>
          </a:xfrm>
        </p:grpSpPr>
        <p:sp>
          <p:nvSpPr>
            <p:cNvPr id="269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0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1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2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3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74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5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6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7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0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4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5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7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7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89" name="Algo Hamiltonian(k)…"/>
          <p:cNvSpPr txBox="1"/>
          <p:nvPr/>
        </p:nvSpPr>
        <p:spPr>
          <a:xfrm>
            <a:off x="4810526" y="115521"/>
            <a:ext cx="4991746" cy="2931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>
              <a:lnSpc>
                <a:spcPct val="80000"/>
              </a:lnSpc>
              <a:defRPr i="1" sz="20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do</a:t>
            </a:r>
            <a:r>
              <a:rPr i="0" u="none"/>
              <a:t> //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next</a:t>
            </a:r>
            <a:r>
              <a:t> x[k] …………A1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</a:t>
            </a:r>
            <a:r>
              <a:t>…………A2</a:t>
            </a: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last node, print path</a:t>
            </a:r>
            <a:r>
              <a:t>…………A3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</a:t>
            </a:r>
            <a:r>
              <a:t>…………A4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…………A5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…………A6</a:t>
            </a:r>
          </a:p>
          <a:p>
            <a:pPr marL="0">
              <a:lnSpc>
                <a:spcPct val="8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 i="1" u="sng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290" name="do…"/>
          <p:cNvSpPr txBox="1"/>
          <p:nvPr/>
        </p:nvSpPr>
        <p:spPr>
          <a:xfrm>
            <a:off x="5925400" y="3087770"/>
            <a:ext cx="6113582" cy="312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graphicFrame>
        <p:nvGraphicFramePr>
          <p:cNvPr id="291" name="Table"/>
          <p:cNvGraphicFramePr/>
          <p:nvPr/>
        </p:nvGraphicFramePr>
        <p:xfrm>
          <a:off x="609095" y="2738646"/>
          <a:ext cx="1468456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79959"/>
                <a:gridCol w="479959"/>
                <a:gridCol w="479959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2" name="2"/>
          <p:cNvSpPr/>
          <p:nvPr/>
        </p:nvSpPr>
        <p:spPr>
          <a:xfrm>
            <a:off x="1116083" y="3058729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3" name="Algo NextValue"/>
          <p:cNvSpPr txBox="1"/>
          <p:nvPr/>
        </p:nvSpPr>
        <p:spPr>
          <a:xfrm>
            <a:off x="7168181" y="3024827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  <p:sp>
        <p:nvSpPr>
          <p:cNvPr id="294" name="1"/>
          <p:cNvSpPr/>
          <p:nvPr/>
        </p:nvSpPr>
        <p:spPr>
          <a:xfrm>
            <a:off x="1600230" y="3058729"/>
            <a:ext cx="425903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Line"/>
          <p:cNvSpPr/>
          <p:nvPr/>
        </p:nvSpPr>
        <p:spPr>
          <a:xfrm>
            <a:off x="5511799" y="3572933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4478866" y="1082094"/>
            <a:ext cx="705605" cy="1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7242 0.065191" origin="layout" pathEditMode="relative">
                                      <p:cBhvr>
                                        <p:cTn id="1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17242 0.065191 L 0.044211 0.197005" origin="layout" pathEditMode="relative">
                                      <p:cBhvr>
                                        <p:cTn id="25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44211 0.197005 L 0.004611 -0.032240" origin="layout" pathEditMode="relative">
                                      <p:cBhvr>
                                        <p:cTn id="36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2055 0.036866" origin="layout" pathEditMode="relative">
                                      <p:cBhvr>
                                        <p:cTn id="54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12055 0.036866 L -0.013999 0.072266" origin="layout" pathEditMode="relative">
                                      <p:cBhvr>
                                        <p:cTn id="61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13999 0.072266 L -0.013397 0.112951" origin="layout" pathEditMode="relative">
                                      <p:cBhvr>
                                        <p:cTn id="6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13397 0.112951 L 0.011990 0.150486" origin="layout" pathEditMode="relative">
                                      <p:cBhvr>
                                        <p:cTn id="7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11990 0.150486 L 0.074805 0.181623" origin="layout" pathEditMode="relative">
                                      <p:cBhvr>
                                        <p:cTn id="8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6"/>
      <p:bldP build="whole" bldLvl="1" animBg="1" rev="0" advAuto="0" spid="294" grpId="7"/>
      <p:bldP build="whole" bldLvl="1" animBg="1" rev="0" advAuto="0" spid="296" grpId="2"/>
      <p:bldP build="p" bldLvl="5" animBg="1" rev="0" advAuto="0" spid="2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N6: break (Continue from do-while loop)…"/>
          <p:cNvSpPr txBox="1"/>
          <p:nvPr>
            <p:ph type="body" sz="half" idx="1"/>
          </p:nvPr>
        </p:nvSpPr>
        <p:spPr>
          <a:xfrm>
            <a:off x="179661" y="3081588"/>
            <a:ext cx="6019121" cy="398755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k=3, x[k]=(1+1)%9=2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//False </a:t>
            </a:r>
            <a:r>
              <a:t>x[3]=2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</a:t>
            </a:r>
            <a:r>
              <a:t>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 to next iteration of do-while</a:t>
            </a:r>
            <a:r>
              <a:t> 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N1:k=3, x[3]=(2+1)%9=3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x[3]==0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G[G[x[2]][x[3]]→G[2][3]==1(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iterate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t>x[1]=1,x[3]=3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j=2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t>x[2]=2,x[3]=3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t>)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3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22" name="Group"/>
          <p:cNvGrpSpPr/>
          <p:nvPr/>
        </p:nvGrpSpPr>
        <p:grpSpPr>
          <a:xfrm>
            <a:off x="437962" y="465484"/>
            <a:ext cx="4286474" cy="1892781"/>
            <a:chOff x="0" y="0"/>
            <a:chExt cx="4286472" cy="1892779"/>
          </a:xfrm>
        </p:grpSpPr>
        <p:sp>
          <p:nvSpPr>
            <p:cNvPr id="303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4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5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6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7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08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9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0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1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2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3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4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5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6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7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8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2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23" name="do…"/>
          <p:cNvSpPr txBox="1"/>
          <p:nvPr/>
        </p:nvSpPr>
        <p:spPr>
          <a:xfrm>
            <a:off x="5367792" y="63091"/>
            <a:ext cx="4786446" cy="3420771"/>
          </a:xfrm>
          <a:prstGeom prst="rect">
            <a:avLst/>
          </a:prstGeom>
          <a:ln w="12700">
            <a:solidFill>
              <a:schemeClr val="accent6">
                <a:satOff val="24555"/>
                <a:lumOff val="2223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324" name="Algo NextValue"/>
          <p:cNvSpPr txBox="1"/>
          <p:nvPr/>
        </p:nvSpPr>
        <p:spPr>
          <a:xfrm>
            <a:off x="7269781" y="62865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  <p:sp>
        <p:nvSpPr>
          <p:cNvPr id="325" name="Execution of HC Algo"/>
          <p:cNvSpPr txBox="1"/>
          <p:nvPr>
            <p:ph type="title"/>
          </p:nvPr>
        </p:nvSpPr>
        <p:spPr>
          <a:xfrm>
            <a:off x="-80434" y="-72094"/>
            <a:ext cx="4690071" cy="68901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326" name="2"/>
          <p:cNvSpPr/>
          <p:nvPr/>
        </p:nvSpPr>
        <p:spPr>
          <a:xfrm>
            <a:off x="837502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aphicFrame>
        <p:nvGraphicFramePr>
          <p:cNvPr id="327" name="Table"/>
          <p:cNvGraphicFramePr/>
          <p:nvPr/>
        </p:nvGraphicFramePr>
        <p:xfrm>
          <a:off x="330513" y="2356592"/>
          <a:ext cx="1468456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79959"/>
                <a:gridCol w="479959"/>
                <a:gridCol w="479959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8" name="1"/>
          <p:cNvSpPr/>
          <p:nvPr/>
        </p:nvSpPr>
        <p:spPr>
          <a:xfrm>
            <a:off x="1322376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9" name="2"/>
          <p:cNvSpPr/>
          <p:nvPr/>
        </p:nvSpPr>
        <p:spPr>
          <a:xfrm>
            <a:off x="1322376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3"/>
          <p:cNvSpPr/>
          <p:nvPr/>
        </p:nvSpPr>
        <p:spPr>
          <a:xfrm>
            <a:off x="1322376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1" name="Line"/>
          <p:cNvSpPr/>
          <p:nvPr/>
        </p:nvSpPr>
        <p:spPr>
          <a:xfrm>
            <a:off x="5647266" y="1981200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6697 -0.190130" origin="layout" pathEditMode="relative">
                                      <p:cBhvr>
                                        <p:cTn id="18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697 -0.190130 L -0.076863 -0.152925" origin="layout" pathEditMode="relative">
                                      <p:cBhvr>
                                        <p:cTn id="29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863 -0.152925 L -0.078007 -0.114661" origin="layout" pathEditMode="relative">
                                      <p:cBhvr>
                                        <p:cTn id="3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8007 -0.114661 L -0.077464 -0.199149" origin="layout" pathEditMode="relative">
                                      <p:cBhvr>
                                        <p:cTn id="47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7464 -0.199149 L -0.076374 -0.153620" origin="layout" pathEditMode="relative">
                                      <p:cBhvr>
                                        <p:cTn id="58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374 -0.153620 L -0.075434 -0.113299" origin="layout" pathEditMode="relative">
                                      <p:cBhvr>
                                        <p:cTn id="65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5434 -0.113299 L -0.059122 -0.078194" origin="layout" pathEditMode="relative">
                                      <p:cBhvr>
                                        <p:cTn id="72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59122 -0.078194 L -0.037108 -0.042057" origin="layout" pathEditMode="relative">
                                      <p:cBhvr>
                                        <p:cTn id="79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path" nodeType="with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7108 -0.042057 L -0.058141 -0.077491" origin="layout" pathEditMode="relative">
                                      <p:cBhvr>
                                        <p:cTn id="8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58141 -0.077491 L -0.034675 -0.040208" origin="layout" pathEditMode="relative">
                                      <p:cBhvr>
                                        <p:cTn id="9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with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4675 -0.040208 L -0.053669 -0.077908" origin="layout" pathEditMode="relative">
                                      <p:cBhvr>
                                        <p:cTn id="100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2"/>
      <p:bldP build="whole" bldLvl="1" animBg="1" rev="0" advAuto="0" spid="329" grpId="4"/>
      <p:bldP build="whole" bldLvl="1" animBg="1" rev="0" advAuto="0" spid="330" grpId="8"/>
      <p:bldP build="p" bldLvl="5" animBg="1" rev="0" advAuto="0" spid="29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Execution of HC Algo"/>
          <p:cNvSpPr txBox="1"/>
          <p:nvPr>
            <p:ph type="title"/>
          </p:nvPr>
        </p:nvSpPr>
        <p:spPr>
          <a:xfrm>
            <a:off x="-4641" y="-132300"/>
            <a:ext cx="4799146" cy="67904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335" name="N4: j=3 (loop condition breaks)…"/>
          <p:cNvSpPr txBox="1"/>
          <p:nvPr>
            <p:ph type="body" sz="half" idx="1"/>
          </p:nvPr>
        </p:nvSpPr>
        <p:spPr>
          <a:xfrm>
            <a:off x="90761" y="3064655"/>
            <a:ext cx="6676346" cy="400938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t>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N7: j==k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N8: k&lt;n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(True </a:t>
            </a:r>
            <a:r>
              <a:t>k=3, n=8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return to </a:t>
            </a:r>
            <a:r>
              <a:t>A1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t>k=3,x[3]=3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k=3, x[3]=3</a:t>
            </a: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Hamiltonian(k+1=4)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//next.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Proceeding in this way will lead to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x[4]=4, Hamiltonian(5)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x[5]=5, Hamiltonian(6)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x[6]=6, Hamiltonian(7)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x[7]=7, Hamiltonian(8)</a:t>
            </a:r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3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251695" y="448551"/>
            <a:ext cx="4286474" cy="1892780"/>
            <a:chOff x="0" y="0"/>
            <a:chExt cx="4286472" cy="1892779"/>
          </a:xfrm>
        </p:grpSpPr>
        <p:sp>
          <p:nvSpPr>
            <p:cNvPr id="339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0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1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2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3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44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5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6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8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9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0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1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2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3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4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5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7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59" name="2"/>
          <p:cNvSpPr/>
          <p:nvPr/>
        </p:nvSpPr>
        <p:spPr>
          <a:xfrm>
            <a:off x="837502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aphicFrame>
        <p:nvGraphicFramePr>
          <p:cNvPr id="360" name="Table"/>
          <p:cNvGraphicFramePr/>
          <p:nvPr/>
        </p:nvGraphicFramePr>
        <p:xfrm>
          <a:off x="330513" y="2356592"/>
          <a:ext cx="1929508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75233"/>
                <a:gridCol w="475233"/>
                <a:gridCol w="475233"/>
                <a:gridCol w="475233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3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1" name="3"/>
          <p:cNvSpPr/>
          <p:nvPr/>
        </p:nvSpPr>
        <p:spPr>
          <a:xfrm>
            <a:off x="1288510" y="2668071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2" name="do…"/>
          <p:cNvSpPr txBox="1"/>
          <p:nvPr/>
        </p:nvSpPr>
        <p:spPr>
          <a:xfrm>
            <a:off x="5113792" y="209441"/>
            <a:ext cx="4786446" cy="3420771"/>
          </a:xfrm>
          <a:prstGeom prst="rect">
            <a:avLst/>
          </a:prstGeom>
          <a:ln w="12700">
            <a:solidFill>
              <a:schemeClr val="accent6">
                <a:satOff val="24555"/>
                <a:lumOff val="2223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363" name="Algo NextValue"/>
          <p:cNvSpPr txBox="1"/>
          <p:nvPr/>
        </p:nvSpPr>
        <p:spPr>
          <a:xfrm>
            <a:off x="6937548" y="167004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  <p:sp>
        <p:nvSpPr>
          <p:cNvPr id="364" name="Algo Hamiltonian(k)…"/>
          <p:cNvSpPr txBox="1"/>
          <p:nvPr/>
        </p:nvSpPr>
        <p:spPr>
          <a:xfrm>
            <a:off x="4824875" y="3846696"/>
            <a:ext cx="4991746" cy="293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>
              <a:lnSpc>
                <a:spcPct val="80000"/>
              </a:lnSpc>
              <a:defRPr i="1" sz="20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do</a:t>
            </a:r>
            <a:r>
              <a:rPr i="0" u="none"/>
              <a:t> //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next</a:t>
            </a:r>
            <a:r>
              <a:t> x[k] …………A1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</a:t>
            </a:r>
            <a:r>
              <a:t>…………A2</a:t>
            </a: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last node, print path</a:t>
            </a:r>
            <a:r>
              <a:t>…………A3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</a:t>
            </a:r>
            <a:r>
              <a:t>…………A4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…………A5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…………A6</a:t>
            </a:r>
          </a:p>
          <a:p>
            <a:pPr marL="0">
              <a:lnSpc>
                <a:spcPct val="8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 i="1" u="sng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365" name="Line"/>
          <p:cNvSpPr/>
          <p:nvPr/>
        </p:nvSpPr>
        <p:spPr>
          <a:xfrm>
            <a:off x="4532398" y="4531793"/>
            <a:ext cx="705605" cy="1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>
            <a:off x="4885266" y="1574800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276 0.098837" origin="layout" pathEditMode="relative">
                                      <p:cBhvr>
                                        <p:cTn id="1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2276 0.098837 L 0.036418 0.141649" origin="layout" pathEditMode="relative">
                                      <p:cBhvr>
                                        <p:cTn id="25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6418 0.141649 L 0.065249 0.174852" origin="layout" pathEditMode="relative">
                                      <p:cBhvr>
                                        <p:cTn id="32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08 0.038064" origin="layout" pathEditMode="relative">
                                      <p:cBhvr>
                                        <p:cTn id="4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408 0.038064 L 0.004048 0.102995" origin="layout" pathEditMode="relative">
                                      <p:cBhvr>
                                        <p:cTn id="53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48 0.102995 L 0.018823 0.234774" origin="layout" pathEditMode="relative">
                                      <p:cBhvr>
                                        <p:cTn id="60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5" grpId="1"/>
      <p:bldP build="whole" bldLvl="1" animBg="1" rev="0" advAuto="0" spid="366" grpId="2"/>
      <p:bldP build="whole" bldLvl="1" animBg="1" rev="0" advAuto="0" spid="365" grpId="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Invocation of Hamiltonian(8)…"/>
          <p:cNvSpPr txBox="1"/>
          <p:nvPr>
            <p:ph type="body" idx="1"/>
          </p:nvPr>
        </p:nvSpPr>
        <p:spPr>
          <a:xfrm>
            <a:off x="10327" y="3047722"/>
            <a:ext cx="8762057" cy="463029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Invocation of </a:t>
            </a:r>
            <a:r>
              <a:t>Hamiltonian(8)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invoke </a:t>
            </a:r>
            <a:r>
              <a:t>NextValue(8)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fail at condition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G[[x[n][x[1]]]==1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…N8</a:t>
            </a:r>
            <a:r>
              <a:t>, and then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N1, x[8]=(8+1)%=0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thus condition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N2, x[k]==0</a:t>
            </a:r>
            <a:r>
              <a:t> becomes </a:t>
            </a:r>
            <a:r>
              <a:rPr b="1"/>
              <a:t>True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return.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keeps returning from recursive invocation, and then at the first invocation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Hamiltonian(2),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k=3, x[3]=8</a:t>
            </a:r>
            <a:r>
              <a:t>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proceed in this further and will find a cycle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1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3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387162" y="499351"/>
            <a:ext cx="4286474" cy="1892780"/>
            <a:chOff x="0" y="0"/>
            <a:chExt cx="4286472" cy="1892779"/>
          </a:xfrm>
        </p:grpSpPr>
        <p:sp>
          <p:nvSpPr>
            <p:cNvPr id="373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4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5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6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7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78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79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80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1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2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3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4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5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6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7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8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9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6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1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93" name="Execution of HC Algo"/>
          <p:cNvSpPr txBox="1"/>
          <p:nvPr>
            <p:ph type="title"/>
          </p:nvPr>
        </p:nvSpPr>
        <p:spPr>
          <a:xfrm>
            <a:off x="-4641" y="-132300"/>
            <a:ext cx="4799146" cy="67904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394" name="do…"/>
          <p:cNvSpPr txBox="1"/>
          <p:nvPr/>
        </p:nvSpPr>
        <p:spPr>
          <a:xfrm>
            <a:off x="5113792" y="209441"/>
            <a:ext cx="4786446" cy="3420771"/>
          </a:xfrm>
          <a:prstGeom prst="rect">
            <a:avLst/>
          </a:prstGeom>
          <a:ln w="12700">
            <a:solidFill>
              <a:schemeClr val="accent6">
                <a:satOff val="24555"/>
                <a:lumOff val="2223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//?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 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G[[x[n][x[1]]]==1</a:t>
            </a:r>
            <a:r>
              <a:t>))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395" name="Algo NextValue"/>
          <p:cNvSpPr txBox="1"/>
          <p:nvPr/>
        </p:nvSpPr>
        <p:spPr>
          <a:xfrm>
            <a:off x="6937548" y="167004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99" name="Hamilotonian Cyc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</p:txBody>
      </p:sp>
      <p:sp>
        <p:nvSpPr>
          <p:cNvPr id="4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4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Hamilotonian Cy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</p:txBody>
      </p:sp>
      <p:sp>
        <p:nvSpPr>
          <p:cNvPr id="48" name="Hamiltonian cyc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cycle:</a:t>
            </a:r>
          </a:p>
          <a:p>
            <a:pPr/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 hamiltonian cycle is</a:t>
            </a:r>
          </a:p>
          <a:p>
            <a:pPr lvl="1"/>
            <a:r>
              <a:t>A round trip path along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edges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lvl="1"/>
            <a:r>
              <a:t>That visits each vertex once, and </a:t>
            </a:r>
          </a:p>
          <a:p>
            <a:pPr lvl="1"/>
            <a:r>
              <a:t>Returns to starting vertex.</a:t>
            </a:r>
          </a:p>
          <a:p>
            <a:pPr lvl="1"/>
            <a:r>
              <a:t>Considering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∈G</a:t>
            </a:r>
            <a:r>
              <a:t> is the start vertex, and</a:t>
            </a:r>
          </a:p>
          <a:p>
            <a:pPr lvl="1"/>
            <a:r>
              <a:t>Vertex visited are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Edge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∈E,1≤i≤n,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all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distinct except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/>
            <a:r>
              <a:t>TSP:</a:t>
            </a:r>
          </a:p>
          <a:p>
            <a:pPr lvl="1"/>
            <a:r>
              <a:t>TSP is a hamiltonian cycle with minimum cost.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54" name="Does the following graphs have a hamiltonian cycle?"/>
          <p:cNvSpPr txBox="1"/>
          <p:nvPr>
            <p:ph type="body" sz="quarter" idx="1"/>
          </p:nvPr>
        </p:nvSpPr>
        <p:spPr>
          <a:xfrm>
            <a:off x="552194" y="788456"/>
            <a:ext cx="9055612" cy="65136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7" name="Group"/>
          <p:cNvGrpSpPr/>
          <p:nvPr/>
        </p:nvGrpSpPr>
        <p:grpSpPr>
          <a:xfrm>
            <a:off x="1294090" y="1806043"/>
            <a:ext cx="7264973" cy="2300594"/>
            <a:chOff x="0" y="0"/>
            <a:chExt cx="7264971" cy="2300593"/>
          </a:xfrm>
        </p:grpSpPr>
        <p:sp>
          <p:nvSpPr>
            <p:cNvPr id="58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9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0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1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2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3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4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5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6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0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8" name="HC1:…"/>
          <p:cNvSpPr txBox="1"/>
          <p:nvPr/>
        </p:nvSpPr>
        <p:spPr>
          <a:xfrm>
            <a:off x="552194" y="4606978"/>
            <a:ext cx="9055612" cy="219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3"/>
      <p:bldP build="whole" bldLvl="1" animBg="1" rev="0" advAuto="0" spid="54" grpId="1"/>
      <p:bldP build="whole" bldLvl="1" animBg="1" rev="0" advAuto="0" spid="7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82" name="Does the following graphs have a hamiltonian cycle?"/>
          <p:cNvSpPr txBox="1"/>
          <p:nvPr>
            <p:ph type="body" sz="quarter" idx="1"/>
          </p:nvPr>
        </p:nvSpPr>
        <p:spPr>
          <a:xfrm>
            <a:off x="196968" y="691137"/>
            <a:ext cx="9055612" cy="65136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1778415" y="1412039"/>
            <a:ext cx="5421041" cy="1896089"/>
            <a:chOff x="0" y="0"/>
            <a:chExt cx="5421039" cy="1896088"/>
          </a:xfrm>
        </p:grpSpPr>
        <p:sp>
          <p:nvSpPr>
            <p:cNvPr id="86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9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0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1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" name="Line"/>
            <p:cNvSpPr/>
            <p:nvPr/>
          </p:nvSpPr>
          <p:spPr>
            <a:xfrm>
              <a:off x="539672" y="262872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H="1">
              <a:off x="284861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5120007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8" name="Does the following graphs have a hamiltonian cycle?"/>
          <p:cNvSpPr txBox="1"/>
          <p:nvPr/>
        </p:nvSpPr>
        <p:spPr>
          <a:xfrm>
            <a:off x="196968" y="3369682"/>
            <a:ext cx="9055612" cy="65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Does the following graphs have a hamiltonian cycle?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645387" y="4082602"/>
            <a:ext cx="5421041" cy="1896090"/>
            <a:chOff x="0" y="0"/>
            <a:chExt cx="5421039" cy="1896088"/>
          </a:xfrm>
        </p:grpSpPr>
        <p:sp>
          <p:nvSpPr>
            <p:cNvPr id="99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0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1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2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3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4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>
              <a:off x="539672" y="262873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Line"/>
            <p:cNvSpPr/>
            <p:nvPr/>
          </p:nvSpPr>
          <p:spPr>
            <a:xfrm flipH="1">
              <a:off x="284861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8" name="Line"/>
            <p:cNvSpPr/>
            <p:nvPr/>
          </p:nvSpPr>
          <p:spPr>
            <a:xfrm>
              <a:off x="5120007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0" name="Line"/>
            <p:cNvSpPr/>
            <p:nvPr/>
          </p:nvSpPr>
          <p:spPr>
            <a:xfrm>
              <a:off x="624164" y="1671315"/>
              <a:ext cx="4223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2" name="Dingbat X"/>
          <p:cNvSpPr/>
          <p:nvPr/>
        </p:nvSpPr>
        <p:spPr>
          <a:xfrm>
            <a:off x="7711181" y="167694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" name="Dingbat Tick"/>
          <p:cNvSpPr/>
          <p:nvPr/>
        </p:nvSpPr>
        <p:spPr>
          <a:xfrm>
            <a:off x="7821438" y="4347507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" name="1,2,3,4,5,1 or…"/>
          <p:cNvSpPr txBox="1"/>
          <p:nvPr/>
        </p:nvSpPr>
        <p:spPr>
          <a:xfrm>
            <a:off x="2693460" y="5950907"/>
            <a:ext cx="3219041" cy="153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1,2,3,4,5,1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1,5,4,3,2,1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1"/>
      <p:bldP build="whole" bldLvl="1" animBg="1" rev="0" advAuto="0" spid="97" grpId="2"/>
      <p:bldP build="p" bldLvl="5" animBg="1" rev="0" advAuto="0" spid="114" grpId="7"/>
      <p:bldP build="whole" bldLvl="1" animBg="1" rev="0" advAuto="0" spid="98" grpId="4"/>
      <p:bldP build="whole" bldLvl="1" animBg="1" rev="0" advAuto="0" spid="113" grpId="6"/>
      <p:bldP build="whole" bldLvl="1" animBg="1" rev="0" advAuto="0" spid="112" grpId="3"/>
      <p:bldP build="whole" bldLvl="1" animBg="1" rev="0" advAuto="0" spid="111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17" name="It is an NP complete problem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an NP complete problem i.e.</a:t>
            </a:r>
          </a:p>
          <a:p>
            <a:pPr lvl="1"/>
            <a:r>
              <a:t>There is no easy way (polynomial time computation) to know if the graph contains a hamiltonian cycle.</a:t>
            </a:r>
          </a:p>
          <a:p>
            <a:pPr/>
            <a:r>
              <a:t>Backtracking is an approach to find all hamiltonian cycles</a:t>
            </a:r>
          </a:p>
          <a:p>
            <a:pPr lvl="1"/>
            <a:r>
              <a:t>Graph can be directed or undirected.</a:t>
            </a:r>
          </a:p>
          <a:p>
            <a:pPr/>
            <a:r>
              <a:t>Backtracking approach</a:t>
            </a:r>
          </a:p>
          <a:p>
            <a:pPr lvl="1"/>
            <a:r>
              <a:t>Consider solution vector: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represents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visited vertex of proposed cycle</a:t>
            </a:r>
          </a:p>
          <a:p>
            <a:pPr lvl="1"/>
            <a:r>
              <a:t>How to compute possible vertices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when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has already been chosen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C: Backtrack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HC: Backtracking Approach</a:t>
            </a:r>
          </a:p>
        </p:txBody>
      </p:sp>
      <p:sp>
        <p:nvSpPr>
          <p:cNvPr id="123" name="Graph G is maintained as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maintained as adjacency matrix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Choosing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x[2]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r>
              <a:t>is chosen</a:t>
            </a:r>
          </a:p>
          <a:p>
            <a:pPr lvl="1" marL="738187" indent="-342900">
              <a:spcBef>
                <a:spcPts val="200"/>
              </a:spcBef>
              <a:buChar char="•"/>
              <a:defRPr sz="2800"/>
            </a:pPr>
            <a:r>
              <a:t>i.e. after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vertices are chosen, chose next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k=1</a:t>
            </a:r>
            <a:r>
              <a:t>, then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2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Note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doesn’t imply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implies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vertex on the Hamiltonian cycle path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For simplicity, assume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(we can start from any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1&lt;k&lt;n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that is distinct from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x[2]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connected to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 an edge.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Vertex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x[n]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must be connected to both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x[n -1]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algo has two parts, </a:t>
            </a:r>
          </a:p>
          <a:p>
            <a:pPr lvl="1" marL="700087" indent="-3048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nextValue(k)</a:t>
            </a:r>
            <a:r>
              <a:t> to determine next vertex</a:t>
            </a:r>
          </a:p>
          <a:p>
            <a:pPr lvl="1" marL="700087" indent="-3048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main algo loop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Hamiltonian(k)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1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853824" y="874709"/>
            <a:ext cx="7264972" cy="2300595"/>
            <a:chOff x="0" y="0"/>
            <a:chExt cx="7264971" cy="2300593"/>
          </a:xfrm>
        </p:grpSpPr>
        <p:sp>
          <p:nvSpPr>
            <p:cNvPr id="132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5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6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7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8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9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0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1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2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3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4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5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6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8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4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0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52" name="HC1: 1,2,8,7,6,5,4,3,1 or…"/>
          <p:cNvSpPr txBox="1"/>
          <p:nvPr/>
        </p:nvSpPr>
        <p:spPr>
          <a:xfrm>
            <a:off x="399794" y="3252312"/>
            <a:ext cx="9055612" cy="1228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246" indent="-302558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HC2: </a:t>
            </a:r>
            <a:r>
              <a:t>1,3,4,5,6,7,8,2,1</a:t>
            </a:r>
          </a:p>
        </p:txBody>
      </p:sp>
      <p:graphicFrame>
        <p:nvGraphicFramePr>
          <p:cNvPr id="153" name="Table"/>
          <p:cNvGraphicFramePr/>
          <p:nvPr/>
        </p:nvGraphicFramePr>
        <p:xfrm>
          <a:off x="487346" y="4688148"/>
          <a:ext cx="8909083" cy="209738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</a:tblGrid>
              <a:tr h="68960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X[5]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X[6]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X[7]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X[8]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960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HC1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960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HC2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3"/>
      <p:bldP build="whole" bldLvl="1" animBg="1" rev="0" advAuto="0" spid="151" grpId="1"/>
      <p:bldP build="whole" bldLvl="1" animBg="1" rev="0" advAuto="0" spid="15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1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9" name="1"/>
          <p:cNvSpPr/>
          <p:nvPr/>
        </p:nvSpPr>
        <p:spPr>
          <a:xfrm>
            <a:off x="471829" y="1103065"/>
            <a:ext cx="410028" cy="43472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" name="2"/>
          <p:cNvSpPr/>
          <p:nvPr/>
        </p:nvSpPr>
        <p:spPr>
          <a:xfrm>
            <a:off x="1557135" y="1103065"/>
            <a:ext cx="410029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" name="3"/>
          <p:cNvSpPr/>
          <p:nvPr/>
        </p:nvSpPr>
        <p:spPr>
          <a:xfrm>
            <a:off x="3177761" y="1103065"/>
            <a:ext cx="410029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" name="4"/>
          <p:cNvSpPr/>
          <p:nvPr/>
        </p:nvSpPr>
        <p:spPr>
          <a:xfrm>
            <a:off x="4316259" y="1103065"/>
            <a:ext cx="410028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3" name="8"/>
          <p:cNvSpPr/>
          <p:nvPr/>
        </p:nvSpPr>
        <p:spPr>
          <a:xfrm>
            <a:off x="476767" y="2230509"/>
            <a:ext cx="400151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4" name="7"/>
          <p:cNvSpPr/>
          <p:nvPr/>
        </p:nvSpPr>
        <p:spPr>
          <a:xfrm>
            <a:off x="1581961" y="2230509"/>
            <a:ext cx="410029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5" name="6"/>
          <p:cNvSpPr/>
          <p:nvPr/>
        </p:nvSpPr>
        <p:spPr>
          <a:xfrm>
            <a:off x="3304494" y="2230509"/>
            <a:ext cx="410029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6" name="5"/>
          <p:cNvSpPr/>
          <p:nvPr/>
        </p:nvSpPr>
        <p:spPr>
          <a:xfrm>
            <a:off x="4348274" y="2230509"/>
            <a:ext cx="410028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7" name="Line"/>
          <p:cNvSpPr/>
          <p:nvPr/>
        </p:nvSpPr>
        <p:spPr>
          <a:xfrm>
            <a:off x="888298" y="2448520"/>
            <a:ext cx="7045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>
            <a:off x="3588050" y="1319342"/>
            <a:ext cx="7045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>
            <a:off x="852353" y="1323859"/>
            <a:ext cx="7045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>
            <a:off x="3660193" y="2446786"/>
            <a:ext cx="704521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>
            <a:off x="765369" y="1537698"/>
            <a:ext cx="878490" cy="76345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1932274" y="1319342"/>
            <a:ext cx="128037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1944316" y="2446786"/>
            <a:ext cx="136438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3458555" y="1533859"/>
            <a:ext cx="1" cy="6984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4484697" y="1549321"/>
            <a:ext cx="1" cy="6984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Connection Line"/>
          <p:cNvSpPr/>
          <p:nvPr/>
        </p:nvSpPr>
        <p:spPr>
          <a:xfrm>
            <a:off x="764751" y="770284"/>
            <a:ext cx="2438549" cy="419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2" fill="norm" stroke="1" extrusionOk="0">
                <a:moveTo>
                  <a:pt x="0" y="13459"/>
                </a:moveTo>
                <a:cubicBezTo>
                  <a:pt x="7365" y="-5368"/>
                  <a:pt x="14565" y="-4444"/>
                  <a:pt x="21600" y="16232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811808" y="1433008"/>
            <a:ext cx="771234" cy="83742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8" name="Hamiltonian Cycle"/>
          <p:cNvSpPr txBox="1"/>
          <p:nvPr>
            <p:ph type="title"/>
          </p:nvPr>
        </p:nvSpPr>
        <p:spPr>
          <a:xfrm>
            <a:off x="762000" y="60325"/>
            <a:ext cx="8636000" cy="764130"/>
          </a:xfrm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79" name="1"/>
          <p:cNvSpPr/>
          <p:nvPr/>
        </p:nvSpPr>
        <p:spPr>
          <a:xfrm>
            <a:off x="476890" y="1103065"/>
            <a:ext cx="410029" cy="434721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graphicFrame>
        <p:nvGraphicFramePr>
          <p:cNvPr id="180" name="Table"/>
          <p:cNvGraphicFramePr/>
          <p:nvPr/>
        </p:nvGraphicFramePr>
        <p:xfrm>
          <a:off x="5113361" y="1502513"/>
          <a:ext cx="5026108" cy="7269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555281"/>
                <a:gridCol w="555281"/>
                <a:gridCol w="555281"/>
                <a:gridCol w="555281"/>
                <a:gridCol w="555281"/>
                <a:gridCol w="555281"/>
                <a:gridCol w="555281"/>
                <a:gridCol w="555281"/>
                <a:gridCol w="555281"/>
              </a:tblGrid>
              <a:tr h="37454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X[5]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X[6]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X[7]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X[8]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14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1" name="Invocation: x[1]=1, k=1"/>
          <p:cNvSpPr txBox="1"/>
          <p:nvPr/>
        </p:nvSpPr>
        <p:spPr>
          <a:xfrm>
            <a:off x="412956" y="2855247"/>
            <a:ext cx="432122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Invocation: x[1]=1, k=1</a:t>
            </a:r>
          </a:p>
        </p:txBody>
      </p:sp>
      <p:sp>
        <p:nvSpPr>
          <p:cNvPr id="182" name="1"/>
          <p:cNvSpPr/>
          <p:nvPr/>
        </p:nvSpPr>
        <p:spPr>
          <a:xfrm>
            <a:off x="5221535" y="1898800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Choose next vertex i.e. k=2"/>
          <p:cNvSpPr txBox="1"/>
          <p:nvPr/>
        </p:nvSpPr>
        <p:spPr>
          <a:xfrm>
            <a:off x="457340" y="3168959"/>
            <a:ext cx="3772794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Choose next vertex i.e.</a:t>
            </a:r>
            <a:r>
              <a:t> k=2</a:t>
            </a:r>
          </a:p>
        </p:txBody>
      </p:sp>
      <p:sp>
        <p:nvSpPr>
          <p:cNvPr id="184" name="2"/>
          <p:cNvSpPr/>
          <p:nvPr/>
        </p:nvSpPr>
        <p:spPr>
          <a:xfrm>
            <a:off x="5789943" y="1886100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5" name="2"/>
          <p:cNvSpPr/>
          <p:nvPr/>
        </p:nvSpPr>
        <p:spPr>
          <a:xfrm>
            <a:off x="1557135" y="1100899"/>
            <a:ext cx="410029" cy="434722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6" name="next k=3;"/>
          <p:cNvSpPr txBox="1"/>
          <p:nvPr/>
        </p:nvSpPr>
        <p:spPr>
          <a:xfrm>
            <a:off x="422284" y="3958906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k=3;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187" name="3"/>
          <p:cNvSpPr/>
          <p:nvPr/>
        </p:nvSpPr>
        <p:spPr>
          <a:xfrm>
            <a:off x="6343372" y="1886100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8" name="3"/>
          <p:cNvSpPr/>
          <p:nvPr/>
        </p:nvSpPr>
        <p:spPr>
          <a:xfrm>
            <a:off x="3177761" y="1115101"/>
            <a:ext cx="410029" cy="434721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" name="X[2] can be 2,3, or 7; Let X[2]=2"/>
          <p:cNvSpPr txBox="1"/>
          <p:nvPr/>
        </p:nvSpPr>
        <p:spPr>
          <a:xfrm>
            <a:off x="489803" y="3561530"/>
            <a:ext cx="4541441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X[2]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be </a:t>
            </a:r>
            <a:r>
              <a:t>2,3</a:t>
            </a:r>
            <a:r>
              <a:rPr>
                <a:latin typeface="Arial"/>
                <a:ea typeface="Arial"/>
                <a:cs typeface="Arial"/>
                <a:sym typeface="Arial"/>
              </a:rPr>
              <a:t>, or </a:t>
            </a:r>
            <a:r>
              <a:t>7</a:t>
            </a:r>
            <a:r>
              <a:rPr>
                <a:latin typeface="Arial"/>
                <a:ea typeface="Arial"/>
                <a:cs typeface="Arial"/>
                <a:sym typeface="Arial"/>
              </a:rPr>
              <a:t>; Let </a:t>
            </a:r>
            <a:r>
              <a:rPr sz="2000"/>
              <a:t>X[2]=2</a:t>
            </a:r>
          </a:p>
        </p:txBody>
      </p:sp>
      <p:sp>
        <p:nvSpPr>
          <p:cNvPr id="190" name="X[3] can be 1,3 or 8; Let X[3]=3"/>
          <p:cNvSpPr txBox="1"/>
          <p:nvPr/>
        </p:nvSpPr>
        <p:spPr>
          <a:xfrm>
            <a:off x="1908236" y="3959419"/>
            <a:ext cx="4340673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X[3]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be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 or </a:t>
            </a:r>
            <a:r>
              <a:t>8</a:t>
            </a:r>
            <a:r>
              <a:rPr>
                <a:latin typeface="Arial"/>
                <a:ea typeface="Arial"/>
                <a:cs typeface="Arial"/>
                <a:sym typeface="Arial"/>
              </a:rPr>
              <a:t>; Let </a:t>
            </a:r>
            <a:r>
              <a:rPr sz="2000"/>
              <a:t>X[3]=3</a:t>
            </a:r>
          </a:p>
        </p:txBody>
      </p:sp>
      <p:sp>
        <p:nvSpPr>
          <p:cNvPr id="191" name="next k=4;"/>
          <p:cNvSpPr txBox="1"/>
          <p:nvPr/>
        </p:nvSpPr>
        <p:spPr>
          <a:xfrm>
            <a:off x="441938" y="4301796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k=4;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192" name="X[4] can be 1, 2,4 or 6; 1,2 already visited; Let X[4]=4"/>
          <p:cNvSpPr txBox="1"/>
          <p:nvPr/>
        </p:nvSpPr>
        <p:spPr>
          <a:xfrm>
            <a:off x="1908236" y="4297982"/>
            <a:ext cx="707821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X[4]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be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t>4</a:t>
            </a:r>
            <a:r>
              <a:rPr>
                <a:latin typeface="Arial"/>
                <a:ea typeface="Arial"/>
                <a:cs typeface="Arial"/>
                <a:sym typeface="Arial"/>
              </a:rPr>
              <a:t> or </a:t>
            </a:r>
            <a: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; </a:t>
            </a:r>
            <a:r>
              <a:t>1,2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already visited; Let </a:t>
            </a:r>
            <a:r>
              <a:rPr sz="2000"/>
              <a:t>X[4]=4</a:t>
            </a:r>
          </a:p>
        </p:txBody>
      </p:sp>
      <p:sp>
        <p:nvSpPr>
          <p:cNvPr id="193" name="4"/>
          <p:cNvSpPr/>
          <p:nvPr/>
        </p:nvSpPr>
        <p:spPr>
          <a:xfrm>
            <a:off x="6896802" y="1886100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4" name="4"/>
          <p:cNvSpPr/>
          <p:nvPr/>
        </p:nvSpPr>
        <p:spPr>
          <a:xfrm>
            <a:off x="4316259" y="1104547"/>
            <a:ext cx="410028" cy="434721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5" name="next k=5;"/>
          <p:cNvSpPr txBox="1"/>
          <p:nvPr/>
        </p:nvSpPr>
        <p:spPr>
          <a:xfrm>
            <a:off x="441938" y="4605808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k=5;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196" name="X[5] can only be 5; Thus X[5]=5"/>
          <p:cNvSpPr txBox="1"/>
          <p:nvPr/>
        </p:nvSpPr>
        <p:spPr>
          <a:xfrm>
            <a:off x="1916794" y="4609622"/>
            <a:ext cx="4288136" cy="463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X[5]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5</a:t>
            </a:r>
            <a:r>
              <a:rPr>
                <a:latin typeface="Arial"/>
                <a:ea typeface="Arial"/>
                <a:cs typeface="Arial"/>
                <a:sym typeface="Arial"/>
              </a:rPr>
              <a:t>; Thus </a:t>
            </a:r>
            <a:r>
              <a:rPr sz="2000"/>
              <a:t>X[5]=5</a:t>
            </a:r>
          </a:p>
        </p:txBody>
      </p:sp>
      <p:sp>
        <p:nvSpPr>
          <p:cNvPr id="197" name="5"/>
          <p:cNvSpPr/>
          <p:nvPr/>
        </p:nvSpPr>
        <p:spPr>
          <a:xfrm>
            <a:off x="7462676" y="1886100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8" name="5"/>
          <p:cNvSpPr/>
          <p:nvPr/>
        </p:nvSpPr>
        <p:spPr>
          <a:xfrm>
            <a:off x="4348274" y="2230509"/>
            <a:ext cx="410028" cy="434721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9" name="next k=6;"/>
          <p:cNvSpPr txBox="1"/>
          <p:nvPr/>
        </p:nvSpPr>
        <p:spPr>
          <a:xfrm>
            <a:off x="441938" y="4954420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k=6;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200" name="X[6] can only be 6; Thus X[6]=6"/>
          <p:cNvSpPr txBox="1"/>
          <p:nvPr/>
        </p:nvSpPr>
        <p:spPr>
          <a:xfrm>
            <a:off x="1868385" y="4938302"/>
            <a:ext cx="4288137" cy="463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X[6]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6</a:t>
            </a:r>
            <a:r>
              <a:rPr>
                <a:latin typeface="Arial"/>
                <a:ea typeface="Arial"/>
                <a:cs typeface="Arial"/>
                <a:sym typeface="Arial"/>
              </a:rPr>
              <a:t>; Thus </a:t>
            </a:r>
            <a:r>
              <a:rPr sz="2000"/>
              <a:t>X[6]=6</a:t>
            </a:r>
          </a:p>
        </p:txBody>
      </p:sp>
      <p:sp>
        <p:nvSpPr>
          <p:cNvPr id="201" name="6"/>
          <p:cNvSpPr/>
          <p:nvPr/>
        </p:nvSpPr>
        <p:spPr>
          <a:xfrm>
            <a:off x="8008148" y="1898800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2" name="6"/>
          <p:cNvSpPr/>
          <p:nvPr/>
        </p:nvSpPr>
        <p:spPr>
          <a:xfrm>
            <a:off x="3305172" y="2216307"/>
            <a:ext cx="410029" cy="434722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3" name="next k=7;"/>
          <p:cNvSpPr txBox="1"/>
          <p:nvPr/>
        </p:nvSpPr>
        <p:spPr>
          <a:xfrm>
            <a:off x="467338" y="5252333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k=7;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204" name="X[7] can only be 3 or 7…"/>
          <p:cNvSpPr txBox="1"/>
          <p:nvPr/>
        </p:nvSpPr>
        <p:spPr>
          <a:xfrm>
            <a:off x="1916794" y="5236164"/>
            <a:ext cx="4209307" cy="80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X[7]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3 or 7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3 is already visited</a:t>
            </a:r>
            <a:r>
              <a:rPr>
                <a:latin typeface="Arial"/>
                <a:ea typeface="Arial"/>
                <a:cs typeface="Arial"/>
                <a:sym typeface="Arial"/>
              </a:rPr>
              <a:t>; Thus </a:t>
            </a:r>
            <a:r>
              <a:rPr sz="2000"/>
              <a:t>X[7]=7</a:t>
            </a:r>
          </a:p>
        </p:txBody>
      </p:sp>
      <p:sp>
        <p:nvSpPr>
          <p:cNvPr id="205" name="7"/>
          <p:cNvSpPr/>
          <p:nvPr/>
        </p:nvSpPr>
        <p:spPr>
          <a:xfrm>
            <a:off x="8577396" y="1884230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6" name="7"/>
          <p:cNvSpPr/>
          <p:nvPr/>
        </p:nvSpPr>
        <p:spPr>
          <a:xfrm>
            <a:off x="1581961" y="2216307"/>
            <a:ext cx="410029" cy="434722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7" name="next k=8;…"/>
          <p:cNvSpPr txBox="1"/>
          <p:nvPr/>
        </p:nvSpPr>
        <p:spPr>
          <a:xfrm>
            <a:off x="510472" y="5890919"/>
            <a:ext cx="1460174" cy="76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k=8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;</a:t>
            </a:r>
            <a:endParaRPr sz="2200"/>
          </a:p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Last vertex </a:t>
            </a:r>
          </a:p>
        </p:txBody>
      </p:sp>
      <p:sp>
        <p:nvSpPr>
          <p:cNvPr id="208" name="X[8] can only be 1 or 8…"/>
          <p:cNvSpPr txBox="1"/>
          <p:nvPr/>
        </p:nvSpPr>
        <p:spPr>
          <a:xfrm>
            <a:off x="1922342" y="6037555"/>
            <a:ext cx="5498919" cy="106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8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X[8]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t>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8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already visited; From </a:t>
            </a:r>
            <a:r>
              <a:t>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can’t reach </a:t>
            </a:r>
            <a:r>
              <a:t>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8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 need to backtrack</a:t>
            </a:r>
          </a:p>
        </p:txBody>
      </p:sp>
      <p:sp>
        <p:nvSpPr>
          <p:cNvPr id="209" name="Line"/>
          <p:cNvSpPr/>
          <p:nvPr/>
        </p:nvSpPr>
        <p:spPr>
          <a:xfrm>
            <a:off x="855847" y="1327341"/>
            <a:ext cx="704522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1932275" y="1309207"/>
            <a:ext cx="1280376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3588050" y="1320425"/>
            <a:ext cx="704522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4471997" y="1533859"/>
            <a:ext cx="1" cy="69841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3669186" y="2455231"/>
            <a:ext cx="704522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1957017" y="2435820"/>
            <a:ext cx="1364379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811808" y="1445708"/>
            <a:ext cx="771234" cy="837420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2" grpId="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32" grpId="7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Subtype="0" presetID="32" grpId="8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clickEffect" presetSubtype="0" presetID="32" grpId="1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32" grpId="1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7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clickEffect" presetSubtype="0" presetID="32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0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0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2" grpId="2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32" grpId="2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1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1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2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mph" nodeType="withEffect" presetSubtype="0" presetID="32" grpId="2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mph" nodeType="clickEffect" presetSubtype="0" presetID="32" grpId="30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5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5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5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5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5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mph" nodeType="clickEffect" presetSubtype="0" presetID="32" grpId="3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8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8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8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emph" nodeType="clickEffect" presetSubtype="0" presetID="32" grpId="4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0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0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1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1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1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Class="emph" nodeType="withEffect" presetSubtype="0" presetID="32" grpId="4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Class="emph" nodeType="clickEffect" presetSubtype="0" presetID="32" grpId="4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mph" nodeType="withEffect" presetSubtype="0" presetID="32" grpId="50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xit" nodeType="clickEffect" presetSubtype="2" presetID="2" grpId="5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Class="exit" nodeType="clickEffect" presetSubtype="2" presetID="2" grpId="5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Class="exit" nodeType="clickEffect" presetSubtype="2" presetID="2" grpId="5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xit" nodeType="clickEffect" presetSubtype="2" presetID="2" grpId="5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3"/>
      <p:bldP build="whole" bldLvl="1" animBg="1" rev="0" advAuto="0" spid="168" grpId="21"/>
      <p:bldP build="whole" bldLvl="1" animBg="1" rev="0" advAuto="0" spid="173" grpId="43"/>
      <p:bldP build="whole" bldLvl="1" animBg="1" rev="0" advAuto="0" spid="179" grpId="4"/>
      <p:bldP build="whole" bldLvl="1" animBg="1" rev="0" advAuto="0" spid="197" grpId="32"/>
      <p:bldP build="whole" bldLvl="1" animBg="1" rev="0" advAuto="0" spid="183" grpId="5"/>
      <p:bldP build="whole" bldLvl="1" animBg="1" rev="0" advAuto="0" spid="171" grpId="8"/>
      <p:bldP build="whole" bldLvl="1" animBg="1" rev="0" advAuto="0" spid="175" grpId="30"/>
      <p:bldP build="whole" bldLvl="1" animBg="1" rev="0" advAuto="0" spid="207" grpId="48"/>
      <p:bldP build="whole" bldLvl="1" animBg="1" rev="0" advAuto="0" spid="182" grpId="3"/>
      <p:bldP build="whole" bldLvl="1" animBg="1" rev="0" advAuto="0" spid="205" grpId="45"/>
      <p:bldP build="whole" bldLvl="1" animBg="1" rev="0" advAuto="0" spid="169" grpId="6"/>
      <p:bldP build="whole" bldLvl="1" animBg="1" rev="0" advAuto="0" spid="174" grpId="22"/>
      <p:bldP build="whole" bldLvl="1" animBg="1" rev="0" advAuto="0" spid="208" grpId="51"/>
      <p:bldP build="whole" bldLvl="1" animBg="1" rev="0" advAuto="0" spid="201" grpId="38"/>
      <p:bldP build="whole" bldLvl="1" animBg="1" rev="0" advAuto="0" spid="194" grpId="27"/>
      <p:bldP build="whole" bldLvl="1" animBg="1" rev="0" advAuto="0" spid="199" grpId="35"/>
      <p:bldP build="whole" bldLvl="1" animBg="1" rev="0" advAuto="0" spid="212" grpId="34"/>
      <p:bldP build="whole" bldLvl="1" animBg="1" rev="0" advAuto="0" spid="213" grpId="40"/>
      <p:bldP build="whole" bldLvl="1" animBg="1" rev="0" advAuto="0" spid="206" grpId="46"/>
      <p:bldP build="whole" bldLvl="1" animBg="1" rev="0" advAuto="0" spid="190" grpId="16"/>
      <p:bldP build="whole" bldLvl="1" animBg="1" rev="0" advAuto="0" spid="177" grpId="15"/>
      <p:bldP build="whole" bldLvl="1" animBg="1" rev="0" advAuto="0" spid="213" grpId="53"/>
      <p:bldP build="whole" bldLvl="1" animBg="1" rev="0" advAuto="0" spid="187" grpId="17"/>
      <p:bldP build="whole" bldLvl="1" animBg="1" rev="0" advAuto="0" spid="171" grpId="50"/>
      <p:bldP build="whole" bldLvl="1" animBg="1" rev="0" advAuto="0" spid="174" grpId="42"/>
      <p:bldP build="whole" bldLvl="1" animBg="1" rev="0" advAuto="0" spid="185" grpId="11"/>
      <p:bldP build="whole" bldLvl="1" animBg="1" rev="0" advAuto="0" spid="212" grpId="54"/>
      <p:bldP build="whole" bldLvl="1" animBg="1" rev="0" advAuto="0" spid="202" grpId="39"/>
      <p:bldP build="whole" bldLvl="1" animBg="1" rev="0" advAuto="0" spid="210" grpId="19"/>
      <p:bldP build="whole" bldLvl="1" animBg="1" rev="0" advAuto="0" spid="172" grpId="14"/>
      <p:bldP build="whole" bldLvl="1" animBg="1" rev="0" advAuto="0" spid="214" grpId="47"/>
      <p:bldP build="whole" bldLvl="1" animBg="1" rev="0" advAuto="0" spid="214" grpId="52"/>
      <p:bldP build="whole" bldLvl="1" animBg="1" rev="0" advAuto="0" spid="188" grpId="18"/>
      <p:bldP build="whole" bldLvl="1" animBg="1" rev="0" advAuto="0" spid="216" grpId="7"/>
      <p:bldP build="whole" bldLvl="1" animBg="1" rev="0" advAuto="0" spid="195" grpId="29"/>
      <p:bldP build="whole" bldLvl="1" animBg="1" rev="0" advAuto="0" spid="172" grpId="24"/>
      <p:bldP build="whole" bldLvl="1" animBg="1" rev="0" advAuto="0" spid="204" grpId="44"/>
      <p:bldP build="whole" bldLvl="1" animBg="1" rev="0" advAuto="0" spid="211" grpId="28"/>
      <p:bldP build="whole" bldLvl="1" animBg="1" rev="0" advAuto="0" spid="170" grpId="36"/>
      <p:bldP build="whole" bldLvl="1" animBg="1" rev="0" advAuto="0" spid="191" grpId="20"/>
      <p:bldP build="whole" bldLvl="1" animBg="1" rev="0" advAuto="0" spid="189" grpId="9"/>
      <p:bldP build="whole" bldLvl="1" animBg="1" rev="0" advAuto="0" spid="216" grpId="23"/>
      <p:bldP build="whole" bldLvl="1" animBg="1" rev="0" advAuto="0" spid="209" grpId="12"/>
      <p:bldP build="whole" bldLvl="1" animBg="1" rev="0" advAuto="0" spid="184" grpId="10"/>
      <p:bldP build="whole" bldLvl="1" animBg="1" rev="0" advAuto="0" spid="200" grpId="37"/>
      <p:bldP build="whole" bldLvl="1" animBg="1" rev="0" advAuto="0" spid="193" grpId="26"/>
      <p:bldP build="whole" bldLvl="1" animBg="1" rev="0" advAuto="0" spid="192" grpId="25"/>
      <p:bldP build="whole" bldLvl="1" animBg="1" rev="0" advAuto="0" spid="215" grpId="57"/>
      <p:bldP build="whole" bldLvl="1" animBg="1" rev="0" advAuto="0" spid="210" grpId="56"/>
      <p:bldP build="whole" bldLvl="1" animBg="1" rev="0" advAuto="0" spid="196" grpId="31"/>
      <p:bldP build="whole" bldLvl="1" animBg="1" rev="0" advAuto="0" spid="198" grpId="33"/>
      <p:bldP build="whole" bldLvl="1" animBg="1" rev="0" advAuto="0" spid="180" grpId="1"/>
      <p:bldP build="whole" bldLvl="1" animBg="1" rev="0" advAuto="0" spid="167" grpId="49"/>
      <p:bldP build="whole" bldLvl="1" animBg="1" rev="0" advAuto="0" spid="181" grpId="2"/>
      <p:bldP build="whole" bldLvl="1" animBg="1" rev="0" advAuto="0" spid="203" grpId="41"/>
      <p:bldP build="whole" bldLvl="1" animBg="1" rev="0" advAuto="0" spid="211" grpId="5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lgo: Hamiltonian Cyc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Cycle…</a:t>
            </a:r>
          </a:p>
        </p:txBody>
      </p:sp>
      <p:sp>
        <p:nvSpPr>
          <p:cNvPr id="219" name="proc NextValue(k)…"/>
          <p:cNvSpPr txBox="1"/>
          <p:nvPr>
            <p:ph type="body" idx="1"/>
          </p:nvPr>
        </p:nvSpPr>
        <p:spPr>
          <a:xfrm>
            <a:off x="467200" y="870379"/>
            <a:ext cx="9225600" cy="618312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NextValue(k)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is a path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distinct vertices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x[k]=0</a:t>
            </a:r>
            <a:r>
              <a:t> implies no vertex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 vertex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, and connected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i="1" sz="24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</a:t>
            </a:r>
            <a:r>
              <a:rPr sz="2600"/>
              <a:t>// next vertex from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2600"/>
              <a:t> to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explored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G[x[k-1][x[k]]==1</a:t>
            </a:r>
            <a:r>
              <a:t>) </a:t>
            </a:r>
            <a:r>
              <a:rPr sz="2400"/>
              <a:t>// edge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x[k-1]—x[k]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…………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                         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vertex already in the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                 …………N</a:t>
            </a:r>
            <a:r>
              <a:rPr sz="2600"/>
              <a:t>6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</a:t>
            </a:r>
            <a:r>
              <a:rPr sz="2400"/>
              <a:t>/if last vertex, check for edge with</a:t>
            </a:r>
            <a:r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lvl="7" marL="0" indent="16002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            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t>…………N</a:t>
            </a:r>
            <a:r>
              <a:rPr sz="2600"/>
              <a:t>9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DAA Lab 12/Backtracking HC"/>
          <p:cNvSpPr txBox="1"/>
          <p:nvPr/>
        </p:nvSpPr>
        <p:spPr>
          <a:xfrm>
            <a:off x="423212" y="6963885"/>
            <a:ext cx="393874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 Lab 12/Backtracking HC</a:t>
            </a:r>
          </a:p>
        </p:txBody>
      </p:sp>
      <p:sp>
        <p:nvSpPr>
          <p:cNvPr id="2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