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68" r:id="rId2"/>
    <p:sldId id="257" r:id="rId3"/>
    <p:sldId id="258" r:id="rId4"/>
    <p:sldId id="259" r:id="rId5"/>
    <p:sldId id="260" r:id="rId6"/>
    <p:sldId id="261" r:id="rId7"/>
    <p:sldId id="263" r:id="rId8"/>
    <p:sldId id="269"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8405C-CFB5-43A5-AE80-315129D472A3}" v="4" dt="2023-07-12T16:59:26.929"/>
    <p1510:client id="{2DA0A877-95C2-47DD-B3B6-FFC890486F3C}" v="129" dt="2023-07-10T14:04:48.267"/>
    <p1510:client id="{49522E07-106D-45C5-9556-7FD2B9626B8F}" v="269" dt="2023-07-10T14:40:34.010"/>
    <p1510:client id="{7CFE2467-1C39-4425-8118-6E54835A38F8}" v="164" dt="2023-07-13T14:10:58.728"/>
    <p1510:client id="{D022C174-9E9D-471B-B660-92C874FDC491}" v="3" dt="2023-07-17T14:10:31.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F8709-9284-4A37-8726-4ADFD62E41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B326362-4872-4144-BE4A-F4C3AB9F50FC}">
      <dgm:prSet/>
      <dgm:spPr/>
      <dgm:t>
        <a:bodyPr/>
        <a:lstStyle/>
        <a:p>
          <a:r>
            <a:rPr lang="en-US"/>
            <a:t>A portfolio project is a curated collection of work samples, accomplishments, and experiences that showcases an individual's skills, expertise, and achievements in a particular field.</a:t>
          </a:r>
        </a:p>
      </dgm:t>
    </dgm:pt>
    <dgm:pt modelId="{223E9A04-8F8E-4996-96A3-455AE4A42E79}" type="parTrans" cxnId="{CDF40161-A0BD-4549-AF0E-81686F2D0C21}">
      <dgm:prSet/>
      <dgm:spPr/>
      <dgm:t>
        <a:bodyPr/>
        <a:lstStyle/>
        <a:p>
          <a:endParaRPr lang="en-US"/>
        </a:p>
      </dgm:t>
    </dgm:pt>
    <dgm:pt modelId="{C892F6F7-F3B8-47FF-BFF7-76E99D3D77A3}" type="sibTrans" cxnId="{CDF40161-A0BD-4549-AF0E-81686F2D0C21}">
      <dgm:prSet/>
      <dgm:spPr/>
      <dgm:t>
        <a:bodyPr/>
        <a:lstStyle/>
        <a:p>
          <a:endParaRPr lang="en-US"/>
        </a:p>
      </dgm:t>
    </dgm:pt>
    <dgm:pt modelId="{09745204-D337-4C1B-ADC2-997A391E32A8}">
      <dgm:prSet/>
      <dgm:spPr/>
      <dgm:t>
        <a:bodyPr/>
        <a:lstStyle/>
        <a:p>
          <a:r>
            <a:rPr lang="en-US"/>
            <a:t>It serves as a comprehensive representation of their abilities and professional identity. The project aims to engage the audience and convey the creator's capabilities, while providing a platform to display their work, highlight notable accomplishments, and demonstrate relevant skills and knowledge. </a:t>
          </a:r>
        </a:p>
      </dgm:t>
    </dgm:pt>
    <dgm:pt modelId="{72F0EE15-1EBA-4965-B95E-7C3E29E3C0A2}" type="parTrans" cxnId="{F0637C2C-8686-4E00-B1E7-489E644A5EC3}">
      <dgm:prSet/>
      <dgm:spPr/>
      <dgm:t>
        <a:bodyPr/>
        <a:lstStyle/>
        <a:p>
          <a:endParaRPr lang="en-US"/>
        </a:p>
      </dgm:t>
    </dgm:pt>
    <dgm:pt modelId="{BB6FB443-A5E1-49E9-9A76-308F312D353D}" type="sibTrans" cxnId="{F0637C2C-8686-4E00-B1E7-489E644A5EC3}">
      <dgm:prSet/>
      <dgm:spPr/>
      <dgm:t>
        <a:bodyPr/>
        <a:lstStyle/>
        <a:p>
          <a:endParaRPr lang="en-US"/>
        </a:p>
      </dgm:t>
    </dgm:pt>
    <dgm:pt modelId="{A5810623-46AC-479D-AE03-0DD765F3331B}">
      <dgm:prSet/>
      <dgm:spPr/>
      <dgm:t>
        <a:bodyPr/>
        <a:lstStyle/>
        <a:p>
          <a:r>
            <a:rPr lang="en-US"/>
            <a:t>The portfolio may include diverse elements such as work samples, project descriptions, educational background, certifications, awards, and testimonials. It is designed to impress potential employers, clients, collaborators, or academic evaluators, and may serve as a means of networking, attracting opportunities, and fostering professional growth. </a:t>
          </a:r>
        </a:p>
      </dgm:t>
    </dgm:pt>
    <dgm:pt modelId="{8352C612-FDE2-447F-A5A0-5414AB79A963}" type="parTrans" cxnId="{A546F04B-E6C1-4A94-AD21-BF380E0A1F82}">
      <dgm:prSet/>
      <dgm:spPr/>
      <dgm:t>
        <a:bodyPr/>
        <a:lstStyle/>
        <a:p>
          <a:endParaRPr lang="en-US"/>
        </a:p>
      </dgm:t>
    </dgm:pt>
    <dgm:pt modelId="{8E6763CA-AEB6-4477-8645-A51DE9291D6B}" type="sibTrans" cxnId="{A546F04B-E6C1-4A94-AD21-BF380E0A1F82}">
      <dgm:prSet/>
      <dgm:spPr/>
      <dgm:t>
        <a:bodyPr/>
        <a:lstStyle/>
        <a:p>
          <a:endParaRPr lang="en-US"/>
        </a:p>
      </dgm:t>
    </dgm:pt>
    <dgm:pt modelId="{4B518FD8-D177-4AC0-987B-E284E3F82833}" type="pres">
      <dgm:prSet presAssocID="{067F8709-9284-4A37-8726-4ADFD62E418E}" presName="linear" presStyleCnt="0">
        <dgm:presLayoutVars>
          <dgm:animLvl val="lvl"/>
          <dgm:resizeHandles val="exact"/>
        </dgm:presLayoutVars>
      </dgm:prSet>
      <dgm:spPr/>
    </dgm:pt>
    <dgm:pt modelId="{1A39E7CA-776C-470B-9E03-BFDE77F5013A}" type="pres">
      <dgm:prSet presAssocID="{8B326362-4872-4144-BE4A-F4C3AB9F50FC}" presName="parentText" presStyleLbl="node1" presStyleIdx="0" presStyleCnt="3">
        <dgm:presLayoutVars>
          <dgm:chMax val="0"/>
          <dgm:bulletEnabled val="1"/>
        </dgm:presLayoutVars>
      </dgm:prSet>
      <dgm:spPr/>
    </dgm:pt>
    <dgm:pt modelId="{20C7B6F4-DE9B-4920-B2D8-05362C578E66}" type="pres">
      <dgm:prSet presAssocID="{C892F6F7-F3B8-47FF-BFF7-76E99D3D77A3}" presName="spacer" presStyleCnt="0"/>
      <dgm:spPr/>
    </dgm:pt>
    <dgm:pt modelId="{6A62658A-D9C5-4A66-8416-AD383995A4C8}" type="pres">
      <dgm:prSet presAssocID="{09745204-D337-4C1B-ADC2-997A391E32A8}" presName="parentText" presStyleLbl="node1" presStyleIdx="1" presStyleCnt="3">
        <dgm:presLayoutVars>
          <dgm:chMax val="0"/>
          <dgm:bulletEnabled val="1"/>
        </dgm:presLayoutVars>
      </dgm:prSet>
      <dgm:spPr/>
    </dgm:pt>
    <dgm:pt modelId="{16A17F4B-6AC3-4D86-AE01-822AE7F279FD}" type="pres">
      <dgm:prSet presAssocID="{BB6FB443-A5E1-49E9-9A76-308F312D353D}" presName="spacer" presStyleCnt="0"/>
      <dgm:spPr/>
    </dgm:pt>
    <dgm:pt modelId="{4F1AAD5E-B39F-4D8C-A2A2-D532DA14927F}" type="pres">
      <dgm:prSet presAssocID="{A5810623-46AC-479D-AE03-0DD765F3331B}" presName="parentText" presStyleLbl="node1" presStyleIdx="2" presStyleCnt="3">
        <dgm:presLayoutVars>
          <dgm:chMax val="0"/>
          <dgm:bulletEnabled val="1"/>
        </dgm:presLayoutVars>
      </dgm:prSet>
      <dgm:spPr/>
    </dgm:pt>
  </dgm:ptLst>
  <dgm:cxnLst>
    <dgm:cxn modelId="{3FB8961D-5098-4774-882F-E123E81E74BA}" type="presOf" srcId="{8B326362-4872-4144-BE4A-F4C3AB9F50FC}" destId="{1A39E7CA-776C-470B-9E03-BFDE77F5013A}" srcOrd="0" destOrd="0" presId="urn:microsoft.com/office/officeart/2005/8/layout/vList2"/>
    <dgm:cxn modelId="{F0637C2C-8686-4E00-B1E7-489E644A5EC3}" srcId="{067F8709-9284-4A37-8726-4ADFD62E418E}" destId="{09745204-D337-4C1B-ADC2-997A391E32A8}" srcOrd="1" destOrd="0" parTransId="{72F0EE15-1EBA-4965-B95E-7C3E29E3C0A2}" sibTransId="{BB6FB443-A5E1-49E9-9A76-308F312D353D}"/>
    <dgm:cxn modelId="{CDF40161-A0BD-4549-AF0E-81686F2D0C21}" srcId="{067F8709-9284-4A37-8726-4ADFD62E418E}" destId="{8B326362-4872-4144-BE4A-F4C3AB9F50FC}" srcOrd="0" destOrd="0" parTransId="{223E9A04-8F8E-4996-96A3-455AE4A42E79}" sibTransId="{C892F6F7-F3B8-47FF-BFF7-76E99D3D77A3}"/>
    <dgm:cxn modelId="{A546F04B-E6C1-4A94-AD21-BF380E0A1F82}" srcId="{067F8709-9284-4A37-8726-4ADFD62E418E}" destId="{A5810623-46AC-479D-AE03-0DD765F3331B}" srcOrd="2" destOrd="0" parTransId="{8352C612-FDE2-447F-A5A0-5414AB79A963}" sibTransId="{8E6763CA-AEB6-4477-8645-A51DE9291D6B}"/>
    <dgm:cxn modelId="{7A65EA57-64ED-4CDC-9BE5-F99A6D6B3E39}" type="presOf" srcId="{09745204-D337-4C1B-ADC2-997A391E32A8}" destId="{6A62658A-D9C5-4A66-8416-AD383995A4C8}" srcOrd="0" destOrd="0" presId="urn:microsoft.com/office/officeart/2005/8/layout/vList2"/>
    <dgm:cxn modelId="{31CD29E3-3D67-492E-A710-A9193542AF34}" type="presOf" srcId="{A5810623-46AC-479D-AE03-0DD765F3331B}" destId="{4F1AAD5E-B39F-4D8C-A2A2-D532DA14927F}" srcOrd="0" destOrd="0" presId="urn:microsoft.com/office/officeart/2005/8/layout/vList2"/>
    <dgm:cxn modelId="{CF4F7FED-76F1-4DA9-8619-5B0BB8AD0005}" type="presOf" srcId="{067F8709-9284-4A37-8726-4ADFD62E418E}" destId="{4B518FD8-D177-4AC0-987B-E284E3F82833}" srcOrd="0" destOrd="0" presId="urn:microsoft.com/office/officeart/2005/8/layout/vList2"/>
    <dgm:cxn modelId="{448B404D-346A-4B1D-9212-72C68C057494}" type="presParOf" srcId="{4B518FD8-D177-4AC0-987B-E284E3F82833}" destId="{1A39E7CA-776C-470B-9E03-BFDE77F5013A}" srcOrd="0" destOrd="0" presId="urn:microsoft.com/office/officeart/2005/8/layout/vList2"/>
    <dgm:cxn modelId="{D7A58FA7-9F83-4C6C-8A07-ED70D82BE1CD}" type="presParOf" srcId="{4B518FD8-D177-4AC0-987B-E284E3F82833}" destId="{20C7B6F4-DE9B-4920-B2D8-05362C578E66}" srcOrd="1" destOrd="0" presId="urn:microsoft.com/office/officeart/2005/8/layout/vList2"/>
    <dgm:cxn modelId="{CAD96A72-A628-4E5A-B930-1A69C442C60F}" type="presParOf" srcId="{4B518FD8-D177-4AC0-987B-E284E3F82833}" destId="{6A62658A-D9C5-4A66-8416-AD383995A4C8}" srcOrd="2" destOrd="0" presId="urn:microsoft.com/office/officeart/2005/8/layout/vList2"/>
    <dgm:cxn modelId="{B0C9931D-6058-487F-9B74-0F10A9F98453}" type="presParOf" srcId="{4B518FD8-D177-4AC0-987B-E284E3F82833}" destId="{16A17F4B-6AC3-4D86-AE01-822AE7F279FD}" srcOrd="3" destOrd="0" presId="urn:microsoft.com/office/officeart/2005/8/layout/vList2"/>
    <dgm:cxn modelId="{4B5A4D0E-B30F-48DC-A086-43595EA34864}" type="presParOf" srcId="{4B518FD8-D177-4AC0-987B-E284E3F82833}" destId="{4F1AAD5E-B39F-4D8C-A2A2-D532DA14927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9E7CA-776C-470B-9E03-BFDE77F5013A}">
      <dsp:nvSpPr>
        <dsp:cNvPr id="0" name=""/>
        <dsp:cNvSpPr/>
      </dsp:nvSpPr>
      <dsp:spPr>
        <a:xfrm>
          <a:off x="0" y="19083"/>
          <a:ext cx="6424440" cy="1563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 portfolio project is a curated collection of work samples, accomplishments, and experiences that showcases an individual's skills, expertise, and achievements in a particular field.</a:t>
          </a:r>
        </a:p>
      </dsp:txBody>
      <dsp:txXfrm>
        <a:off x="76302" y="95385"/>
        <a:ext cx="6271836" cy="1410442"/>
      </dsp:txXfrm>
    </dsp:sp>
    <dsp:sp modelId="{6A62658A-D9C5-4A66-8416-AD383995A4C8}">
      <dsp:nvSpPr>
        <dsp:cNvPr id="0" name=""/>
        <dsp:cNvSpPr/>
      </dsp:nvSpPr>
      <dsp:spPr>
        <a:xfrm>
          <a:off x="0" y="1628210"/>
          <a:ext cx="6424440" cy="1563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serves as a comprehensive representation of their abilities and professional identity. The project aims to engage the audience and convey the creator's capabilities, while providing a platform to display their work, highlight notable accomplishments, and demonstrate relevant skills and knowledge. </a:t>
          </a:r>
        </a:p>
      </dsp:txBody>
      <dsp:txXfrm>
        <a:off x="76302" y="1704512"/>
        <a:ext cx="6271836" cy="1410442"/>
      </dsp:txXfrm>
    </dsp:sp>
    <dsp:sp modelId="{4F1AAD5E-B39F-4D8C-A2A2-D532DA14927F}">
      <dsp:nvSpPr>
        <dsp:cNvPr id="0" name=""/>
        <dsp:cNvSpPr/>
      </dsp:nvSpPr>
      <dsp:spPr>
        <a:xfrm>
          <a:off x="0" y="3237337"/>
          <a:ext cx="6424440" cy="15630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portfolio may include diverse elements such as work samples, project descriptions, educational background, certifications, awards, and testimonials. It is designed to impress potential employers, clients, collaborators, or academic evaluators, and may serve as a means of networking, attracting opportunities, and fostering professional growth. </a:t>
          </a:r>
        </a:p>
      </dsp:txBody>
      <dsp:txXfrm>
        <a:off x="76302" y="3313639"/>
        <a:ext cx="6271836" cy="14104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012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8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466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279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1725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4676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897533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181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123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72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40606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997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162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598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3214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77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13684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303A11-017D-74D2-817D-27AE83DEE75A}"/>
              </a:ext>
            </a:extLst>
          </p:cNvPr>
          <p:cNvSpPr>
            <a:spLocks noGrp="1"/>
          </p:cNvSpPr>
          <p:nvPr>
            <p:ph type="title"/>
          </p:nvPr>
        </p:nvSpPr>
        <p:spPr>
          <a:xfrm>
            <a:off x="7181723" y="609600"/>
            <a:ext cx="4512989" cy="2227730"/>
          </a:xfrm>
        </p:spPr>
        <p:txBody>
          <a:bodyPr anchor="ctr">
            <a:normAutofit/>
          </a:bodyPr>
          <a:lstStyle/>
          <a:p>
            <a:r>
              <a:rPr lang="en-US" i="1">
                <a:solidFill>
                  <a:srgbClr val="FFFFFF"/>
                </a:solidFill>
                <a:latin typeface="Times New Roman"/>
                <a:cs typeface="Times New Roman"/>
              </a:rPr>
              <a:t>PORTFOLIO PROJECT</a:t>
            </a:r>
          </a:p>
        </p:txBody>
      </p:sp>
      <p:pic>
        <p:nvPicPr>
          <p:cNvPr id="4" name="Picture 4" descr="A person standing in front of a tree&#10;&#10;Description automatically generated">
            <a:extLst>
              <a:ext uri="{FF2B5EF4-FFF2-40B4-BE49-F238E27FC236}">
                <a16:creationId xmlns:a16="http://schemas.microsoft.com/office/drawing/2014/main" id="{2187D0FF-DFB2-0D6E-B1A7-30454C6EA660}"/>
              </a:ext>
            </a:extLst>
          </p:cNvPr>
          <p:cNvPicPr>
            <a:picLocks noChangeAspect="1"/>
          </p:cNvPicPr>
          <p:nvPr/>
        </p:nvPicPr>
        <p:blipFill>
          <a:blip r:embed="rId2"/>
          <a:stretch>
            <a:fillRect/>
          </a:stretch>
        </p:blipFill>
        <p:spPr>
          <a:xfrm>
            <a:off x="916512" y="1168399"/>
            <a:ext cx="3538252" cy="4610101"/>
          </a:xfrm>
          <a:prstGeom prst="rect">
            <a:avLst/>
          </a:prstGeom>
        </p:spPr>
      </p:pic>
      <p:sp>
        <p:nvSpPr>
          <p:cNvPr id="3" name="Content Placeholder 2">
            <a:extLst>
              <a:ext uri="{FF2B5EF4-FFF2-40B4-BE49-F238E27FC236}">
                <a16:creationId xmlns:a16="http://schemas.microsoft.com/office/drawing/2014/main" id="{FAC701E0-4EB5-3CC7-F612-C7FFC5F57824}"/>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b="1">
                <a:solidFill>
                  <a:srgbClr val="FFFFFF"/>
                </a:solidFill>
                <a:latin typeface="Times New Roman"/>
                <a:cs typeface="Times New Roman"/>
              </a:rPr>
              <a:t>NAME</a:t>
            </a:r>
            <a:r>
              <a:rPr lang="en-US">
                <a:solidFill>
                  <a:srgbClr val="FFFFFF"/>
                </a:solidFill>
                <a:latin typeface="Times New Roman"/>
                <a:cs typeface="Times New Roman"/>
              </a:rPr>
              <a:t>:DONKA SREEYA SAHITHI</a:t>
            </a:r>
          </a:p>
          <a:p>
            <a:pPr marL="0" indent="0">
              <a:buNone/>
            </a:pPr>
            <a:r>
              <a:rPr lang="en-US" b="1">
                <a:solidFill>
                  <a:srgbClr val="FFFFFF"/>
                </a:solidFill>
                <a:latin typeface="Times New Roman"/>
                <a:cs typeface="Times New Roman"/>
              </a:rPr>
              <a:t>YEAR AND BRANCH:</a:t>
            </a:r>
            <a:r>
              <a:rPr lang="en-US">
                <a:solidFill>
                  <a:srgbClr val="FFFFFF"/>
                </a:solidFill>
                <a:latin typeface="Times New Roman"/>
                <a:cs typeface="Times New Roman"/>
              </a:rPr>
              <a:t>IV,CSE</a:t>
            </a:r>
          </a:p>
          <a:p>
            <a:pPr marL="0" indent="0">
              <a:buNone/>
            </a:pPr>
            <a:r>
              <a:rPr lang="en-US" b="1">
                <a:solidFill>
                  <a:srgbClr val="FFFFFF"/>
                </a:solidFill>
                <a:latin typeface="Times New Roman"/>
                <a:cs typeface="Times New Roman"/>
              </a:rPr>
              <a:t>COLLEGE: </a:t>
            </a:r>
            <a:r>
              <a:rPr lang="en-US">
                <a:solidFill>
                  <a:srgbClr val="FFFFFF"/>
                </a:solidFill>
                <a:latin typeface="Times New Roman"/>
                <a:cs typeface="Times New Roman"/>
              </a:rPr>
              <a:t>Vignan's Institute of Engineering for Women</a:t>
            </a:r>
          </a:p>
        </p:txBody>
      </p:sp>
    </p:spTree>
    <p:extLst>
      <p:ext uri="{BB962C8B-B14F-4D97-AF65-F5344CB8AC3E}">
        <p14:creationId xmlns:p14="http://schemas.microsoft.com/office/powerpoint/2010/main" val="374785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 name="Group 5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4" name="Rectangle 62">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64">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66">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88" name="Straight Connector 70">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89" name="Straight Connector 72">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7082F89-3BC9-224E-51A3-0CCF77A8E0BC}"/>
              </a:ext>
            </a:extLst>
          </p:cNvPr>
          <p:cNvSpPr>
            <a:spLocks noGrp="1"/>
          </p:cNvSpPr>
          <p:nvPr>
            <p:ph type="title"/>
          </p:nvPr>
        </p:nvSpPr>
        <p:spPr>
          <a:xfrm>
            <a:off x="1507067" y="1397000"/>
            <a:ext cx="7766936" cy="1068526"/>
          </a:xfrm>
        </p:spPr>
        <p:txBody>
          <a:bodyPr vert="horz" lIns="91440" tIns="45720" rIns="91440" bIns="45720" rtlCol="0" anchor="b">
            <a:normAutofit fontScale="90000"/>
          </a:bodyPr>
          <a:lstStyle/>
          <a:p>
            <a:pPr algn="r"/>
            <a:br>
              <a:rPr lang="en-US" sz="5400" b="1" dirty="0"/>
            </a:br>
            <a:br>
              <a:rPr lang="en-US" sz="5400" b="1" dirty="0"/>
            </a:br>
            <a:r>
              <a:rPr lang="en-US" sz="5400" b="1" dirty="0"/>
              <a:t>LINKS</a:t>
            </a:r>
          </a:p>
        </p:txBody>
      </p:sp>
    </p:spTree>
    <p:extLst>
      <p:ext uri="{BB962C8B-B14F-4D97-AF65-F5344CB8AC3E}">
        <p14:creationId xmlns:p14="http://schemas.microsoft.com/office/powerpoint/2010/main" val="208962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6"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94162-B5D7-96CB-10C0-CA31EC3F7D8C}"/>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THANK YOU..</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3093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ECAE-CF5B-C7EE-C2C5-CE450DE5A189}"/>
              </a:ext>
            </a:extLst>
          </p:cNvPr>
          <p:cNvSpPr>
            <a:spLocks noGrp="1"/>
          </p:cNvSpPr>
          <p:nvPr>
            <p:ph type="title"/>
          </p:nvPr>
        </p:nvSpPr>
        <p:spPr>
          <a:xfrm>
            <a:off x="2849562" y="609600"/>
            <a:ext cx="6424440" cy="1320800"/>
          </a:xfrm>
        </p:spPr>
        <p:txBody>
          <a:bodyPr>
            <a:normAutofit/>
          </a:bodyPr>
          <a:lstStyle/>
          <a:p>
            <a:r>
              <a:rPr lang="en-US" b="1">
                <a:latin typeface="Times New Roman"/>
                <a:cs typeface="Times New Roman"/>
              </a:rPr>
              <a:t>PROJECT TITLE/PROBLEM STATEMENT</a:t>
            </a:r>
          </a:p>
        </p:txBody>
      </p:sp>
      <p:pic>
        <p:nvPicPr>
          <p:cNvPr id="5" name="Picture 4" descr="Drawings on colourful paper">
            <a:extLst>
              <a:ext uri="{FF2B5EF4-FFF2-40B4-BE49-F238E27FC236}">
                <a16:creationId xmlns:a16="http://schemas.microsoft.com/office/drawing/2014/main" id="{A3A2E303-315D-82C5-C95C-53752C48A653}"/>
              </a:ext>
            </a:extLst>
          </p:cNvPr>
          <p:cNvPicPr>
            <a:picLocks noChangeAspect="1"/>
          </p:cNvPicPr>
          <p:nvPr/>
        </p:nvPicPr>
        <p:blipFill rotWithShape="1">
          <a:blip r:embed="rId2"/>
          <a:srcRect l="27995" r="47882" b="908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F5F660-CA5D-FDC3-DF1B-79CE6BE40CD8}"/>
              </a:ext>
            </a:extLst>
          </p:cNvPr>
          <p:cNvSpPr>
            <a:spLocks noGrp="1"/>
          </p:cNvSpPr>
          <p:nvPr>
            <p:ph idx="1"/>
          </p:nvPr>
        </p:nvSpPr>
        <p:spPr>
          <a:xfrm>
            <a:off x="2849562" y="2160589"/>
            <a:ext cx="6424440" cy="3880773"/>
          </a:xfrm>
        </p:spPr>
        <p:txBody>
          <a:bodyPr vert="horz" lIns="91440" tIns="45720" rIns="91440" bIns="45720" rtlCol="0" anchor="t">
            <a:normAutofit/>
          </a:bodyPr>
          <a:lstStyle/>
          <a:p>
            <a:r>
              <a:rPr lang="en-US" sz="2000" dirty="0">
                <a:latin typeface="Times New Roman"/>
                <a:ea typeface="+mn-lt"/>
                <a:cs typeface="+mn-lt"/>
              </a:rPr>
              <a:t>The problem statement of a portfolio project typically revolves around the need for individuals to effectively showcase their skills, accomplishments, and expertise in a competitive environment.</a:t>
            </a:r>
          </a:p>
          <a:p>
            <a:r>
              <a:rPr lang="en-US" sz="2000" dirty="0">
                <a:latin typeface="Times New Roman"/>
                <a:ea typeface="+mn-lt"/>
                <a:cs typeface="+mn-lt"/>
              </a:rPr>
              <a:t>Many talented individuals struggle to effectively showcase their skills and accomplishments, hindering their ability to stand out and secure desirable opportunities. There is a need for a comprehensive portfolio project that provides a visually appealing platform to communicate their unique value proposition, build trust, and open doors to new opportunities.</a:t>
            </a:r>
            <a:endParaRPr lang="en-US" sz="2000" dirty="0">
              <a:latin typeface="Times New Roman"/>
              <a:cs typeface="Times New Roman"/>
            </a:endParaRPr>
          </a:p>
        </p:txBody>
      </p:sp>
    </p:spTree>
    <p:extLst>
      <p:ext uri="{BB962C8B-B14F-4D97-AF65-F5344CB8AC3E}">
        <p14:creationId xmlns:p14="http://schemas.microsoft.com/office/powerpoint/2010/main" val="8660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744D-379C-793A-6BD5-55FC1FBED3A8}"/>
              </a:ext>
            </a:extLst>
          </p:cNvPr>
          <p:cNvSpPr>
            <a:spLocks noGrp="1"/>
          </p:cNvSpPr>
          <p:nvPr>
            <p:ph type="title"/>
          </p:nvPr>
        </p:nvSpPr>
        <p:spPr>
          <a:xfrm>
            <a:off x="2849562" y="609600"/>
            <a:ext cx="6424440" cy="1320800"/>
          </a:xfrm>
        </p:spPr>
        <p:txBody>
          <a:bodyPr>
            <a:normAutofit/>
          </a:bodyPr>
          <a:lstStyle/>
          <a:p>
            <a:r>
              <a:rPr lang="en-US" b="1" dirty="0">
                <a:latin typeface="Times New Roman"/>
                <a:cs typeface="Times New Roman"/>
              </a:rPr>
              <a:t>AGENDA</a:t>
            </a:r>
            <a:endParaRPr lang="en-US" b="1" dirty="0"/>
          </a:p>
        </p:txBody>
      </p:sp>
      <p:pic>
        <p:nvPicPr>
          <p:cNvPr id="5" name="Picture 4" descr="White bulbs with a yellow one standing out">
            <a:extLst>
              <a:ext uri="{FF2B5EF4-FFF2-40B4-BE49-F238E27FC236}">
                <a16:creationId xmlns:a16="http://schemas.microsoft.com/office/drawing/2014/main" id="{8528C226-CCF2-ABF3-BA47-13598393029C}"/>
              </a:ext>
            </a:extLst>
          </p:cNvPr>
          <p:cNvPicPr>
            <a:picLocks noChangeAspect="1"/>
          </p:cNvPicPr>
          <p:nvPr/>
        </p:nvPicPr>
        <p:blipFill rotWithShape="1">
          <a:blip r:embed="rId2"/>
          <a:srcRect l="50943" r="24934" b="908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F5BE62-3900-68C8-0071-A0851D58390A}"/>
              </a:ext>
            </a:extLst>
          </p:cNvPr>
          <p:cNvSpPr>
            <a:spLocks noGrp="1"/>
          </p:cNvSpPr>
          <p:nvPr>
            <p:ph idx="1"/>
          </p:nvPr>
        </p:nvSpPr>
        <p:spPr>
          <a:xfrm>
            <a:off x="2849562" y="2160589"/>
            <a:ext cx="6424440" cy="3880773"/>
          </a:xfrm>
        </p:spPr>
        <p:txBody>
          <a:bodyPr vert="horz" lIns="91440" tIns="45720" rIns="91440" bIns="45720" rtlCol="0" anchor="t">
            <a:normAutofit lnSpcReduction="10000"/>
          </a:bodyPr>
          <a:lstStyle/>
          <a:p>
            <a:r>
              <a:rPr lang="en-US" dirty="0">
                <a:latin typeface="Times New Roman"/>
                <a:ea typeface="+mn-lt"/>
                <a:cs typeface="+mn-lt"/>
              </a:rPr>
              <a:t>T</a:t>
            </a:r>
            <a:r>
              <a:rPr lang="en-US" sz="2000" dirty="0">
                <a:latin typeface="Times New Roman"/>
                <a:ea typeface="+mn-lt"/>
                <a:cs typeface="+mn-lt"/>
              </a:rPr>
              <a:t>he agenda of a portfolio project typically revolves around showcasing and highlighting the creator's skills, accomplishments, and experiences. The main objectives and agenda items of a portfolio project may include:</a:t>
            </a:r>
            <a:endParaRPr lang="en-US" sz="2000" dirty="0">
              <a:latin typeface="Times New Roman"/>
              <a:cs typeface="Times New Roman"/>
            </a:endParaRPr>
          </a:p>
          <a:p>
            <a:pPr>
              <a:buFont typeface="Wingdings" charset="2"/>
              <a:buChar char="v"/>
            </a:pPr>
            <a:r>
              <a:rPr lang="en-US" sz="2000" dirty="0">
                <a:latin typeface="Times New Roman"/>
              </a:rPr>
              <a:t>Highlighting your Abilities</a:t>
            </a:r>
            <a:endParaRPr lang="en-US" sz="2000" dirty="0">
              <a:latin typeface="Times New Roman"/>
              <a:cs typeface="Times New Roman"/>
            </a:endParaRPr>
          </a:p>
          <a:p>
            <a:pPr>
              <a:buFont typeface="Wingdings" charset="2"/>
              <a:buChar char="v"/>
            </a:pPr>
            <a:r>
              <a:rPr lang="en-US" sz="2000" dirty="0">
                <a:latin typeface="Times New Roman"/>
                <a:cs typeface="Times New Roman"/>
              </a:rPr>
              <a:t>Showcasing Tangible Results</a:t>
            </a:r>
          </a:p>
          <a:p>
            <a:pPr>
              <a:buFont typeface="Wingdings" charset="2"/>
              <a:buChar char="v"/>
            </a:pPr>
            <a:r>
              <a:rPr lang="en-US" sz="2000" dirty="0">
                <a:latin typeface="Times New Roman"/>
                <a:cs typeface="Times New Roman"/>
              </a:rPr>
              <a:t>Engaging and Impressing Users</a:t>
            </a:r>
          </a:p>
          <a:p>
            <a:pPr>
              <a:buFont typeface="Wingdings" charset="2"/>
              <a:buChar char="v"/>
            </a:pPr>
            <a:r>
              <a:rPr lang="en-US" sz="2000" dirty="0">
                <a:latin typeface="Times New Roman"/>
                <a:cs typeface="Times New Roman"/>
              </a:rPr>
              <a:t>Opening Opportunities</a:t>
            </a:r>
          </a:p>
          <a:p>
            <a:pPr>
              <a:buFont typeface="Wingdings" charset="2"/>
              <a:buChar char="v"/>
            </a:pPr>
            <a:r>
              <a:rPr lang="en-US" sz="2000" dirty="0">
                <a:latin typeface="Times New Roman"/>
                <a:cs typeface="Times New Roman"/>
              </a:rPr>
              <a:t>Communicating Professional Identity</a:t>
            </a:r>
          </a:p>
          <a:p>
            <a:pPr>
              <a:buFont typeface="Wingdings" charset="2"/>
              <a:buChar char="v"/>
            </a:pPr>
            <a:r>
              <a:rPr lang="en-US" sz="2000" dirty="0">
                <a:latin typeface="Times New Roman"/>
                <a:cs typeface="Times New Roman"/>
              </a:rPr>
              <a:t>Showcasing Growth and Progress.</a:t>
            </a:r>
          </a:p>
          <a:p>
            <a:endParaRPr lang="en-US"/>
          </a:p>
          <a:p>
            <a:endParaRPr lang="en-US"/>
          </a:p>
          <a:p>
            <a:endParaRPr lang="en-US" dirty="0"/>
          </a:p>
        </p:txBody>
      </p:sp>
    </p:spTree>
    <p:extLst>
      <p:ext uri="{BB962C8B-B14F-4D97-AF65-F5344CB8AC3E}">
        <p14:creationId xmlns:p14="http://schemas.microsoft.com/office/powerpoint/2010/main" val="233775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DEA0-87A6-8503-28C0-8E984909EC70}"/>
              </a:ext>
            </a:extLst>
          </p:cNvPr>
          <p:cNvSpPr>
            <a:spLocks noGrp="1"/>
          </p:cNvSpPr>
          <p:nvPr>
            <p:ph type="title"/>
          </p:nvPr>
        </p:nvSpPr>
        <p:spPr>
          <a:xfrm>
            <a:off x="2849562" y="609600"/>
            <a:ext cx="6424440" cy="1320800"/>
          </a:xfrm>
        </p:spPr>
        <p:txBody>
          <a:bodyPr>
            <a:normAutofit/>
          </a:bodyPr>
          <a:lstStyle/>
          <a:p>
            <a:r>
              <a:rPr lang="en-US" b="1">
                <a:latin typeface="Times New Roman"/>
                <a:cs typeface="Times New Roman"/>
              </a:rPr>
              <a:t>PROJECT OVERVIEW</a:t>
            </a:r>
            <a:endParaRPr lang="en-US" b="1" dirty="0"/>
          </a:p>
        </p:txBody>
      </p:sp>
      <p:pic>
        <p:nvPicPr>
          <p:cNvPr id="11" name="Picture 4" descr="White puzzle with one red piece">
            <a:extLst>
              <a:ext uri="{FF2B5EF4-FFF2-40B4-BE49-F238E27FC236}">
                <a16:creationId xmlns:a16="http://schemas.microsoft.com/office/drawing/2014/main" id="{3F4F4DD4-C10C-1BDF-1995-9DF28DCB59DD}"/>
              </a:ext>
            </a:extLst>
          </p:cNvPr>
          <p:cNvPicPr>
            <a:picLocks noChangeAspect="1"/>
          </p:cNvPicPr>
          <p:nvPr/>
        </p:nvPicPr>
        <p:blipFill rotWithShape="1">
          <a:blip r:embed="rId2"/>
          <a:srcRect l="43154" r="36336" b="8410"/>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41"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2" name="Content Placeholder 2">
            <a:extLst>
              <a:ext uri="{FF2B5EF4-FFF2-40B4-BE49-F238E27FC236}">
                <a16:creationId xmlns:a16="http://schemas.microsoft.com/office/drawing/2014/main" id="{5CBCC99B-D032-F7CB-DBD4-BB091AB9F801}"/>
              </a:ext>
            </a:extLst>
          </p:cNvPr>
          <p:cNvGraphicFramePr>
            <a:graphicFrameLocks noGrp="1"/>
          </p:cNvGraphicFramePr>
          <p:nvPr>
            <p:ph idx="1"/>
            <p:extLst>
              <p:ext uri="{D42A27DB-BD31-4B8C-83A1-F6EECF244321}">
                <p14:modId xmlns:p14="http://schemas.microsoft.com/office/powerpoint/2010/main" val="1281554322"/>
              </p:ext>
            </p:extLst>
          </p:nvPr>
        </p:nvGraphicFramePr>
        <p:xfrm>
          <a:off x="2959997" y="1751980"/>
          <a:ext cx="6424440" cy="4819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907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5AD9-F308-A354-7C9C-DA4FCE712EFD}"/>
              </a:ext>
            </a:extLst>
          </p:cNvPr>
          <p:cNvSpPr>
            <a:spLocks noGrp="1"/>
          </p:cNvSpPr>
          <p:nvPr>
            <p:ph type="title"/>
          </p:nvPr>
        </p:nvSpPr>
        <p:spPr>
          <a:xfrm>
            <a:off x="2786047" y="609600"/>
            <a:ext cx="6487955" cy="1320800"/>
          </a:xfrm>
        </p:spPr>
        <p:txBody>
          <a:bodyPr>
            <a:normAutofit/>
          </a:bodyPr>
          <a:lstStyle/>
          <a:p>
            <a:r>
              <a:rPr lang="en-US" b="1">
                <a:latin typeface="Times New Roman"/>
                <a:cs typeface="Times New Roman"/>
              </a:rPr>
              <a:t>END USERS OF THE PROJECT</a:t>
            </a:r>
            <a:endParaRPr lang="en-US" b="1" dirty="0"/>
          </a:p>
        </p:txBody>
      </p:sp>
      <p:pic>
        <p:nvPicPr>
          <p:cNvPr id="36" name="Picture 4" descr="Light bulb on yellow background with sketched light beams and cord">
            <a:extLst>
              <a:ext uri="{FF2B5EF4-FFF2-40B4-BE49-F238E27FC236}">
                <a16:creationId xmlns:a16="http://schemas.microsoft.com/office/drawing/2014/main" id="{A19E101C-8CB9-D557-03EA-01388C46D379}"/>
              </a:ext>
            </a:extLst>
          </p:cNvPr>
          <p:cNvPicPr>
            <a:picLocks noChangeAspect="1"/>
          </p:cNvPicPr>
          <p:nvPr/>
        </p:nvPicPr>
        <p:blipFill rotWithShape="1">
          <a:blip r:embed="rId2">
            <a:duotone>
              <a:prstClr val="black"/>
              <a:schemeClr val="tx2">
                <a:tint val="45000"/>
                <a:satMod val="400000"/>
              </a:schemeClr>
            </a:duotone>
          </a:blip>
          <a:srcRect l="58994" t="472" r="16659" b="-4"/>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37"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Content Placeholder 2">
            <a:extLst>
              <a:ext uri="{FF2B5EF4-FFF2-40B4-BE49-F238E27FC236}">
                <a16:creationId xmlns:a16="http://schemas.microsoft.com/office/drawing/2014/main" id="{F9D3BE98-A1EB-4F87-5681-130F91CFD3FD}"/>
              </a:ext>
            </a:extLst>
          </p:cNvPr>
          <p:cNvSpPr>
            <a:spLocks noGrp="1"/>
          </p:cNvSpPr>
          <p:nvPr>
            <p:ph idx="1"/>
          </p:nvPr>
        </p:nvSpPr>
        <p:spPr>
          <a:xfrm>
            <a:off x="2786047" y="2160589"/>
            <a:ext cx="6487955" cy="3880773"/>
          </a:xfrm>
        </p:spPr>
        <p:txBody>
          <a:bodyPr vert="horz" lIns="91440" tIns="45720" rIns="91440" bIns="45720" rtlCol="0" anchor="t">
            <a:normAutofit/>
          </a:bodyPr>
          <a:lstStyle/>
          <a:p>
            <a:r>
              <a:rPr lang="en-US" dirty="0">
                <a:latin typeface="Times New Roman"/>
                <a:ea typeface="+mn-lt"/>
                <a:cs typeface="+mn-lt"/>
              </a:rPr>
              <a:t> The end users of a portfolio project are individuals or groups who engage with or benefit from the portfolio in some way. </a:t>
            </a:r>
          </a:p>
          <a:p>
            <a:pPr>
              <a:buFont typeface="Wingdings" charset="2"/>
              <a:buChar char="v"/>
            </a:pPr>
            <a:r>
              <a:rPr lang="en-US" dirty="0">
                <a:latin typeface="Times New Roman"/>
                <a:ea typeface="+mn-lt"/>
                <a:cs typeface="+mn-lt"/>
              </a:rPr>
              <a:t> </a:t>
            </a:r>
            <a:r>
              <a:rPr lang="en-US" u="sng" dirty="0">
                <a:latin typeface="Times New Roman"/>
                <a:ea typeface="+mn-lt"/>
                <a:cs typeface="+mn-lt"/>
              </a:rPr>
              <a:t>Hiring Managers:</a:t>
            </a:r>
            <a:r>
              <a:rPr lang="en-US" dirty="0">
                <a:latin typeface="Times New Roman"/>
                <a:ea typeface="+mn-lt"/>
                <a:cs typeface="+mn-lt"/>
              </a:rPr>
              <a:t> If the portfolio project is created to showcase professional skills and work samples, hiring managers may be the primary end users. They would review the portfolio to assess the candidate's capabilities and suitability for a job or project.</a:t>
            </a:r>
            <a:endParaRPr lang="en-US" dirty="0">
              <a:latin typeface="Times New Roman"/>
              <a:cs typeface="Times New Roman"/>
            </a:endParaRPr>
          </a:p>
          <a:p>
            <a:pPr>
              <a:buFont typeface="Wingdings" charset="2"/>
              <a:buChar char="v"/>
            </a:pPr>
            <a:r>
              <a:rPr lang="en-US" dirty="0">
                <a:latin typeface="Times New Roman"/>
                <a:ea typeface="+mn-lt"/>
                <a:cs typeface="+mn-lt"/>
              </a:rPr>
              <a:t> </a:t>
            </a:r>
            <a:r>
              <a:rPr lang="en-US" u="sng" dirty="0">
                <a:latin typeface="Times New Roman"/>
                <a:ea typeface="+mn-lt"/>
                <a:cs typeface="+mn-lt"/>
              </a:rPr>
              <a:t>Clients or Customers</a:t>
            </a:r>
            <a:r>
              <a:rPr lang="en-US" dirty="0">
                <a:latin typeface="Times New Roman"/>
                <a:ea typeface="+mn-lt"/>
                <a:cs typeface="+mn-lt"/>
              </a:rPr>
              <a:t>: In creative fields such as design, photography, or art, the portfolio may be aimed at attracting clients or customers. End users in this case would be potential clients who want to see the quality of the artist's work before making a hiring or purchasing decision.</a:t>
            </a:r>
            <a:endParaRPr lang="en-US" dirty="0">
              <a:latin typeface="Times New Roman"/>
              <a:cs typeface="Times New Roman"/>
            </a:endParaRPr>
          </a:p>
          <a:p>
            <a:pPr>
              <a:buFont typeface="Wingdings" charset="2"/>
              <a:buChar char="v"/>
            </a:pPr>
            <a:r>
              <a:rPr lang="en-US" dirty="0">
                <a:latin typeface="Times New Roman"/>
                <a:cs typeface="Times New Roman"/>
              </a:rPr>
              <a:t>And also the General Public can be the End Users.</a:t>
            </a:r>
          </a:p>
          <a:p>
            <a:endParaRPr lang="en-US" dirty="0">
              <a:latin typeface="Times New Roman"/>
              <a:cs typeface="Times New Roman"/>
            </a:endParaRPr>
          </a:p>
        </p:txBody>
      </p:sp>
    </p:spTree>
    <p:extLst>
      <p:ext uri="{BB962C8B-B14F-4D97-AF65-F5344CB8AC3E}">
        <p14:creationId xmlns:p14="http://schemas.microsoft.com/office/powerpoint/2010/main" val="23132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B466-6F8C-348E-589E-82F374A49C16}"/>
              </a:ext>
            </a:extLst>
          </p:cNvPr>
          <p:cNvSpPr>
            <a:spLocks noGrp="1"/>
          </p:cNvSpPr>
          <p:nvPr>
            <p:ph type="title"/>
          </p:nvPr>
        </p:nvSpPr>
        <p:spPr>
          <a:xfrm>
            <a:off x="2849562" y="609600"/>
            <a:ext cx="6424440" cy="1320800"/>
          </a:xfrm>
        </p:spPr>
        <p:txBody>
          <a:bodyPr>
            <a:normAutofit/>
          </a:bodyPr>
          <a:lstStyle/>
          <a:p>
            <a:r>
              <a:rPr lang="en-US" b="1">
                <a:latin typeface="Times New Roman"/>
                <a:cs typeface="Times New Roman"/>
              </a:rPr>
              <a:t>SOLUTION AND ITS VALUE PROPOSITION</a:t>
            </a:r>
            <a:endParaRPr lang="en-US" b="1" dirty="0"/>
          </a:p>
        </p:txBody>
      </p:sp>
      <p:pic>
        <p:nvPicPr>
          <p:cNvPr id="5" name="Picture 4" descr="A grey room full of question marks with an opening going out">
            <a:extLst>
              <a:ext uri="{FF2B5EF4-FFF2-40B4-BE49-F238E27FC236}">
                <a16:creationId xmlns:a16="http://schemas.microsoft.com/office/drawing/2014/main" id="{8D23C164-5FAF-5BD5-15C9-7F1C4547332A}"/>
              </a:ext>
            </a:extLst>
          </p:cNvPr>
          <p:cNvPicPr>
            <a:picLocks noChangeAspect="1"/>
          </p:cNvPicPr>
          <p:nvPr/>
        </p:nvPicPr>
        <p:blipFill rotWithShape="1">
          <a:blip r:embed="rId2"/>
          <a:srcRect l="43336" r="32541" b="9084"/>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3F7CE3-D036-2482-CC24-F1BD75C3C3EC}"/>
              </a:ext>
            </a:extLst>
          </p:cNvPr>
          <p:cNvSpPr>
            <a:spLocks noGrp="1"/>
          </p:cNvSpPr>
          <p:nvPr>
            <p:ph idx="1"/>
          </p:nvPr>
        </p:nvSpPr>
        <p:spPr>
          <a:xfrm>
            <a:off x="2849562" y="2160589"/>
            <a:ext cx="6424440" cy="3880773"/>
          </a:xfrm>
        </p:spPr>
        <p:txBody>
          <a:bodyPr>
            <a:normAutofit/>
          </a:bodyPr>
          <a:lstStyle/>
          <a:p>
            <a:endParaRPr lang="en-US"/>
          </a:p>
        </p:txBody>
      </p:sp>
    </p:spTree>
    <p:extLst>
      <p:ext uri="{BB962C8B-B14F-4D97-AF65-F5344CB8AC3E}">
        <p14:creationId xmlns:p14="http://schemas.microsoft.com/office/powerpoint/2010/main" val="428146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2BD4-3251-799C-6BCF-96F6F2E594B8}"/>
              </a:ext>
            </a:extLst>
          </p:cNvPr>
          <p:cNvSpPr>
            <a:spLocks noGrp="1"/>
          </p:cNvSpPr>
          <p:nvPr>
            <p:ph type="title"/>
          </p:nvPr>
        </p:nvSpPr>
        <p:spPr>
          <a:xfrm>
            <a:off x="2849562" y="609600"/>
            <a:ext cx="6424440" cy="1320800"/>
          </a:xfrm>
        </p:spPr>
        <p:txBody>
          <a:bodyPr>
            <a:normAutofit/>
          </a:bodyPr>
          <a:lstStyle/>
          <a:p>
            <a:r>
              <a:rPr lang="en-US" b="1">
                <a:latin typeface="Times New Roman"/>
                <a:cs typeface="Times New Roman"/>
              </a:rPr>
              <a:t>MODELLING</a:t>
            </a:r>
            <a:endParaRPr lang="en-US" b="1" dirty="0"/>
          </a:p>
        </p:txBody>
      </p:sp>
      <p:pic>
        <p:nvPicPr>
          <p:cNvPr id="5" name="Picture 4" descr="Abstract background">
            <a:extLst>
              <a:ext uri="{FF2B5EF4-FFF2-40B4-BE49-F238E27FC236}">
                <a16:creationId xmlns:a16="http://schemas.microsoft.com/office/drawing/2014/main" id="{F44519E8-62C8-DEC5-79C2-323BCA3AEA9D}"/>
              </a:ext>
            </a:extLst>
          </p:cNvPr>
          <p:cNvPicPr>
            <a:picLocks noChangeAspect="1"/>
          </p:cNvPicPr>
          <p:nvPr/>
        </p:nvPicPr>
        <p:blipFill rotWithShape="1">
          <a:blip r:embed="rId2"/>
          <a:srcRect l="53590" r="23826" b="5463"/>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C64A806-294B-93DB-2264-E71D0F86F3A6}"/>
              </a:ext>
            </a:extLst>
          </p:cNvPr>
          <p:cNvSpPr>
            <a:spLocks noGrp="1"/>
          </p:cNvSpPr>
          <p:nvPr>
            <p:ph idx="1"/>
          </p:nvPr>
        </p:nvSpPr>
        <p:spPr>
          <a:xfrm>
            <a:off x="2849562" y="1674676"/>
            <a:ext cx="6424440" cy="4366686"/>
          </a:xfrm>
        </p:spPr>
        <p:txBody>
          <a:bodyPr vert="horz" lIns="91440" tIns="45720" rIns="91440" bIns="45720" rtlCol="0" anchor="t">
            <a:normAutofit/>
          </a:bodyPr>
          <a:lstStyle/>
          <a:p>
            <a:pPr>
              <a:lnSpc>
                <a:spcPct val="90000"/>
              </a:lnSpc>
            </a:pPr>
            <a:r>
              <a:rPr lang="en-US" sz="2000" dirty="0">
                <a:latin typeface="Times New Roman"/>
                <a:ea typeface="+mn-lt"/>
                <a:cs typeface="+mn-lt"/>
              </a:rPr>
              <a:t>HTML, CSS, and JavaScript are commonly used in portfolio projects to create and enhance the structure, layout, styling, and interactivity of the portfolio website. </a:t>
            </a:r>
          </a:p>
          <a:p>
            <a:pPr>
              <a:lnSpc>
                <a:spcPct val="90000"/>
              </a:lnSpc>
              <a:buFont typeface="Wingdings" charset="2"/>
              <a:buChar char="v"/>
            </a:pPr>
            <a:r>
              <a:rPr lang="en-US" sz="2000" b="1" u="sng" dirty="0">
                <a:latin typeface="Times New Roman"/>
                <a:ea typeface="+mn-lt"/>
                <a:cs typeface="+mn-lt"/>
              </a:rPr>
              <a:t>HTML</a:t>
            </a:r>
            <a:r>
              <a:rPr lang="en-US" sz="2000" u="sng" dirty="0">
                <a:latin typeface="Times New Roman"/>
                <a:ea typeface="+mn-lt"/>
                <a:cs typeface="+mn-lt"/>
              </a:rPr>
              <a:t> (Hypertext Markup Language):</a:t>
            </a:r>
            <a:r>
              <a:rPr lang="en-US" sz="2000" dirty="0">
                <a:latin typeface="Times New Roman"/>
                <a:ea typeface="+mn-lt"/>
                <a:cs typeface="+mn-lt"/>
              </a:rPr>
              <a:t> HTML forms the foundation of a portfolio project by providing the structure and content of the web pages. It is used to define the layout and organization of the portfolio, including headers, paragraphs, lists, images, and links. </a:t>
            </a:r>
          </a:p>
          <a:p>
            <a:pPr>
              <a:lnSpc>
                <a:spcPct val="90000"/>
              </a:lnSpc>
              <a:buFont typeface="Wingdings" charset="2"/>
              <a:buChar char="v"/>
            </a:pPr>
            <a:r>
              <a:rPr lang="en-US" sz="2000" b="1" dirty="0">
                <a:latin typeface="Times New Roman"/>
                <a:ea typeface="+mn-lt"/>
                <a:cs typeface="+mn-lt"/>
              </a:rPr>
              <a:t> </a:t>
            </a:r>
            <a:r>
              <a:rPr lang="en-US" sz="2000" b="1" u="sng" dirty="0">
                <a:latin typeface="Times New Roman"/>
                <a:ea typeface="+mn-lt"/>
                <a:cs typeface="+mn-lt"/>
              </a:rPr>
              <a:t>CSS</a:t>
            </a:r>
            <a:r>
              <a:rPr lang="en-US" sz="2000" u="sng" dirty="0">
                <a:latin typeface="Times New Roman"/>
                <a:ea typeface="+mn-lt"/>
                <a:cs typeface="+mn-lt"/>
              </a:rPr>
              <a:t> (Cascading Style Sheets):</a:t>
            </a:r>
            <a:r>
              <a:rPr lang="en-US" sz="2000" dirty="0">
                <a:latin typeface="Times New Roman"/>
                <a:ea typeface="+mn-lt"/>
                <a:cs typeface="+mn-lt"/>
              </a:rPr>
              <a:t> CSS is used to control the presentation and visual styling of the portfolio project. It allows you to define the colors, fonts, layouts, and overall appearance of the web pages. </a:t>
            </a:r>
          </a:p>
          <a:p>
            <a:pPr>
              <a:lnSpc>
                <a:spcPct val="90000"/>
              </a:lnSpc>
              <a:buFont typeface="Wingdings" charset="2"/>
              <a:buChar char="v"/>
            </a:pPr>
            <a:endParaRPr lang="en-US" sz="2000" dirty="0">
              <a:latin typeface="Times New Roman"/>
              <a:ea typeface="+mn-lt"/>
              <a:cs typeface="+mn-lt"/>
            </a:endParaRPr>
          </a:p>
        </p:txBody>
      </p:sp>
    </p:spTree>
    <p:extLst>
      <p:ext uri="{BB962C8B-B14F-4D97-AF65-F5344CB8AC3E}">
        <p14:creationId xmlns:p14="http://schemas.microsoft.com/office/powerpoint/2010/main" val="37536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9C1D-D408-E3C4-6AA7-F62B65594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C0428E-6D29-1731-EE6D-6EAC6033F2F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0E0F171-A312-BED1-98DB-33B201207F5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91292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D0DC-E6F4-D15C-316A-CEDB00737976}"/>
              </a:ext>
            </a:extLst>
          </p:cNvPr>
          <p:cNvSpPr>
            <a:spLocks noGrp="1"/>
          </p:cNvSpPr>
          <p:nvPr>
            <p:ph type="title"/>
          </p:nvPr>
        </p:nvSpPr>
        <p:spPr>
          <a:xfrm>
            <a:off x="5536734" y="609600"/>
            <a:ext cx="3737268" cy="1320800"/>
          </a:xfrm>
        </p:spPr>
        <p:txBody>
          <a:bodyPr>
            <a:normAutofit/>
          </a:bodyPr>
          <a:lstStyle/>
          <a:p>
            <a:r>
              <a:rPr lang="en-US" b="1">
                <a:latin typeface="Times New Roman"/>
                <a:cs typeface="Times New Roman"/>
              </a:rPr>
              <a:t>RESULTS</a:t>
            </a:r>
            <a:endParaRPr lang="en-US" b="1" dirty="0"/>
          </a:p>
        </p:txBody>
      </p:sp>
      <p:sp>
        <p:nvSpPr>
          <p:cNvPr id="3" name="Content Placeholder 2">
            <a:extLst>
              <a:ext uri="{FF2B5EF4-FFF2-40B4-BE49-F238E27FC236}">
                <a16:creationId xmlns:a16="http://schemas.microsoft.com/office/drawing/2014/main" id="{927C6CAB-3F70-2C31-DB3A-21B2CF8F3555}"/>
              </a:ext>
            </a:extLst>
          </p:cNvPr>
          <p:cNvSpPr>
            <a:spLocks noGrp="1"/>
          </p:cNvSpPr>
          <p:nvPr>
            <p:ph idx="1"/>
          </p:nvPr>
        </p:nvSpPr>
        <p:spPr>
          <a:xfrm>
            <a:off x="5209563" y="2160589"/>
            <a:ext cx="4064439" cy="3880773"/>
          </a:xfrm>
        </p:spPr>
        <p:txBody>
          <a:bodyPr vert="horz" lIns="91440" tIns="45720" rIns="91440" bIns="45720" rtlCol="0">
            <a:normAutofit/>
          </a:bodyPr>
          <a:lstStyle/>
          <a:p>
            <a:r>
              <a:rPr lang="en-US">
                <a:latin typeface="Times New Roman"/>
                <a:ea typeface="+mn-lt"/>
                <a:cs typeface="+mn-lt"/>
              </a:rPr>
              <a:t>A portfolio project can result in increased visibility, improved professional branding, enhanced credibility, secured opportunities, networking connections, personal growth, and valuable feedback. It serves as a powerful tool to showcase your skills, attract attention, and open doors to new possibilities.</a:t>
            </a:r>
            <a:endParaRPr lang="en-US">
              <a:latin typeface="Times New Roman"/>
              <a:cs typeface="Times New Roman"/>
            </a:endParaRPr>
          </a:p>
        </p:txBody>
      </p:sp>
      <p:pic>
        <p:nvPicPr>
          <p:cNvPr id="5" name="Picture 4" descr="A 3D pattern of ring shapes connected by lines">
            <a:extLst>
              <a:ext uri="{FF2B5EF4-FFF2-40B4-BE49-F238E27FC236}">
                <a16:creationId xmlns:a16="http://schemas.microsoft.com/office/drawing/2014/main" id="{56248BF0-C58C-E133-FB96-7ACA24C4AFDC}"/>
              </a:ext>
            </a:extLst>
          </p:cNvPr>
          <p:cNvPicPr>
            <a:picLocks noChangeAspect="1"/>
          </p:cNvPicPr>
          <p:nvPr/>
        </p:nvPicPr>
        <p:blipFill rotWithShape="1">
          <a:blip r:embed="rId2"/>
          <a:srcRect l="9683" r="46067"/>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4" name="Isosceles Triangle 1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27534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PORTFOLIO PROJECT</vt:lpstr>
      <vt:lpstr>PROJECT TITLE/PROBLEM STATEMENT</vt:lpstr>
      <vt:lpstr>AGENDA</vt:lpstr>
      <vt:lpstr>PROJECT OVERVIEW</vt:lpstr>
      <vt:lpstr>END USERS OF THE PROJECT</vt:lpstr>
      <vt:lpstr>SOLUTION AND ITS VALUE PROPOSITION</vt:lpstr>
      <vt:lpstr>MODELLING</vt:lpstr>
      <vt:lpstr>PowerPoint Presentation</vt:lpstr>
      <vt:lpstr>RESULTS</vt:lpstr>
      <vt:lpstr>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295</cp:revision>
  <dcterms:created xsi:type="dcterms:W3CDTF">2013-07-15T20:26:40Z</dcterms:created>
  <dcterms:modified xsi:type="dcterms:W3CDTF">2023-07-17T14:11:10Z</dcterms:modified>
</cp:coreProperties>
</file>