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682" y="-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9675" y="449549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744" y="1955759"/>
            <a:ext cx="8414511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295568"/>
            <a:ext cx="3770629" cy="313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7054" y="1138502"/>
            <a:ext cx="3029890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737" y="1238424"/>
            <a:ext cx="6234430" cy="157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1907655"/>
            <a:ext cx="6207125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3750" spc="-15" dirty="0"/>
              <a:t>Exploring </a:t>
            </a:r>
            <a:r>
              <a:rPr sz="3750" spc="-20" dirty="0"/>
              <a:t>Sentiment</a:t>
            </a:r>
            <a:r>
              <a:rPr sz="3750" spc="-10" dirty="0"/>
              <a:t> </a:t>
            </a:r>
            <a:r>
              <a:rPr sz="3750" spc="-25" dirty="0"/>
              <a:t>Analysis </a:t>
            </a:r>
            <a:r>
              <a:rPr sz="3750" spc="-919" dirty="0"/>
              <a:t> </a:t>
            </a:r>
            <a:r>
              <a:rPr sz="3750" spc="-30" dirty="0"/>
              <a:t>Techniques</a:t>
            </a:r>
            <a:endParaRPr sz="3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7348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References</a:t>
            </a:r>
            <a:endParaRPr sz="27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1650">
              <a:lnSpc>
                <a:spcPts val="760"/>
              </a:lnSpc>
              <a:spcBef>
                <a:spcPts val="155"/>
              </a:spcBef>
              <a:buAutoNum type="arabicPlain"/>
              <a:tabLst>
                <a:tab pos="125730" algn="l"/>
              </a:tabLst>
            </a:pPr>
            <a:r>
              <a:rPr spc="-5" dirty="0"/>
              <a:t>"Predicting</a:t>
            </a:r>
            <a:r>
              <a:rPr spc="5" dirty="0"/>
              <a:t> </a:t>
            </a:r>
            <a:r>
              <a:rPr spc="-5" dirty="0"/>
              <a:t>Supervise</a:t>
            </a:r>
            <a:r>
              <a:rPr spc="5" dirty="0"/>
              <a:t> </a:t>
            </a:r>
            <a:r>
              <a:rPr dirty="0"/>
              <a:t>Machine</a:t>
            </a:r>
            <a:r>
              <a:rPr spc="5" dirty="0"/>
              <a:t> </a:t>
            </a: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Performances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Sentiment</a:t>
            </a:r>
            <a:r>
              <a:rPr spc="5" dirty="0"/>
              <a:t> </a:t>
            </a:r>
            <a:r>
              <a:rPr spc="-5" dirty="0"/>
              <a:t>Analysis</a:t>
            </a:r>
            <a:r>
              <a:rPr spc="10" dirty="0"/>
              <a:t> </a:t>
            </a:r>
            <a:r>
              <a:rPr spc="-10" dirty="0"/>
              <a:t>Using </a:t>
            </a:r>
            <a:r>
              <a:rPr spc="-5" dirty="0"/>
              <a:t> </a:t>
            </a:r>
            <a:r>
              <a:rPr spc="-10" dirty="0"/>
              <a:t>Contextual-Based</a:t>
            </a:r>
            <a:r>
              <a:rPr dirty="0"/>
              <a:t> </a:t>
            </a:r>
            <a:r>
              <a:rPr spc="-5" dirty="0"/>
              <a:t>Approaches"</a:t>
            </a:r>
            <a:r>
              <a:rPr dirty="0"/>
              <a:t> (Abdul Aziz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0" dirty="0"/>
              <a:t>Starkey,</a:t>
            </a:r>
            <a:r>
              <a:rPr dirty="0"/>
              <a:t> 2020)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/>
            </a:pPr>
            <a:endParaRPr sz="950"/>
          </a:p>
          <a:p>
            <a:pPr marL="12700" marR="5080">
              <a:lnSpc>
                <a:spcPts val="760"/>
              </a:lnSpc>
              <a:buAutoNum type="arabicPlain"/>
              <a:tabLst>
                <a:tab pos="125730" algn="l"/>
              </a:tabLst>
            </a:pPr>
            <a:r>
              <a:rPr spc="-5" dirty="0"/>
              <a:t>"Machine</a:t>
            </a:r>
            <a:r>
              <a:rPr spc="5" dirty="0"/>
              <a:t> </a:t>
            </a:r>
            <a:r>
              <a:rPr spc="-5" dirty="0"/>
              <a:t>Learning Techniques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Sentiment</a:t>
            </a:r>
            <a:r>
              <a:rPr spc="5" dirty="0"/>
              <a:t> </a:t>
            </a:r>
            <a:r>
              <a:rPr spc="-5" dirty="0"/>
              <a:t>Analysis</a:t>
            </a:r>
            <a:r>
              <a:rPr spc="5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-15" dirty="0"/>
              <a:t>COVID-19-Related</a:t>
            </a:r>
            <a:r>
              <a:rPr spc="-10" dirty="0"/>
              <a:t> </a:t>
            </a:r>
            <a:r>
              <a:rPr spc="-5" dirty="0"/>
              <a:t>Twitter</a:t>
            </a:r>
            <a:r>
              <a:rPr spc="5" dirty="0"/>
              <a:t> </a:t>
            </a:r>
            <a:r>
              <a:rPr spc="-15" dirty="0"/>
              <a:t>Data"</a:t>
            </a:r>
            <a:r>
              <a:rPr spc="10" dirty="0"/>
              <a:t> </a:t>
            </a:r>
            <a:r>
              <a:rPr spc="-5" dirty="0"/>
              <a:t>(Braig</a:t>
            </a:r>
            <a:r>
              <a:rPr spc="5" dirty="0"/>
              <a:t> </a:t>
            </a:r>
            <a:r>
              <a:rPr dirty="0"/>
              <a:t>et </a:t>
            </a:r>
            <a:r>
              <a:rPr spc="5" dirty="0"/>
              <a:t> </a:t>
            </a:r>
            <a:r>
              <a:rPr spc="-5" dirty="0"/>
              <a:t>al., </a:t>
            </a:r>
            <a:r>
              <a:rPr dirty="0"/>
              <a:t>2023)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/>
            </a:pPr>
            <a:endParaRPr sz="950"/>
          </a:p>
          <a:p>
            <a:pPr marL="12700" marR="43180">
              <a:lnSpc>
                <a:spcPts val="760"/>
              </a:lnSpc>
              <a:spcBef>
                <a:spcPts val="5"/>
              </a:spcBef>
              <a:buAutoNum type="arabicPlain"/>
              <a:tabLst>
                <a:tab pos="125730" algn="l"/>
              </a:tabLst>
            </a:pPr>
            <a:r>
              <a:rPr spc="-20" dirty="0"/>
              <a:t>"A</a:t>
            </a:r>
            <a:r>
              <a:rPr spc="5" dirty="0"/>
              <a:t> </a:t>
            </a:r>
            <a:r>
              <a:rPr dirty="0"/>
              <a:t>Machine</a:t>
            </a:r>
            <a:r>
              <a:rPr spc="5" dirty="0"/>
              <a:t> </a:t>
            </a:r>
            <a:r>
              <a:rPr spc="-10" dirty="0"/>
              <a:t>Learning-Sentiment</a:t>
            </a:r>
            <a:r>
              <a:rPr spc="5" dirty="0"/>
              <a:t> </a:t>
            </a:r>
            <a:r>
              <a:rPr spc="-5" dirty="0"/>
              <a:t>Analysis</a:t>
            </a:r>
            <a:r>
              <a:rPr spc="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Monkeypox</a:t>
            </a:r>
            <a:r>
              <a:rPr spc="5" dirty="0"/>
              <a:t> </a:t>
            </a:r>
            <a:r>
              <a:rPr spc="-5" dirty="0"/>
              <a:t>Outbreak:</a:t>
            </a:r>
            <a:r>
              <a:rPr spc="5" dirty="0"/>
              <a:t> An </a:t>
            </a:r>
            <a:r>
              <a:rPr spc="-5" dirty="0"/>
              <a:t>Extensive</a:t>
            </a:r>
            <a:r>
              <a:rPr spc="5" dirty="0"/>
              <a:t> </a:t>
            </a:r>
            <a:r>
              <a:rPr spc="-5" dirty="0"/>
              <a:t>Dataset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Show 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Polarity</a:t>
            </a:r>
            <a:r>
              <a:rPr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-5" dirty="0"/>
              <a:t>Public</a:t>
            </a:r>
            <a:r>
              <a:rPr dirty="0"/>
              <a:t> </a:t>
            </a:r>
            <a:r>
              <a:rPr spc="-5" dirty="0"/>
              <a:t>Opinion</a:t>
            </a:r>
            <a:r>
              <a:rPr dirty="0"/>
              <a:t> From</a:t>
            </a:r>
            <a:r>
              <a:rPr spc="-15" dirty="0"/>
              <a:t> </a:t>
            </a:r>
            <a:r>
              <a:rPr spc="-5" dirty="0"/>
              <a:t>Twitter</a:t>
            </a:r>
            <a:r>
              <a:rPr spc="-15" dirty="0"/>
              <a:t> </a:t>
            </a:r>
            <a:r>
              <a:rPr spc="-5" dirty="0"/>
              <a:t>Tweets"</a:t>
            </a:r>
            <a:r>
              <a:rPr dirty="0"/>
              <a:t> (Bengesi et </a:t>
            </a:r>
            <a:r>
              <a:rPr spc="-5" dirty="0"/>
              <a:t>al.,</a:t>
            </a:r>
            <a:r>
              <a:rPr dirty="0"/>
              <a:t> 2023)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/>
            </a:pPr>
            <a:endParaRPr sz="950"/>
          </a:p>
          <a:p>
            <a:pPr marL="12700" marR="160655">
              <a:lnSpc>
                <a:spcPts val="760"/>
              </a:lnSpc>
              <a:buAutoNum type="arabicPlain"/>
              <a:tabLst>
                <a:tab pos="125730" algn="l"/>
              </a:tabLst>
            </a:pPr>
            <a:r>
              <a:rPr spc="-5" dirty="0"/>
              <a:t>"Exploring</a:t>
            </a:r>
            <a:r>
              <a:rPr spc="5" dirty="0"/>
              <a:t> </a:t>
            </a:r>
            <a:r>
              <a:rPr spc="-5" dirty="0"/>
              <a:t>Diverse</a:t>
            </a:r>
            <a:r>
              <a:rPr spc="10" dirty="0"/>
              <a:t> </a:t>
            </a:r>
            <a:r>
              <a:rPr spc="-5" dirty="0"/>
              <a:t>Features</a:t>
            </a:r>
            <a:r>
              <a:rPr spc="10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Sentiment</a:t>
            </a:r>
            <a:r>
              <a:rPr spc="10" dirty="0"/>
              <a:t> </a:t>
            </a:r>
            <a:r>
              <a:rPr spc="-5" dirty="0"/>
              <a:t>Quantiﬁcation</a:t>
            </a:r>
            <a:r>
              <a:rPr spc="10" dirty="0"/>
              <a:t> </a:t>
            </a:r>
            <a:r>
              <a:rPr spc="-10" dirty="0"/>
              <a:t>Using</a:t>
            </a:r>
            <a:r>
              <a:rPr spc="5" dirty="0"/>
              <a:t> </a:t>
            </a:r>
            <a:r>
              <a:rPr dirty="0"/>
              <a:t>Machine</a:t>
            </a:r>
            <a:r>
              <a:rPr spc="10" dirty="0"/>
              <a:t> </a:t>
            </a:r>
            <a:r>
              <a:rPr spc="-5" dirty="0"/>
              <a:t>Learning</a:t>
            </a:r>
            <a:r>
              <a:rPr spc="10" dirty="0"/>
              <a:t> </a:t>
            </a:r>
            <a:r>
              <a:rPr spc="-5" dirty="0"/>
              <a:t>Algorithms" </a:t>
            </a:r>
            <a:r>
              <a:rPr dirty="0"/>
              <a:t> </a:t>
            </a:r>
            <a:r>
              <a:rPr spc="-5" dirty="0"/>
              <a:t>(Ayyub </a:t>
            </a:r>
            <a:r>
              <a:rPr dirty="0"/>
              <a:t>et </a:t>
            </a:r>
            <a:r>
              <a:rPr spc="-5" dirty="0"/>
              <a:t>al.,</a:t>
            </a:r>
            <a:r>
              <a:rPr dirty="0"/>
              <a:t> 2020)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/>
            </a:pPr>
            <a:endParaRPr sz="950"/>
          </a:p>
          <a:p>
            <a:pPr marL="12700" marR="132715">
              <a:lnSpc>
                <a:spcPts val="760"/>
              </a:lnSpc>
              <a:buAutoNum type="arabicPlain"/>
              <a:tabLst>
                <a:tab pos="125730" algn="l"/>
              </a:tabLst>
            </a:pPr>
            <a:r>
              <a:rPr spc="-30" dirty="0"/>
              <a:t>"“I</a:t>
            </a:r>
            <a:r>
              <a:rPr spc="-10" dirty="0"/>
              <a:t> </a:t>
            </a:r>
            <a:r>
              <a:rPr spc="-5" dirty="0"/>
              <a:t>Tried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dirty="0"/>
              <a:t>Breastfeed</a:t>
            </a:r>
            <a:r>
              <a:rPr spc="10" dirty="0"/>
              <a:t> </a:t>
            </a:r>
            <a:r>
              <a:rPr spc="-15" dirty="0"/>
              <a:t>but…”:</a:t>
            </a:r>
            <a:r>
              <a:rPr spc="10" dirty="0"/>
              <a:t> </a:t>
            </a:r>
            <a:r>
              <a:rPr spc="-5" dirty="0"/>
              <a:t>Exploring</a:t>
            </a:r>
            <a:r>
              <a:rPr spc="5" dirty="0"/>
              <a:t> </a:t>
            </a:r>
            <a:r>
              <a:rPr spc="-5" dirty="0"/>
              <a:t>Factors</a:t>
            </a:r>
            <a:r>
              <a:rPr spc="10" dirty="0"/>
              <a:t> </a:t>
            </a:r>
            <a:r>
              <a:rPr spc="-5" dirty="0"/>
              <a:t>Inﬂuencing</a:t>
            </a:r>
            <a:r>
              <a:rPr spc="5" dirty="0"/>
              <a:t> </a:t>
            </a:r>
            <a:r>
              <a:rPr spc="-5" dirty="0"/>
              <a:t>Breastfeeding</a:t>
            </a:r>
            <a:r>
              <a:rPr spc="10" dirty="0"/>
              <a:t> </a:t>
            </a:r>
            <a:r>
              <a:rPr spc="-5" dirty="0"/>
              <a:t>Behaviours</a:t>
            </a:r>
            <a:r>
              <a:rPr spc="10" dirty="0"/>
              <a:t> </a:t>
            </a:r>
            <a:r>
              <a:rPr dirty="0"/>
              <a:t>Based</a:t>
            </a:r>
            <a:r>
              <a:rPr spc="5" dirty="0"/>
              <a:t> </a:t>
            </a:r>
            <a:r>
              <a:rPr spc="-5" dirty="0"/>
              <a:t>on </a:t>
            </a:r>
            <a:r>
              <a:rPr dirty="0"/>
              <a:t> Tweets </a:t>
            </a:r>
            <a:r>
              <a:rPr spc="-10" dirty="0"/>
              <a:t>Using</a:t>
            </a:r>
            <a:r>
              <a:rPr dirty="0"/>
              <a:t> Machine </a:t>
            </a:r>
            <a:r>
              <a:rPr spc="-5" dirty="0"/>
              <a:t>Learning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Thematic </a:t>
            </a:r>
            <a:r>
              <a:rPr spc="-10" dirty="0"/>
              <a:t>Analysis"</a:t>
            </a:r>
            <a:r>
              <a:rPr dirty="0"/>
              <a:t> (Oyebode</a:t>
            </a:r>
            <a:r>
              <a:rPr spc="5" dirty="0"/>
              <a:t> </a:t>
            </a:r>
            <a:r>
              <a:rPr dirty="0"/>
              <a:t>et </a:t>
            </a:r>
            <a:r>
              <a:rPr spc="-5" dirty="0"/>
              <a:t>al.,</a:t>
            </a:r>
            <a:r>
              <a:rPr dirty="0"/>
              <a:t> 2021)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/>
            </a:pPr>
            <a:endParaRPr sz="950"/>
          </a:p>
          <a:p>
            <a:pPr marL="12700" marR="10795">
              <a:lnSpc>
                <a:spcPts val="760"/>
              </a:lnSpc>
              <a:buAutoNum type="arabicPlain"/>
              <a:tabLst>
                <a:tab pos="125730" algn="l"/>
              </a:tabLst>
            </a:pPr>
            <a:r>
              <a:rPr spc="-10" dirty="0"/>
              <a:t>"Bangla</a:t>
            </a:r>
            <a:r>
              <a:rPr spc="5" dirty="0"/>
              <a:t> </a:t>
            </a:r>
            <a:r>
              <a:rPr spc="-5" dirty="0"/>
              <a:t>Natural</a:t>
            </a:r>
            <a:r>
              <a:rPr spc="10" dirty="0"/>
              <a:t> </a:t>
            </a:r>
            <a:r>
              <a:rPr spc="-5" dirty="0"/>
              <a:t>Language</a:t>
            </a:r>
            <a:r>
              <a:rPr spc="5" dirty="0"/>
              <a:t> </a:t>
            </a:r>
            <a:r>
              <a:rPr spc="-5" dirty="0"/>
              <a:t>Processing:</a:t>
            </a:r>
            <a:r>
              <a:rPr spc="10" dirty="0"/>
              <a:t> </a:t>
            </a:r>
            <a:r>
              <a:rPr spc="20" dirty="0"/>
              <a:t>A</a:t>
            </a:r>
            <a:r>
              <a:rPr spc="5" dirty="0"/>
              <a:t> </a:t>
            </a:r>
            <a:r>
              <a:rPr dirty="0"/>
              <a:t>Comprehensive</a:t>
            </a:r>
            <a:r>
              <a:rPr spc="10" dirty="0"/>
              <a:t> </a:t>
            </a:r>
            <a:r>
              <a:rPr spc="-5" dirty="0"/>
              <a:t>Analysis</a:t>
            </a:r>
            <a:r>
              <a:rPr spc="5" dirty="0"/>
              <a:t> </a:t>
            </a:r>
            <a:r>
              <a:rPr spc="10" dirty="0"/>
              <a:t>of </a:t>
            </a:r>
            <a:r>
              <a:rPr spc="-5" dirty="0"/>
              <a:t>Classical,</a:t>
            </a:r>
            <a:r>
              <a:rPr spc="5" dirty="0"/>
              <a:t> </a:t>
            </a:r>
            <a:r>
              <a:rPr dirty="0"/>
              <a:t>Machine</a:t>
            </a:r>
            <a:r>
              <a:rPr spc="10" dirty="0"/>
              <a:t> </a:t>
            </a:r>
            <a:r>
              <a:rPr spc="-5" dirty="0"/>
              <a:t>Learning, </a:t>
            </a:r>
            <a:r>
              <a:rPr dirty="0"/>
              <a:t> </a:t>
            </a:r>
            <a:r>
              <a:rPr spc="-5" dirty="0"/>
              <a:t>and </a:t>
            </a:r>
            <a:r>
              <a:rPr dirty="0"/>
              <a:t>Deep </a:t>
            </a:r>
            <a:r>
              <a:rPr spc="-10" dirty="0"/>
              <a:t>Learning-Based</a:t>
            </a:r>
            <a:r>
              <a:rPr dirty="0"/>
              <a:t> </a:t>
            </a:r>
            <a:r>
              <a:rPr spc="-5" dirty="0"/>
              <a:t>Methods"</a:t>
            </a:r>
            <a:r>
              <a:rPr dirty="0"/>
              <a:t> (Sen et </a:t>
            </a:r>
            <a:r>
              <a:rPr spc="-5" dirty="0"/>
              <a:t>al.,</a:t>
            </a:r>
            <a:r>
              <a:rPr dirty="0"/>
              <a:t> 2021)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Roboto"/>
              <a:buAutoNum type="arabicPlain"/>
            </a:pPr>
            <a:endParaRPr sz="950"/>
          </a:p>
          <a:p>
            <a:pPr marL="125095" indent="-113030">
              <a:lnSpc>
                <a:spcPct val="100000"/>
              </a:lnSpc>
              <a:buAutoNum type="arabicPlain"/>
              <a:tabLst>
                <a:tab pos="125730" algn="l"/>
              </a:tabLst>
            </a:pPr>
            <a:r>
              <a:rPr spc="-20" dirty="0"/>
              <a:t>"A</a:t>
            </a:r>
            <a:r>
              <a:rPr dirty="0"/>
              <a:t> </a:t>
            </a:r>
            <a:r>
              <a:rPr spc="-5" dirty="0"/>
              <a:t>Survey</a:t>
            </a:r>
            <a:r>
              <a:rPr spc="5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-5" dirty="0"/>
              <a:t>Sentiment</a:t>
            </a:r>
            <a:r>
              <a:rPr spc="5" dirty="0"/>
              <a:t> </a:t>
            </a:r>
            <a:r>
              <a:rPr spc="-5" dirty="0"/>
              <a:t>Analysis</a:t>
            </a:r>
            <a:r>
              <a:rPr spc="5" dirty="0"/>
              <a:t> </a:t>
            </a:r>
            <a:r>
              <a:rPr dirty="0"/>
              <a:t>Based</a:t>
            </a:r>
            <a:r>
              <a:rPr spc="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spc="-5" dirty="0"/>
              <a:t>Transfer</a:t>
            </a:r>
            <a:r>
              <a:rPr spc="5" dirty="0"/>
              <a:t> </a:t>
            </a:r>
            <a:r>
              <a:rPr spc="-10" dirty="0"/>
              <a:t>Learning"</a:t>
            </a:r>
            <a:r>
              <a:rPr spc="5" dirty="0"/>
              <a:t> </a:t>
            </a:r>
            <a:r>
              <a:rPr spc="-5" dirty="0"/>
              <a:t>(Liu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5" dirty="0"/>
              <a:t>al.,</a:t>
            </a:r>
            <a:r>
              <a:rPr spc="5" dirty="0"/>
              <a:t> </a:t>
            </a:r>
            <a:r>
              <a:rPr dirty="0"/>
              <a:t>2019)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34343"/>
              </a:buClr>
              <a:buFont typeface="Roboto"/>
              <a:buAutoNum type="arabicPlain"/>
            </a:pPr>
            <a:endParaRPr sz="1000"/>
          </a:p>
          <a:p>
            <a:pPr marL="12700" marR="38100">
              <a:lnSpc>
                <a:spcPts val="760"/>
              </a:lnSpc>
              <a:buAutoNum type="arabicPlain"/>
              <a:tabLst>
                <a:tab pos="125730" algn="l"/>
              </a:tabLst>
            </a:pPr>
            <a:r>
              <a:rPr spc="-10" dirty="0"/>
              <a:t>"Using</a:t>
            </a:r>
            <a:r>
              <a:rPr dirty="0"/>
              <a:t> Machine </a:t>
            </a:r>
            <a:r>
              <a:rPr spc="-5" dirty="0"/>
              <a:t>Learning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Thematic</a:t>
            </a:r>
            <a:r>
              <a:rPr spc="5" dirty="0"/>
              <a:t> </a:t>
            </a:r>
            <a:r>
              <a:rPr spc="-5" dirty="0"/>
              <a:t>Analysis</a:t>
            </a:r>
            <a:r>
              <a:rPr dirty="0"/>
              <a:t> Methods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Evaluate</a:t>
            </a:r>
            <a:r>
              <a:rPr dirty="0"/>
              <a:t> Mental</a:t>
            </a:r>
            <a:r>
              <a:rPr spc="5" dirty="0"/>
              <a:t> </a:t>
            </a:r>
            <a:r>
              <a:rPr dirty="0"/>
              <a:t>Health Apps</a:t>
            </a:r>
            <a:r>
              <a:rPr spc="5" dirty="0"/>
              <a:t> </a:t>
            </a:r>
            <a:r>
              <a:rPr dirty="0"/>
              <a:t>Based </a:t>
            </a:r>
            <a:r>
              <a:rPr spc="5" dirty="0"/>
              <a:t> </a:t>
            </a:r>
            <a:r>
              <a:rPr dirty="0"/>
              <a:t>on</a:t>
            </a:r>
            <a:r>
              <a:rPr spc="-5" dirty="0"/>
              <a:t> User</a:t>
            </a:r>
            <a:r>
              <a:rPr dirty="0"/>
              <a:t> </a:t>
            </a:r>
            <a:r>
              <a:rPr spc="-5" dirty="0"/>
              <a:t>Reviews"</a:t>
            </a:r>
            <a:r>
              <a:rPr dirty="0"/>
              <a:t> (Oyebode et </a:t>
            </a:r>
            <a:r>
              <a:rPr spc="-5" dirty="0"/>
              <a:t>al.,</a:t>
            </a:r>
            <a:r>
              <a:rPr dirty="0"/>
              <a:t> 2020)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Roboto"/>
              <a:buAutoNum type="arabicPlain"/>
            </a:pPr>
            <a:endParaRPr sz="950"/>
          </a:p>
          <a:p>
            <a:pPr marL="125095" indent="-113030">
              <a:lnSpc>
                <a:spcPct val="100000"/>
              </a:lnSpc>
              <a:buAutoNum type="arabicPlain"/>
              <a:tabLst>
                <a:tab pos="125730" algn="l"/>
              </a:tabLst>
            </a:pPr>
            <a:r>
              <a:rPr spc="-10" dirty="0"/>
              <a:t>"Application</a:t>
            </a:r>
            <a:r>
              <a:rPr spc="10" dirty="0"/>
              <a:t> of </a:t>
            </a:r>
            <a:r>
              <a:rPr spc="-5" dirty="0"/>
              <a:t>Sentiment</a:t>
            </a:r>
            <a:r>
              <a:rPr spc="10" dirty="0"/>
              <a:t> </a:t>
            </a:r>
            <a:r>
              <a:rPr spc="-5" dirty="0"/>
              <a:t>Analysis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Language</a:t>
            </a:r>
            <a:r>
              <a:rPr spc="10" dirty="0"/>
              <a:t> </a:t>
            </a:r>
            <a:r>
              <a:rPr spc="-10" dirty="0"/>
              <a:t>Learning"</a:t>
            </a:r>
            <a:r>
              <a:rPr spc="15" dirty="0"/>
              <a:t> </a:t>
            </a:r>
            <a:r>
              <a:rPr dirty="0"/>
              <a:t>(Chen</a:t>
            </a:r>
            <a:r>
              <a:rPr spc="10" dirty="0"/>
              <a:t> </a:t>
            </a:r>
            <a:r>
              <a:rPr dirty="0"/>
              <a:t>et</a:t>
            </a:r>
            <a:r>
              <a:rPr spc="10" dirty="0"/>
              <a:t> </a:t>
            </a:r>
            <a:r>
              <a:rPr spc="-5" dirty="0"/>
              <a:t>al.,</a:t>
            </a:r>
            <a:r>
              <a:rPr spc="15" dirty="0"/>
              <a:t> </a:t>
            </a:r>
            <a:r>
              <a:rPr dirty="0"/>
              <a:t>2018)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Roboto"/>
              <a:buAutoNum type="arabicPlain"/>
            </a:pPr>
            <a:endParaRPr sz="1000"/>
          </a:p>
          <a:p>
            <a:pPr marL="12700" marR="71120">
              <a:lnSpc>
                <a:spcPts val="760"/>
              </a:lnSpc>
              <a:spcBef>
                <a:spcPts val="5"/>
              </a:spcBef>
              <a:buAutoNum type="arabicPlain"/>
              <a:tabLst>
                <a:tab pos="173355" algn="l"/>
              </a:tabLst>
            </a:pPr>
            <a:r>
              <a:rPr spc="-20" dirty="0"/>
              <a:t>"A</a:t>
            </a:r>
            <a:r>
              <a:rPr spc="5" dirty="0"/>
              <a:t> </a:t>
            </a:r>
            <a:r>
              <a:rPr spc="-10" dirty="0"/>
              <a:t>Study</a:t>
            </a:r>
            <a:r>
              <a:rPr spc="5" dirty="0"/>
              <a:t> </a:t>
            </a:r>
            <a:r>
              <a:rPr spc="10" dirty="0"/>
              <a:t>of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Application</a:t>
            </a:r>
            <a:r>
              <a:rPr spc="5" dirty="0"/>
              <a:t> </a:t>
            </a:r>
            <a:r>
              <a:rPr spc="10" dirty="0"/>
              <a:t>of </a:t>
            </a:r>
            <a:r>
              <a:rPr dirty="0"/>
              <a:t>Weight</a:t>
            </a:r>
            <a:r>
              <a:rPr spc="5" dirty="0"/>
              <a:t> </a:t>
            </a:r>
            <a:r>
              <a:rPr spc="-10" dirty="0"/>
              <a:t>Distributing</a:t>
            </a:r>
            <a:r>
              <a:rPr spc="5" dirty="0"/>
              <a:t> </a:t>
            </a:r>
            <a:r>
              <a:rPr dirty="0"/>
              <a:t>Method</a:t>
            </a:r>
            <a:r>
              <a:rPr spc="10" dirty="0"/>
              <a:t> </a:t>
            </a:r>
            <a:r>
              <a:rPr dirty="0"/>
              <a:t>Combining</a:t>
            </a:r>
            <a:r>
              <a:rPr spc="5" dirty="0"/>
              <a:t> </a:t>
            </a:r>
            <a:r>
              <a:rPr spc="-5" dirty="0"/>
              <a:t>Sentiment</a:t>
            </a:r>
            <a:r>
              <a:rPr spc="5" dirty="0"/>
              <a:t> </a:t>
            </a:r>
            <a:r>
              <a:rPr spc="-5" dirty="0"/>
              <a:t>Dictionary</a:t>
            </a:r>
            <a:r>
              <a:rPr spc="10"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20" dirty="0"/>
              <a:t>TF-IDF</a:t>
            </a:r>
            <a:r>
              <a:rPr dirty="0"/>
              <a:t> for</a:t>
            </a:r>
            <a:r>
              <a:rPr spc="-15" dirty="0"/>
              <a:t> </a:t>
            </a:r>
            <a:r>
              <a:rPr spc="-10" dirty="0"/>
              <a:t>Text</a:t>
            </a:r>
            <a:r>
              <a:rPr dirty="0"/>
              <a:t> </a:t>
            </a:r>
            <a:r>
              <a:rPr spc="-5" dirty="0"/>
              <a:t>Sentiment</a:t>
            </a:r>
            <a:r>
              <a:rPr dirty="0"/>
              <a:t> </a:t>
            </a:r>
            <a:r>
              <a:rPr spc="-10" dirty="0"/>
              <a:t>Analysis"</a:t>
            </a:r>
            <a:r>
              <a:rPr dirty="0"/>
              <a:t> </a:t>
            </a:r>
            <a:r>
              <a:rPr spc="5" dirty="0"/>
              <a:t>(Hao</a:t>
            </a:r>
            <a:r>
              <a:rPr dirty="0"/>
              <a:t> et </a:t>
            </a:r>
            <a:r>
              <a:rPr spc="-5" dirty="0"/>
              <a:t>al.,</a:t>
            </a:r>
            <a:r>
              <a:rPr dirty="0"/>
              <a:t> 2022)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5425" y="1300155"/>
            <a:ext cx="3711575" cy="2562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110"/>
              </a:spcBef>
              <a:buAutoNum type="arabicPlain" startAt="11"/>
              <a:tabLst>
                <a:tab pos="147955" algn="l"/>
              </a:tabLst>
            </a:pP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"Improving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Hate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Speech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Detection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of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Urdu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Tweets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Analysis"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(Ali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2021)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 marL="12700" marR="46355">
              <a:lnSpc>
                <a:spcPct val="117100"/>
              </a:lnSpc>
              <a:spcBef>
                <a:spcPts val="480"/>
              </a:spcBef>
              <a:buAutoNum type="arabicPlain" startAt="11"/>
              <a:tabLst>
                <a:tab pos="147955" algn="l"/>
              </a:tabLst>
            </a:pP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"LETS: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5" dirty="0">
                <a:solidFill>
                  <a:srgbClr val="434343"/>
                </a:solidFill>
                <a:latin typeface="Roboto"/>
                <a:cs typeface="Roboto"/>
              </a:rPr>
              <a:t>Label-Eﬃcient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Training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Scheme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Aspect-Based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by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5" dirty="0">
                <a:solidFill>
                  <a:srgbClr val="434343"/>
                </a:solidFill>
                <a:latin typeface="Roboto"/>
                <a:cs typeface="Roboto"/>
              </a:rPr>
              <a:t>Pre-Trained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Language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Model" (Shim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et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2021)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4343"/>
              </a:buClr>
              <a:buFont typeface="Roboto"/>
              <a:buAutoNum type="arabicPlain" startAt="11"/>
            </a:pPr>
            <a:endParaRPr sz="450">
              <a:latin typeface="Roboto"/>
              <a:cs typeface="Roboto"/>
            </a:endParaRPr>
          </a:p>
          <a:p>
            <a:pPr marL="147320" indent="-135255">
              <a:lnSpc>
                <a:spcPct val="100000"/>
              </a:lnSpc>
              <a:buAutoNum type="arabicPlain" startAt="11"/>
              <a:tabLst>
                <a:tab pos="147955" algn="l"/>
              </a:tabLst>
            </a:pP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"Sentiment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Stacked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Gated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Recurrent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Unit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Arabic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 Tweets"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(Wazrah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Alhumoud,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2021)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 startAt="11"/>
            </a:pPr>
            <a:endParaRPr sz="450">
              <a:latin typeface="Roboto"/>
              <a:cs typeface="Roboto"/>
            </a:endParaRPr>
          </a:p>
          <a:p>
            <a:pPr marL="147320" indent="-135255">
              <a:lnSpc>
                <a:spcPct val="100000"/>
              </a:lnSpc>
              <a:buAutoNum type="arabicPlain" startAt="11"/>
              <a:tabLst>
                <a:tab pos="147955" algn="l"/>
              </a:tabLst>
            </a:pP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"Evaluation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of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Finance: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Lexicons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Transformers"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(Mishev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2020)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4343"/>
              </a:buClr>
              <a:buFont typeface="Roboto"/>
              <a:buAutoNum type="arabicPlain" startAt="11"/>
            </a:pPr>
            <a:endParaRPr sz="450">
              <a:latin typeface="Roboto"/>
              <a:cs typeface="Roboto"/>
            </a:endParaRPr>
          </a:p>
          <a:p>
            <a:pPr marL="147320" indent="-135255">
              <a:lnSpc>
                <a:spcPct val="100000"/>
              </a:lnSpc>
              <a:buAutoNum type="arabicPlain" startAt="11"/>
              <a:tabLst>
                <a:tab pos="147955" algn="l"/>
              </a:tabLst>
            </a:pP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"Facial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AI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Techniques: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20" dirty="0">
                <a:solidFill>
                  <a:srgbClr val="434343"/>
                </a:solidFill>
                <a:latin typeface="Roboto"/>
                <a:cs typeface="Roboto"/>
              </a:rPr>
              <a:t>State-of-the-Art,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 Taxonomies,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Challenges"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(Patel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2020)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 marL="12700" marR="164465">
              <a:lnSpc>
                <a:spcPct val="117100"/>
              </a:lnSpc>
              <a:spcBef>
                <a:spcPts val="480"/>
              </a:spcBef>
              <a:buAutoNum type="arabicPlain" startAt="11"/>
              <a:tabLst>
                <a:tab pos="147955" algn="l"/>
              </a:tabLst>
            </a:pP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"FADOHS: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Framework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Detection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Integration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Unstructured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Hate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Speech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Facebook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Using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 Sentiment and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Emotion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Analysis"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(Rodriguez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et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2022)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 startAt="11"/>
            </a:pPr>
            <a:endParaRPr sz="450">
              <a:latin typeface="Roboto"/>
              <a:cs typeface="Roboto"/>
            </a:endParaRPr>
          </a:p>
          <a:p>
            <a:pPr marL="147320" indent="-135255">
              <a:lnSpc>
                <a:spcPct val="100000"/>
              </a:lnSpc>
              <a:buAutoNum type="arabicPlain" startAt="11"/>
              <a:tabLst>
                <a:tab pos="147955" algn="l"/>
              </a:tabLst>
            </a:pPr>
            <a:r>
              <a:rPr sz="550" spc="-20" dirty="0">
                <a:solidFill>
                  <a:srgbClr val="434343"/>
                </a:solidFill>
                <a:latin typeface="Roboto"/>
                <a:cs typeface="Roboto"/>
              </a:rPr>
              <a:t>"A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Precisely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5" dirty="0">
                <a:solidFill>
                  <a:srgbClr val="434343"/>
                </a:solidFill>
                <a:latin typeface="Roboto"/>
                <a:cs typeface="Roboto"/>
              </a:rPr>
              <a:t>Xtreme-Multi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Channel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Hybrid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Approach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Roman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Urdu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Analysis"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(Mehmood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2020)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4343"/>
              </a:buClr>
              <a:buFont typeface="Roboto"/>
              <a:buAutoNum type="arabicPlain" startAt="11"/>
            </a:pPr>
            <a:endParaRPr sz="450">
              <a:latin typeface="Roboto"/>
              <a:cs typeface="Roboto"/>
            </a:endParaRPr>
          </a:p>
          <a:p>
            <a:pPr marL="147320" indent="-135255">
              <a:lnSpc>
                <a:spcPct val="100000"/>
              </a:lnSpc>
              <a:buAutoNum type="arabicPlain" startAt="11"/>
              <a:tabLst>
                <a:tab pos="147955" algn="l"/>
              </a:tabLst>
            </a:pP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"Twitter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Ordinal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Regression"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(Saad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Yang,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2019)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Roboto"/>
              <a:buAutoNum type="arabicPlain" startAt="11"/>
            </a:pPr>
            <a:endParaRPr sz="450">
              <a:latin typeface="Roboto"/>
              <a:cs typeface="Roboto"/>
            </a:endParaRPr>
          </a:p>
          <a:p>
            <a:pPr marL="147320" indent="-135255">
              <a:lnSpc>
                <a:spcPct val="100000"/>
              </a:lnSpc>
              <a:buAutoNum type="arabicPlain" startAt="11"/>
              <a:tabLst>
                <a:tab pos="147955" algn="l"/>
              </a:tabLst>
            </a:pPr>
            <a:r>
              <a:rPr sz="550" spc="-15" dirty="0">
                <a:solidFill>
                  <a:srgbClr val="434343"/>
                </a:solidFill>
                <a:latin typeface="Roboto"/>
                <a:cs typeface="Roboto"/>
              </a:rPr>
              <a:t>"Multi-Strategy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of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Consumer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Reviews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Semantic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Fuzziness"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(Fang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55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2018)</a:t>
            </a:r>
            <a:endParaRPr sz="5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Roboto"/>
              <a:buAutoNum type="arabicPlain" startAt="11"/>
            </a:pPr>
            <a:endParaRPr sz="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4343"/>
              </a:buClr>
              <a:buFont typeface="Roboto"/>
              <a:buAutoNum type="arabicPlain" startAt="11"/>
            </a:pPr>
            <a:endParaRPr sz="450">
              <a:latin typeface="Roboto"/>
              <a:cs typeface="Roboto"/>
            </a:endParaRPr>
          </a:p>
          <a:p>
            <a:pPr marL="147320" indent="-135255">
              <a:lnSpc>
                <a:spcPct val="100000"/>
              </a:lnSpc>
              <a:buAutoNum type="arabicPlain" startAt="11"/>
              <a:tabLst>
                <a:tab pos="147955" algn="l"/>
              </a:tabLst>
            </a:pP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"Textual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Online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Reviews: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Polymerization</a:t>
            </a:r>
            <a:r>
              <a:rPr sz="550" spc="-10" dirty="0">
                <a:solidFill>
                  <a:srgbClr val="434343"/>
                </a:solidFill>
                <a:latin typeface="Roboto"/>
                <a:cs typeface="Roboto"/>
              </a:rPr>
              <a:t> Topic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Model"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(Huang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5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550" spc="-5" dirty="0">
                <a:solidFill>
                  <a:srgbClr val="434343"/>
                </a:solidFill>
                <a:latin typeface="Roboto"/>
                <a:cs typeface="Roboto"/>
              </a:rPr>
              <a:t>al.,</a:t>
            </a:r>
            <a:r>
              <a:rPr sz="550" dirty="0">
                <a:solidFill>
                  <a:srgbClr val="434343"/>
                </a:solidFill>
                <a:latin typeface="Roboto"/>
                <a:cs typeface="Roboto"/>
              </a:rPr>
              <a:t> 2019)</a:t>
            </a:r>
            <a:endParaRPr sz="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744" y="1955759"/>
            <a:ext cx="38455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solidFill>
                  <a:srgbClr val="2A3890"/>
                </a:solidFill>
                <a:latin typeface="Roboto"/>
                <a:cs typeface="Roboto"/>
              </a:rPr>
              <a:t>Group</a:t>
            </a:r>
            <a:r>
              <a:rPr sz="4200" spc="-8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200" spc="-10" dirty="0">
                <a:solidFill>
                  <a:srgbClr val="2A3890"/>
                </a:solidFill>
                <a:latin typeface="Roboto"/>
                <a:cs typeface="Roboto"/>
              </a:rPr>
              <a:t>Members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1243076"/>
            <a:ext cx="4343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1.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Member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600" dirty="0" smtClean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lang="en-IN" sz="16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600" dirty="0" err="1" smtClean="0">
                <a:solidFill>
                  <a:srgbClr val="FFFFFF"/>
                </a:solidFill>
                <a:latin typeface="Roboto"/>
                <a:cs typeface="Roboto"/>
              </a:rPr>
              <a:t>Sahithi</a:t>
            </a:r>
            <a:r>
              <a:rPr lang="en-IN" sz="16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600" dirty="0" err="1" smtClean="0">
                <a:solidFill>
                  <a:srgbClr val="FFFFFF"/>
                </a:solidFill>
                <a:latin typeface="Roboto"/>
                <a:cs typeface="Roboto"/>
              </a:rPr>
              <a:t>Kalvala</a:t>
            </a:r>
            <a:r>
              <a:rPr lang="en-IN" sz="1600" dirty="0" smtClean="0">
                <a:solidFill>
                  <a:srgbClr val="FFFFFF"/>
                </a:solidFill>
                <a:latin typeface="Roboto"/>
                <a:cs typeface="Roboto"/>
              </a:rPr>
              <a:t>--700747743 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6615" y="2217071"/>
            <a:ext cx="37215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2.</a:t>
            </a:r>
            <a:r>
              <a:rPr sz="16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Roboto"/>
                <a:cs typeface="Roboto"/>
              </a:rPr>
              <a:t>Member</a:t>
            </a:r>
            <a:r>
              <a:rPr sz="16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Roboto"/>
                <a:cs typeface="Roboto"/>
              </a:rPr>
              <a:t>B</a:t>
            </a:r>
            <a:r>
              <a:rPr sz="1600" spc="-30" dirty="0" smtClean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lang="en-IN" sz="1600" spc="-3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600" spc="-30" dirty="0" err="1" smtClean="0">
                <a:solidFill>
                  <a:srgbClr val="FFFFFF"/>
                </a:solidFill>
                <a:latin typeface="Roboto"/>
                <a:cs typeface="Roboto"/>
              </a:rPr>
              <a:t>Ashwin</a:t>
            </a:r>
            <a:r>
              <a:rPr lang="en-IN" sz="1600" spc="-30" dirty="0" smtClean="0">
                <a:solidFill>
                  <a:srgbClr val="FFFFFF"/>
                </a:solidFill>
                <a:latin typeface="Roboto"/>
                <a:cs typeface="Roboto"/>
              </a:rPr>
              <a:t> Kumar Reddy                       </a:t>
            </a:r>
            <a:r>
              <a:rPr lang="en-IN" sz="1600" spc="-30" dirty="0" err="1" smtClean="0">
                <a:solidFill>
                  <a:srgbClr val="FFFFFF"/>
                </a:solidFill>
                <a:latin typeface="Roboto"/>
                <a:cs typeface="Roboto"/>
              </a:rPr>
              <a:t>Cherukupally</a:t>
            </a:r>
            <a:r>
              <a:rPr lang="en-IN" sz="1600" spc="-30" dirty="0" smtClean="0">
                <a:solidFill>
                  <a:srgbClr val="FFFFFF"/>
                </a:solidFill>
                <a:latin typeface="Roboto"/>
                <a:cs typeface="Roboto"/>
              </a:rPr>
              <a:t>                           --700745488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2717" y="1315678"/>
            <a:ext cx="29457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422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solidFill>
                  <a:srgbClr val="2A3890"/>
                </a:solidFill>
                <a:latin typeface="Roboto"/>
                <a:cs typeface="Roboto"/>
              </a:rPr>
              <a:t>Group </a:t>
            </a:r>
            <a:r>
              <a:rPr sz="4200" spc="-3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200" spc="-40" dirty="0">
                <a:solidFill>
                  <a:srgbClr val="2A3890"/>
                </a:solidFill>
                <a:latin typeface="Roboto"/>
                <a:cs typeface="Roboto"/>
              </a:rPr>
              <a:t>Contribution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7054" y="1138502"/>
            <a:ext cx="302989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7864">
              <a:lnSpc>
                <a:spcPct val="100000"/>
              </a:lnSpc>
              <a:spcBef>
                <a:spcPts val="95"/>
              </a:spcBef>
            </a:pPr>
            <a:r>
              <a:rPr lang="en-IN" spc="-10" dirty="0" smtClean="0"/>
              <a:t>   </a:t>
            </a:r>
            <a:r>
              <a:rPr spc="-10" dirty="0" smtClean="0"/>
              <a:t>1</a:t>
            </a:r>
            <a:r>
              <a:rPr sz="1200" spc="-10" dirty="0"/>
              <a:t>.</a:t>
            </a:r>
            <a:r>
              <a:rPr sz="1200" spc="-35" dirty="0"/>
              <a:t> </a:t>
            </a:r>
            <a:r>
              <a:rPr sz="1200" spc="-10" dirty="0"/>
              <a:t>Member</a:t>
            </a:r>
            <a:r>
              <a:rPr sz="1200" spc="-35" dirty="0"/>
              <a:t> </a:t>
            </a:r>
            <a:r>
              <a:rPr lang="en-IN" sz="1200" spc="-5" dirty="0" smtClean="0"/>
              <a:t>A:</a:t>
            </a:r>
            <a:endParaRPr sz="1200"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149524" y="1495106"/>
            <a:ext cx="2022475" cy="743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ts val="1400"/>
              </a:lnSpc>
              <a:spcBef>
                <a:spcPts val="95"/>
              </a:spcBef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Literature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Review</a:t>
            </a:r>
            <a:endParaRPr sz="1200" dirty="0">
              <a:latin typeface="Roboto"/>
              <a:cs typeface="Roboto"/>
            </a:endParaRPr>
          </a:p>
          <a:p>
            <a:pPr marL="332740" indent="-320675">
              <a:lnSpc>
                <a:spcPts val="1400"/>
              </a:lnSpc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Framework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 smtClean="0">
                <a:solidFill>
                  <a:srgbClr val="FFFFFF"/>
                </a:solidFill>
                <a:latin typeface="Roboto"/>
                <a:cs typeface="Roboto"/>
              </a:rPr>
              <a:t>Development</a:t>
            </a:r>
            <a:endParaRPr lang="en-IN" sz="1200" spc="-2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332740" indent="-320675">
              <a:lnSpc>
                <a:spcPts val="1400"/>
              </a:lnSpc>
              <a:buFont typeface="Microsoft Sans Serif"/>
              <a:buChar char="●"/>
              <a:tabLst>
                <a:tab pos="332740" algn="l"/>
                <a:tab pos="333375" algn="l"/>
              </a:tabLst>
            </a:pPr>
            <a:r>
              <a:rPr lang="en-IN" sz="1200" spc="-20" dirty="0" smtClean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lang="en-IN" sz="1200" spc="-3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200" spc="-15" dirty="0" smtClean="0">
                <a:solidFill>
                  <a:srgbClr val="FFFFFF"/>
                </a:solidFill>
                <a:latin typeface="Roboto"/>
                <a:cs typeface="Roboto"/>
              </a:rPr>
              <a:t>Collection</a:t>
            </a:r>
            <a:endParaRPr lang="en-IN" sz="1200" dirty="0" smtClean="0">
              <a:latin typeface="Roboto"/>
              <a:cs typeface="Roboto"/>
            </a:endParaRPr>
          </a:p>
          <a:p>
            <a:pPr marL="332740" indent="-320675">
              <a:lnSpc>
                <a:spcPts val="1400"/>
              </a:lnSpc>
              <a:buFont typeface="Microsoft Sans Serif"/>
              <a:buChar char="●"/>
              <a:tabLst>
                <a:tab pos="332740" algn="l"/>
                <a:tab pos="333375" algn="l"/>
              </a:tabLst>
            </a:pPr>
            <a:endParaRPr sz="120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524" y="2371063"/>
            <a:ext cx="3461076" cy="110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ts val="1425"/>
              </a:lnSpc>
              <a:spcBef>
                <a:spcPts val="95"/>
              </a:spcBef>
              <a:buSzPct val="116666"/>
              <a:tabLst>
                <a:tab pos="347980" algn="l"/>
                <a:tab pos="348615" algn="l"/>
              </a:tabLst>
            </a:pPr>
            <a:r>
              <a:rPr lang="en-IN" sz="1200" dirty="0" smtClean="0">
                <a:solidFill>
                  <a:schemeClr val="bg1"/>
                </a:solidFill>
                <a:latin typeface="Roboto"/>
                <a:cs typeface="Roboto"/>
              </a:rPr>
              <a:t>2. Member B:</a:t>
            </a:r>
          </a:p>
          <a:p>
            <a:pPr marL="12065">
              <a:lnSpc>
                <a:spcPts val="1425"/>
              </a:lnSpc>
              <a:spcBef>
                <a:spcPts val="95"/>
              </a:spcBef>
              <a:buSzPct val="116666"/>
              <a:tabLst>
                <a:tab pos="347980" algn="l"/>
                <a:tab pos="348615" algn="l"/>
              </a:tabLst>
            </a:pPr>
            <a:endParaRPr sz="1200" dirty="0" smtClean="0">
              <a:solidFill>
                <a:schemeClr val="bg1"/>
              </a:solidFill>
              <a:latin typeface="Roboto"/>
              <a:cs typeface="Roboto"/>
            </a:endParaRPr>
          </a:p>
          <a:p>
            <a:pPr marL="347980" indent="-320675">
              <a:lnSpc>
                <a:spcPts val="1385"/>
              </a:lnSpc>
              <a:buFont typeface="Microsoft Sans Serif"/>
              <a:buChar char="●"/>
              <a:tabLst>
                <a:tab pos="347980" algn="l"/>
                <a:tab pos="348615" algn="l"/>
              </a:tabLst>
            </a:pPr>
            <a:r>
              <a:rPr lang="en-IN" sz="1200" spc="-20" dirty="0" smtClean="0">
                <a:solidFill>
                  <a:srgbClr val="FFFFFF"/>
                </a:solidFill>
                <a:latin typeface="Roboto"/>
                <a:cs typeface="Roboto"/>
              </a:rPr>
              <a:t>   </a:t>
            </a:r>
            <a:r>
              <a:rPr sz="1200" spc="-20" dirty="0" smtClean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-25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Preprocessing</a:t>
            </a:r>
            <a:endParaRPr sz="1200" dirty="0">
              <a:latin typeface="Roboto"/>
              <a:cs typeface="Roboto"/>
            </a:endParaRPr>
          </a:p>
          <a:p>
            <a:pPr marL="347980" indent="-320675">
              <a:lnSpc>
                <a:spcPts val="1400"/>
              </a:lnSpc>
              <a:buFont typeface="Microsoft Sans Serif"/>
              <a:buChar char="●"/>
              <a:tabLst>
                <a:tab pos="347980" algn="l"/>
                <a:tab pos="348615" algn="l"/>
              </a:tabLst>
            </a:pPr>
            <a:r>
              <a:rPr lang="en-IN" sz="1200" spc="-15" dirty="0" smtClean="0">
                <a:solidFill>
                  <a:srgbClr val="FFFFFF"/>
                </a:solidFill>
                <a:latin typeface="Roboto"/>
                <a:cs typeface="Roboto"/>
              </a:rPr>
              <a:t>   </a:t>
            </a:r>
            <a:r>
              <a:rPr sz="1200" spc="-15" dirty="0" smtClean="0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r>
              <a:rPr sz="1200" spc="-2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Machine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 smtClean="0">
                <a:solidFill>
                  <a:srgbClr val="FFFFFF"/>
                </a:solidFill>
                <a:latin typeface="Roboto"/>
                <a:cs typeface="Roboto"/>
              </a:rPr>
              <a:t>Models</a:t>
            </a:r>
            <a:endParaRPr lang="en-IN" sz="1200" spc="-1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347980" indent="-320675">
              <a:lnSpc>
                <a:spcPts val="1400"/>
              </a:lnSpc>
              <a:buFont typeface="Microsoft Sans Serif"/>
              <a:buChar char="●"/>
              <a:tabLst>
                <a:tab pos="347980" algn="l"/>
                <a:tab pos="348615" algn="l"/>
              </a:tabLst>
            </a:pPr>
            <a:r>
              <a:rPr lang="en-IN" sz="1200" spc="-20" dirty="0" smtClean="0">
                <a:solidFill>
                  <a:srgbClr val="FFFFFF"/>
                </a:solidFill>
                <a:latin typeface="Roboto"/>
                <a:cs typeface="Roboto"/>
              </a:rPr>
              <a:t>   Result</a:t>
            </a:r>
            <a:r>
              <a:rPr lang="en-IN" sz="1200" spc="-35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1200" spc="-20" dirty="0" smtClean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lang="en-IN" sz="1200" dirty="0" smtClean="0">
              <a:latin typeface="Roboto"/>
              <a:cs typeface="Roboto"/>
            </a:endParaRPr>
          </a:p>
          <a:p>
            <a:pPr marL="347980" indent="-320675">
              <a:lnSpc>
                <a:spcPts val="1400"/>
              </a:lnSpc>
              <a:buFont typeface="Microsoft Sans Serif"/>
              <a:buChar char="●"/>
              <a:tabLst>
                <a:tab pos="347980" algn="l"/>
                <a:tab pos="348615" algn="l"/>
              </a:tabLst>
            </a:pP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6446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Motivation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45785" y="1258196"/>
            <a:ext cx="8154034" cy="264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5080" indent="-39624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has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434343"/>
                </a:solidFill>
                <a:latin typeface="Roboto"/>
                <a:cs typeface="Roboto"/>
              </a:rPr>
              <a:t>far-reaching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applications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ranging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marketing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consumer </a:t>
            </a:r>
            <a:r>
              <a:rPr sz="1600" spc="-38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feedback.</a:t>
            </a:r>
            <a:endParaRPr sz="1600">
              <a:latin typeface="Roboto"/>
              <a:cs typeface="Roboto"/>
            </a:endParaRPr>
          </a:p>
          <a:p>
            <a:pPr marL="408305" marR="148590" indent="-396240">
              <a:lnSpc>
                <a:spcPct val="114999"/>
              </a:lnSpc>
              <a:spcBef>
                <a:spcPts val="10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age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proliﬁc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digital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content,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large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amounts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434343"/>
                </a:solidFill>
                <a:latin typeface="Roboto"/>
                <a:cs typeface="Roboto"/>
              </a:rPr>
              <a:t>user-generated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need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600" spc="-38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analyzed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various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purposes.</a:t>
            </a:r>
            <a:endParaRPr sz="1600">
              <a:latin typeface="Roboto"/>
              <a:cs typeface="Roboto"/>
            </a:endParaRPr>
          </a:p>
          <a:p>
            <a:pPr marL="408305" marR="487045" indent="-396240">
              <a:lnSpc>
                <a:spcPct val="114999"/>
              </a:lnSpc>
              <a:spcBef>
                <a:spcPts val="10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However,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issues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like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language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ambiguity,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sarcasm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detection,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scalability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pose </a:t>
            </a:r>
            <a:r>
              <a:rPr sz="1600" spc="-38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challenges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effective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analysis.</a:t>
            </a:r>
            <a:endParaRPr sz="1600">
              <a:latin typeface="Roboto"/>
              <a:cs typeface="Roboto"/>
            </a:endParaRPr>
          </a:p>
          <a:p>
            <a:pPr marL="408305" marR="461009" indent="-396240">
              <a:lnSpc>
                <a:spcPct val="114999"/>
              </a:lnSpc>
              <a:spcBef>
                <a:spcPts val="10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review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aims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provide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insight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current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state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analysis </a:t>
            </a:r>
            <a:r>
              <a:rPr sz="1600" spc="-38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techniques,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necessary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improvements,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future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prospects.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6129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Objectives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45785" y="1294772"/>
            <a:ext cx="715645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Conduct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comprehensive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review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current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techniques.</a:t>
            </a:r>
            <a:endParaRPr sz="1600">
              <a:latin typeface="Roboto"/>
              <a:cs typeface="Roboto"/>
            </a:endParaRPr>
          </a:p>
          <a:p>
            <a:pPr marL="408305" indent="-39624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Discuss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these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techniques’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application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across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several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domains.</a:t>
            </a:r>
            <a:endParaRPr sz="1600">
              <a:latin typeface="Roboto"/>
              <a:cs typeface="Roboto"/>
            </a:endParaRPr>
          </a:p>
          <a:p>
            <a:pPr marL="408305" indent="-39624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Analyze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challenges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implementation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analysis.</a:t>
            </a:r>
            <a:endParaRPr sz="1600">
              <a:latin typeface="Roboto"/>
              <a:cs typeface="Roboto"/>
            </a:endParaRPr>
          </a:p>
          <a:p>
            <a:pPr marL="408305" indent="-39624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Highlight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potential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future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directions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advancements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ﬁeld.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04088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Related</a:t>
            </a:r>
            <a:r>
              <a:rPr sz="2700" spc="-80" dirty="0">
                <a:solidFill>
                  <a:srgbClr val="2A3890"/>
                </a:solidFill>
              </a:rPr>
              <a:t> </a:t>
            </a:r>
            <a:r>
              <a:rPr sz="2700" spc="-10" dirty="0">
                <a:solidFill>
                  <a:srgbClr val="2A3890"/>
                </a:solidFill>
              </a:rPr>
              <a:t>Work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83466" y="1296600"/>
            <a:ext cx="8191500" cy="267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0840" indent="-35877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370840" algn="l"/>
                <a:tab pos="371475" algn="l"/>
              </a:tabLst>
            </a:pP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Previous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studies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implemented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range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techniques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434343"/>
                </a:solidFill>
                <a:latin typeface="Roboto"/>
                <a:cs typeface="Roboto"/>
              </a:rPr>
              <a:t>varying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degrees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success.</a:t>
            </a:r>
            <a:endParaRPr sz="1250">
              <a:latin typeface="Roboto"/>
              <a:cs typeface="Roboto"/>
            </a:endParaRPr>
          </a:p>
          <a:p>
            <a:pPr marL="370840" marR="476884" indent="-358775">
              <a:lnSpc>
                <a:spcPct val="114100"/>
              </a:lnSpc>
              <a:spcBef>
                <a:spcPts val="1000"/>
              </a:spcBef>
              <a:buAutoNum type="arabicPeriod"/>
              <a:tabLst>
                <a:tab pos="370840" algn="l"/>
                <a:tab pos="371475" algn="l"/>
              </a:tabLst>
            </a:pP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instance,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Abdul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Aziz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55" dirty="0">
                <a:solidFill>
                  <a:srgbClr val="434343"/>
                </a:solidFill>
                <a:latin typeface="Roboto"/>
                <a:cs typeface="Roboto"/>
              </a:rPr>
              <a:t>al.'s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supervised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machine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learning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model,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which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incorporated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context,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semantic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orientation,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statistical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resulted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promising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classiﬁcation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accuracy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83.5%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[1].</a:t>
            </a:r>
            <a:endParaRPr sz="1250">
              <a:latin typeface="Roboto"/>
              <a:cs typeface="Roboto"/>
            </a:endParaRPr>
          </a:p>
          <a:p>
            <a:pPr marL="370840" marR="438150" indent="-358775">
              <a:lnSpc>
                <a:spcPct val="114100"/>
              </a:lnSpc>
              <a:spcBef>
                <a:spcPts val="1000"/>
              </a:spcBef>
              <a:buAutoNum type="arabicPeriod"/>
              <a:tabLst>
                <a:tab pos="370840" algn="l"/>
                <a:tab pos="371475" algn="l"/>
              </a:tabLst>
            </a:pP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Braig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al.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deployed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SVM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model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classify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434343"/>
                </a:solidFill>
                <a:latin typeface="Roboto"/>
                <a:cs typeface="Roboto"/>
              </a:rPr>
              <a:t>COVID-19-related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Tweets'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sentiments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reported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higher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accuracy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score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(86.3%)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comparison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other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models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like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Naive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Bayes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Decision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 Trees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[2].</a:t>
            </a:r>
            <a:endParaRPr sz="1250">
              <a:latin typeface="Roboto"/>
              <a:cs typeface="Roboto"/>
            </a:endParaRPr>
          </a:p>
          <a:p>
            <a:pPr marL="370840" marR="637540" indent="-358775">
              <a:lnSpc>
                <a:spcPct val="114100"/>
              </a:lnSpc>
              <a:spcBef>
                <a:spcPts val="1000"/>
              </a:spcBef>
              <a:buAutoNum type="arabicPeriod"/>
              <a:tabLst>
                <a:tab pos="370840" algn="l"/>
                <a:tab pos="371475" algn="l"/>
              </a:tabLst>
            </a:pPr>
            <a:r>
              <a:rPr sz="1250" spc="-35" dirty="0">
                <a:solidFill>
                  <a:srgbClr val="434343"/>
                </a:solidFill>
                <a:latin typeface="Roboto"/>
                <a:cs typeface="Roboto"/>
              </a:rPr>
              <a:t>Ayyub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et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al.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utilized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ensemble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models,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combining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multiple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classiﬁers,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achieved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noteworthy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90.1%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434343"/>
                </a:solidFill>
                <a:latin typeface="Roboto"/>
                <a:cs typeface="Roboto"/>
              </a:rPr>
              <a:t>accuracy,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aﬃrming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potential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ensemble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techniques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tasks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[4].</a:t>
            </a:r>
            <a:endParaRPr sz="1250">
              <a:latin typeface="Roboto"/>
              <a:cs typeface="Roboto"/>
            </a:endParaRPr>
          </a:p>
          <a:p>
            <a:pPr marL="370840" marR="5080" indent="-358775">
              <a:lnSpc>
                <a:spcPct val="114100"/>
              </a:lnSpc>
              <a:spcBef>
                <a:spcPts val="994"/>
              </a:spcBef>
              <a:buAutoNum type="arabicPeriod"/>
              <a:tabLst>
                <a:tab pos="370840" algn="l"/>
                <a:tab pos="371475" algn="l"/>
              </a:tabLst>
            </a:pP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predicting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ﬁnancial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market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trends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evaluating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healthcare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apps,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has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proven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useful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across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diverse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ﬁelds,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accuracy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rates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434343"/>
                </a:solidFill>
                <a:latin typeface="Roboto"/>
                <a:cs typeface="Roboto"/>
              </a:rPr>
              <a:t>ranging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88.2%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ﬁnance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[14]</a:t>
            </a:r>
            <a:r>
              <a:rPr sz="12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impressive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93.8%</a:t>
            </a:r>
            <a:r>
              <a:rPr sz="12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2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consumer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34343"/>
                </a:solidFill>
                <a:latin typeface="Roboto"/>
                <a:cs typeface="Roboto"/>
              </a:rPr>
              <a:t>review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25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50" spc="-15" dirty="0">
                <a:solidFill>
                  <a:srgbClr val="434343"/>
                </a:solidFill>
                <a:latin typeface="Roboto"/>
                <a:cs typeface="Roboto"/>
              </a:rPr>
              <a:t>[20].</a:t>
            </a:r>
            <a:endParaRPr sz="12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698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Problem</a:t>
            </a:r>
            <a:r>
              <a:rPr sz="2700" spc="-5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Statement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45785" y="1258196"/>
            <a:ext cx="7938134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421640" indent="-39624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Existing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techniques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limitations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proven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inaccurate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certain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contexts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due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factors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like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ambiguity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human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language.</a:t>
            </a:r>
            <a:endParaRPr sz="1600">
              <a:latin typeface="Roboto"/>
              <a:cs typeface="Roboto"/>
            </a:endParaRPr>
          </a:p>
          <a:p>
            <a:pPr marL="408305" marR="5080" indent="-396240">
              <a:lnSpc>
                <a:spcPct val="114999"/>
              </a:lnSpc>
              <a:spcBef>
                <a:spcPts val="10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Much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434343"/>
                </a:solidFill>
                <a:latin typeface="Roboto"/>
                <a:cs typeface="Roboto"/>
              </a:rPr>
              <a:t>user-generated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content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remains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unanalyzed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due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shear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volume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 </a:t>
            </a:r>
            <a:r>
              <a:rPr sz="1600" spc="-3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created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daily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lack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advanced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techniques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process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effectively.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8238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Proposed</a:t>
            </a:r>
            <a:r>
              <a:rPr sz="2700" spc="-40" dirty="0">
                <a:solidFill>
                  <a:srgbClr val="2A3890"/>
                </a:solidFill>
              </a:rPr>
              <a:t> </a:t>
            </a:r>
            <a:r>
              <a:rPr sz="2700" spc="-35" dirty="0">
                <a:solidFill>
                  <a:srgbClr val="2A3890"/>
                </a:solidFill>
              </a:rPr>
              <a:t>Solution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45785" y="1258196"/>
            <a:ext cx="7936865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5080" indent="-39624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study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proposes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framework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combining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robust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methods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for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analysis, </a:t>
            </a:r>
            <a:r>
              <a:rPr sz="1600" spc="-38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including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Machine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Learning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models.</a:t>
            </a:r>
            <a:endParaRPr sz="1600">
              <a:latin typeface="Roboto"/>
              <a:cs typeface="Roboto"/>
            </a:endParaRPr>
          </a:p>
          <a:p>
            <a:pPr marL="408305" indent="-39624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framework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aims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provide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method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anticipate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user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accurately.</a:t>
            </a:r>
            <a:endParaRPr sz="1600">
              <a:latin typeface="Roboto"/>
              <a:cs typeface="Roboto"/>
            </a:endParaRPr>
          </a:p>
          <a:p>
            <a:pPr marL="408305" marR="593090" indent="-396240">
              <a:lnSpc>
                <a:spcPct val="114999"/>
              </a:lnSpc>
              <a:spcBef>
                <a:spcPts val="1000"/>
              </a:spcBef>
              <a:buAutoNum type="arabicPeriod"/>
              <a:tabLst>
                <a:tab pos="408305" algn="l"/>
                <a:tab pos="40894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capture,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reﬁne,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analyze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sentiment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data,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aiding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researchers,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industry </a:t>
            </a:r>
            <a:r>
              <a:rPr sz="1600" spc="-38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professionals,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decision-makers.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9779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890"/>
                </a:solidFill>
              </a:rPr>
              <a:t>Result</a:t>
            </a:r>
            <a:endParaRPr sz="27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4737" y="1238424"/>
          <a:ext cx="6219188" cy="1563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655"/>
                <a:gridCol w="1005205"/>
                <a:gridCol w="986789"/>
                <a:gridCol w="922654"/>
                <a:gridCol w="816610"/>
                <a:gridCol w="1184275"/>
              </a:tblGrid>
              <a:tr h="525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Metric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Naive</a:t>
                      </a:r>
                      <a:r>
                        <a:rPr sz="1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Bayes</a:t>
                      </a:r>
                      <a:r>
                        <a:rPr sz="1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SVM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 marR="133350" indent="38100">
                        <a:lnSpc>
                          <a:spcPct val="112500"/>
                        </a:lnSpc>
                        <a:spcBef>
                          <a:spcPts val="484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[10]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3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COVID-19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Tweets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(%)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85.0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4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Amazon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Reviews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(%)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80.0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83.0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79.5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5275" y="337662"/>
            <a:ext cx="2724149" cy="752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1937" y="2960225"/>
            <a:ext cx="2790824" cy="876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929</Words>
  <Application>Microsoft Office PowerPoint</Application>
  <PresentationFormat>On-screen Show (16:9)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Exploring Sentiment Analysis  Techniques</vt:lpstr>
      <vt:lpstr>PowerPoint Presentation</vt:lpstr>
      <vt:lpstr>   1. Member A:</vt:lpstr>
      <vt:lpstr>Motivation</vt:lpstr>
      <vt:lpstr>Objectives</vt:lpstr>
      <vt:lpstr>Related Work</vt:lpstr>
      <vt:lpstr>Problem Statement</vt:lpstr>
      <vt:lpstr>Proposed Solution</vt:lpstr>
      <vt:lpstr>Result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Sentiment Analysis  Techniques</dc:title>
  <dc:creator>DELL</dc:creator>
  <cp:lastModifiedBy>DELL</cp:lastModifiedBy>
  <cp:revision>3</cp:revision>
  <dcterms:created xsi:type="dcterms:W3CDTF">2023-06-17T22:16:45Z</dcterms:created>
  <dcterms:modified xsi:type="dcterms:W3CDTF">2023-06-19T03:09:52Z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2023-06-17T00:00:00Z</vt:filetime>
  </property>
  <property fmtid="{D5CDD505-2E9C-101B-9397-08002B2CF9AE}" pid="3" name="Creator">
    <vt:lpwstr>PDFium</vt:lpwstr>
  </property>
  <property fmtid="{D5CDD505-2E9C-101B-9397-08002B2CF9AE}" pid="4" name="LastSaved">
    <vt:filetime>2023-06-17T00:00:00Z</vt:filetime>
  </property>
</Properties>
</file>