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63" r:id="rId4"/>
    <p:sldId id="264" r:id="rId5"/>
    <p:sldId id="266" r:id="rId6"/>
    <p:sldId id="265" r:id="rId7"/>
    <p:sldId id="268" r:id="rId8"/>
    <p:sldId id="258" r:id="rId9"/>
    <p:sldId id="259" r:id="rId10"/>
    <p:sldId id="260" r:id="rId11"/>
    <p:sldId id="261" r:id="rId12"/>
    <p:sldId id="262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0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10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hithkumar1999/Shape-matching-using-a-dynamic-time-warping-algorithm/blob/bafee9d8024a3e7c1cdce4d850d3278f43f85c17/dynamic_time_warping.py#L64" TargetMode="External"/><Relationship Id="rId7" Type="http://schemas.openxmlformats.org/officeDocument/2006/relationships/image" Target="../media/image15.svg"/><Relationship Id="rId2" Type="http://schemas.openxmlformats.org/officeDocument/2006/relationships/hyperlink" Target="https://github.com/sahithkumar1999/Shape-matching-using-a-dynamic-time-warping-algorithm/tree/main/Check" TargetMode="External"/><Relationship Id="rId1" Type="http://schemas.openxmlformats.org/officeDocument/2006/relationships/hyperlink" Target="https://github.com/sahithkumar1999/Shape-matching-using-a-dynamic-time-warping-algorithm/blob/main/haarcascade_frontalface_default.xml" TargetMode="Externa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hithkumar1999/Shape-matching-using-a-dynamic-time-warping-algorithm/blob/main/haarcascade_frontalface_default.xml" TargetMode="External"/><Relationship Id="rId7" Type="http://schemas.openxmlformats.org/officeDocument/2006/relationships/hyperlink" Target="https://github.com/sahithkumar1999/Shape-matching-using-a-dynamic-time-warping-algorithm/blob/bafee9d8024a3e7c1cdce4d850d3278f43f85c17/dynamic_time_warping.py#L64" TargetMode="External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hyperlink" Target="https://github.com/sahithkumar1999/Shape-matching-using-a-dynamic-time-warping-algorithm/tree/main/Check" TargetMode="Externa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39BBF-5505-415A-A25E-405DF95C638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650CCD-DAB1-4073-B8A1-F46A5F41F559}">
      <dgm:prSet/>
      <dgm:spPr/>
      <dgm:t>
        <a:bodyPr/>
        <a:lstStyle/>
        <a:p>
          <a:pPr>
            <a:defRPr b="1"/>
          </a:pPr>
          <a:r>
            <a:rPr lang="en-US" b="0" i="0"/>
            <a:t>Individual Facial Components (Eyes, Nose, Mouth):</a:t>
          </a:r>
          <a:endParaRPr lang="en-US"/>
        </a:p>
      </dgm:t>
    </dgm:pt>
    <dgm:pt modelId="{AFCC0764-6F45-480B-A25F-BA9E55CAFA83}" type="parTrans" cxnId="{7442771A-1FAE-48D1-8528-932EEC75E115}">
      <dgm:prSet/>
      <dgm:spPr/>
      <dgm:t>
        <a:bodyPr/>
        <a:lstStyle/>
        <a:p>
          <a:endParaRPr lang="en-US"/>
        </a:p>
      </dgm:t>
    </dgm:pt>
    <dgm:pt modelId="{C76C34DD-9622-4F1E-80A0-1B3B19604004}" type="sibTrans" cxnId="{7442771A-1FAE-48D1-8528-932EEC75E115}">
      <dgm:prSet/>
      <dgm:spPr/>
      <dgm:t>
        <a:bodyPr/>
        <a:lstStyle/>
        <a:p>
          <a:endParaRPr lang="en-US"/>
        </a:p>
      </dgm:t>
    </dgm:pt>
    <dgm:pt modelId="{B83A5833-BA5B-4A1E-9CD2-78061322EE9E}">
      <dgm:prSet/>
      <dgm:spPr/>
      <dgm:t>
        <a:bodyPr/>
        <a:lstStyle/>
        <a:p>
          <a:r>
            <a:rPr lang="en-US" b="1" i="0"/>
            <a:t>Advantages:</a:t>
          </a:r>
          <a:endParaRPr lang="en-US"/>
        </a:p>
      </dgm:t>
    </dgm:pt>
    <dgm:pt modelId="{9603FDB7-53E3-4912-9F8C-1E6D208DBF76}" type="parTrans" cxnId="{B3DF67F7-562B-4486-96C6-329A4F11C2B4}">
      <dgm:prSet/>
      <dgm:spPr/>
      <dgm:t>
        <a:bodyPr/>
        <a:lstStyle/>
        <a:p>
          <a:endParaRPr lang="en-US"/>
        </a:p>
      </dgm:t>
    </dgm:pt>
    <dgm:pt modelId="{937E79AA-53CC-417A-B621-2C3322F957D0}" type="sibTrans" cxnId="{B3DF67F7-562B-4486-96C6-329A4F11C2B4}">
      <dgm:prSet/>
      <dgm:spPr/>
      <dgm:t>
        <a:bodyPr/>
        <a:lstStyle/>
        <a:p>
          <a:endParaRPr lang="en-US"/>
        </a:p>
      </dgm:t>
    </dgm:pt>
    <dgm:pt modelId="{7973C563-A09E-49BC-8E6B-57D09BBC1CB7}">
      <dgm:prSet/>
      <dgm:spPr/>
      <dgm:t>
        <a:bodyPr/>
        <a:lstStyle/>
        <a:p>
          <a:r>
            <a:rPr lang="en-US" b="0" i="0" dirty="0"/>
            <a:t>Fine-grained matching: You can assess the similarity of each facial component separately, allowing for more detailed analysis.</a:t>
          </a:r>
          <a:endParaRPr lang="en-US" dirty="0"/>
        </a:p>
      </dgm:t>
    </dgm:pt>
    <dgm:pt modelId="{85F9BFD8-932F-47DA-ADBB-9C8F7BC3CAB0}" type="parTrans" cxnId="{E96460DB-F440-40E7-8FA0-015F82747023}">
      <dgm:prSet/>
      <dgm:spPr/>
      <dgm:t>
        <a:bodyPr/>
        <a:lstStyle/>
        <a:p>
          <a:endParaRPr lang="en-US"/>
        </a:p>
      </dgm:t>
    </dgm:pt>
    <dgm:pt modelId="{BDD3C84F-4373-4F31-84CA-46810ED26A1E}" type="sibTrans" cxnId="{E96460DB-F440-40E7-8FA0-015F82747023}">
      <dgm:prSet/>
      <dgm:spPr/>
      <dgm:t>
        <a:bodyPr/>
        <a:lstStyle/>
        <a:p>
          <a:endParaRPr lang="en-US"/>
        </a:p>
      </dgm:t>
    </dgm:pt>
    <dgm:pt modelId="{A63084A6-D01C-40DE-9927-44E5416E1E8D}">
      <dgm:prSet/>
      <dgm:spPr/>
      <dgm:t>
        <a:bodyPr/>
        <a:lstStyle/>
        <a:p>
          <a:r>
            <a:rPr lang="en-US" b="0" i="0"/>
            <a:t>Flexibility: You can define different matching thresholds or criteria for different facial components.</a:t>
          </a:r>
          <a:endParaRPr lang="en-US"/>
        </a:p>
      </dgm:t>
    </dgm:pt>
    <dgm:pt modelId="{9BA11156-E461-44CC-B6D8-C4D2650D0AFA}" type="parTrans" cxnId="{3D7186FB-5FD1-498E-9C6F-D950335E415A}">
      <dgm:prSet/>
      <dgm:spPr/>
      <dgm:t>
        <a:bodyPr/>
        <a:lstStyle/>
        <a:p>
          <a:endParaRPr lang="en-US"/>
        </a:p>
      </dgm:t>
    </dgm:pt>
    <dgm:pt modelId="{3CF7D091-2CC0-4E85-A2A2-4BB1E015B857}" type="sibTrans" cxnId="{3D7186FB-5FD1-498E-9C6F-D950335E415A}">
      <dgm:prSet/>
      <dgm:spPr/>
      <dgm:t>
        <a:bodyPr/>
        <a:lstStyle/>
        <a:p>
          <a:endParaRPr lang="en-US"/>
        </a:p>
      </dgm:t>
    </dgm:pt>
    <dgm:pt modelId="{9B1EDCE3-DBBC-4186-879A-50528BBCEF84}">
      <dgm:prSet/>
      <dgm:spPr/>
      <dgm:t>
        <a:bodyPr/>
        <a:lstStyle/>
        <a:p>
          <a:r>
            <a:rPr lang="en-US" b="1" i="0"/>
            <a:t>Considerations:</a:t>
          </a:r>
          <a:endParaRPr lang="en-US"/>
        </a:p>
      </dgm:t>
    </dgm:pt>
    <dgm:pt modelId="{4F24A0A4-F167-46FE-987C-54824D474A3B}" type="parTrans" cxnId="{35730746-646C-4329-897D-2328120AD340}">
      <dgm:prSet/>
      <dgm:spPr/>
      <dgm:t>
        <a:bodyPr/>
        <a:lstStyle/>
        <a:p>
          <a:endParaRPr lang="en-US"/>
        </a:p>
      </dgm:t>
    </dgm:pt>
    <dgm:pt modelId="{F02D44D7-CFC5-4342-9E18-195B8CE1E382}" type="sibTrans" cxnId="{35730746-646C-4329-897D-2328120AD340}">
      <dgm:prSet/>
      <dgm:spPr/>
      <dgm:t>
        <a:bodyPr/>
        <a:lstStyle/>
        <a:p>
          <a:endParaRPr lang="en-US"/>
        </a:p>
      </dgm:t>
    </dgm:pt>
    <dgm:pt modelId="{8746A3DB-9802-40C8-9E67-7198471B80B7}">
      <dgm:prSet/>
      <dgm:spPr/>
      <dgm:t>
        <a:bodyPr/>
        <a:lstStyle/>
        <a:p>
          <a:r>
            <a:rPr lang="en-US" b="0" i="0"/>
            <a:t>Complexity: Managing multiple DTW computations for each facial component can be more complex in terms of code and processing.</a:t>
          </a:r>
          <a:endParaRPr lang="en-US"/>
        </a:p>
      </dgm:t>
    </dgm:pt>
    <dgm:pt modelId="{FAE8CED5-B167-461E-8E5C-186C7914FA6D}" type="parTrans" cxnId="{81021461-A449-4E98-A060-4F8244E2C672}">
      <dgm:prSet/>
      <dgm:spPr/>
      <dgm:t>
        <a:bodyPr/>
        <a:lstStyle/>
        <a:p>
          <a:endParaRPr lang="en-US"/>
        </a:p>
      </dgm:t>
    </dgm:pt>
    <dgm:pt modelId="{85F6C491-C0B3-4197-8874-EF12C2A4976B}" type="sibTrans" cxnId="{81021461-A449-4E98-A060-4F8244E2C672}">
      <dgm:prSet/>
      <dgm:spPr/>
      <dgm:t>
        <a:bodyPr/>
        <a:lstStyle/>
        <a:p>
          <a:endParaRPr lang="en-US"/>
        </a:p>
      </dgm:t>
    </dgm:pt>
    <dgm:pt modelId="{5E130DB6-32DB-44DE-8AC2-6E64801C387B}">
      <dgm:prSet/>
      <dgm:spPr/>
      <dgm:t>
        <a:bodyPr/>
        <a:lstStyle/>
        <a:p>
          <a:pPr>
            <a:defRPr b="1"/>
          </a:pPr>
          <a:r>
            <a:rPr lang="en-US" b="0" i="0"/>
            <a:t>Entire Face as a Single Entity:</a:t>
          </a:r>
          <a:endParaRPr lang="en-US"/>
        </a:p>
      </dgm:t>
    </dgm:pt>
    <dgm:pt modelId="{6B35077A-38B2-4E8C-81A0-E6CF2E57D169}" type="parTrans" cxnId="{ED24DD30-A624-43CC-BED4-01DC5909D36E}">
      <dgm:prSet/>
      <dgm:spPr/>
      <dgm:t>
        <a:bodyPr/>
        <a:lstStyle/>
        <a:p>
          <a:endParaRPr lang="en-US"/>
        </a:p>
      </dgm:t>
    </dgm:pt>
    <dgm:pt modelId="{0A5D34B7-4199-49FE-BB57-AC7159BD7659}" type="sibTrans" cxnId="{ED24DD30-A624-43CC-BED4-01DC5909D36E}">
      <dgm:prSet/>
      <dgm:spPr/>
      <dgm:t>
        <a:bodyPr/>
        <a:lstStyle/>
        <a:p>
          <a:endParaRPr lang="en-US"/>
        </a:p>
      </dgm:t>
    </dgm:pt>
    <dgm:pt modelId="{C58897FE-8CA2-41B3-8F00-7AF1BDFBB8EF}">
      <dgm:prSet/>
      <dgm:spPr/>
      <dgm:t>
        <a:bodyPr/>
        <a:lstStyle/>
        <a:p>
          <a:r>
            <a:rPr lang="en-US" b="1" i="0"/>
            <a:t>Advantages:</a:t>
          </a:r>
          <a:endParaRPr lang="en-US"/>
        </a:p>
      </dgm:t>
    </dgm:pt>
    <dgm:pt modelId="{92E44BC8-B835-4587-9B39-D414FDF714AB}" type="parTrans" cxnId="{A79C1DA6-BAF4-4299-B921-AB9CF23F865E}">
      <dgm:prSet/>
      <dgm:spPr/>
      <dgm:t>
        <a:bodyPr/>
        <a:lstStyle/>
        <a:p>
          <a:endParaRPr lang="en-US"/>
        </a:p>
      </dgm:t>
    </dgm:pt>
    <dgm:pt modelId="{1E863741-0AC2-4CA3-B71C-E787DD24694E}" type="sibTrans" cxnId="{A79C1DA6-BAF4-4299-B921-AB9CF23F865E}">
      <dgm:prSet/>
      <dgm:spPr/>
      <dgm:t>
        <a:bodyPr/>
        <a:lstStyle/>
        <a:p>
          <a:endParaRPr lang="en-US"/>
        </a:p>
      </dgm:t>
    </dgm:pt>
    <dgm:pt modelId="{2C96C011-0D84-4AC3-864A-6D0BB811B98E}">
      <dgm:prSet/>
      <dgm:spPr/>
      <dgm:t>
        <a:bodyPr/>
        <a:lstStyle/>
        <a:p>
          <a:r>
            <a:rPr lang="en-US" b="0" i="0"/>
            <a:t>Simplified analysis: Treating the entire face as one entity simplifies the matching process.</a:t>
          </a:r>
          <a:endParaRPr lang="en-US"/>
        </a:p>
      </dgm:t>
    </dgm:pt>
    <dgm:pt modelId="{8D599E63-AC5A-48FD-9700-CEFE78A8A82E}" type="parTrans" cxnId="{7021D9BC-951C-45AE-8739-F51711F2D662}">
      <dgm:prSet/>
      <dgm:spPr/>
      <dgm:t>
        <a:bodyPr/>
        <a:lstStyle/>
        <a:p>
          <a:endParaRPr lang="en-US"/>
        </a:p>
      </dgm:t>
    </dgm:pt>
    <dgm:pt modelId="{D03AA432-BA33-4D79-95EF-2D2282E22232}" type="sibTrans" cxnId="{7021D9BC-951C-45AE-8739-F51711F2D662}">
      <dgm:prSet/>
      <dgm:spPr/>
      <dgm:t>
        <a:bodyPr/>
        <a:lstStyle/>
        <a:p>
          <a:endParaRPr lang="en-US"/>
        </a:p>
      </dgm:t>
    </dgm:pt>
    <dgm:pt modelId="{8003F28F-E906-4281-8477-C55C590803C6}">
      <dgm:prSet/>
      <dgm:spPr/>
      <dgm:t>
        <a:bodyPr/>
        <a:lstStyle/>
        <a:p>
          <a:r>
            <a:rPr lang="en-US" b="0" i="0"/>
            <a:t>Overall face matching: You can assess whether the entire face closely resembles the template, which might be suitable for face recognition tasks.</a:t>
          </a:r>
          <a:endParaRPr lang="en-US"/>
        </a:p>
      </dgm:t>
    </dgm:pt>
    <dgm:pt modelId="{006484D3-A12D-44C8-ACD7-C24FE9AB96F3}" type="parTrans" cxnId="{F0B8559C-B1E6-44EE-A837-725AD1D17229}">
      <dgm:prSet/>
      <dgm:spPr/>
      <dgm:t>
        <a:bodyPr/>
        <a:lstStyle/>
        <a:p>
          <a:endParaRPr lang="en-US"/>
        </a:p>
      </dgm:t>
    </dgm:pt>
    <dgm:pt modelId="{FF6258EF-8393-4B3B-B4A8-E11FA6BC7E70}" type="sibTrans" cxnId="{F0B8559C-B1E6-44EE-A837-725AD1D17229}">
      <dgm:prSet/>
      <dgm:spPr/>
      <dgm:t>
        <a:bodyPr/>
        <a:lstStyle/>
        <a:p>
          <a:endParaRPr lang="en-US"/>
        </a:p>
      </dgm:t>
    </dgm:pt>
    <dgm:pt modelId="{015FA5D9-73BF-4FCA-9810-0207D8A73D1D}">
      <dgm:prSet/>
      <dgm:spPr/>
      <dgm:t>
        <a:bodyPr/>
        <a:lstStyle/>
        <a:p>
          <a:r>
            <a:rPr lang="en-US" b="1" i="0"/>
            <a:t>Considerations:</a:t>
          </a:r>
          <a:endParaRPr lang="en-US"/>
        </a:p>
      </dgm:t>
    </dgm:pt>
    <dgm:pt modelId="{86F954BD-503B-4D78-8923-CC0E6936A702}" type="parTrans" cxnId="{E90B7E28-6027-465A-B6A5-A181BC5395AC}">
      <dgm:prSet/>
      <dgm:spPr/>
      <dgm:t>
        <a:bodyPr/>
        <a:lstStyle/>
        <a:p>
          <a:endParaRPr lang="en-US"/>
        </a:p>
      </dgm:t>
    </dgm:pt>
    <dgm:pt modelId="{9DE99EFE-1DFF-47B0-87BF-518EF95AD14A}" type="sibTrans" cxnId="{E90B7E28-6027-465A-B6A5-A181BC5395AC}">
      <dgm:prSet/>
      <dgm:spPr/>
      <dgm:t>
        <a:bodyPr/>
        <a:lstStyle/>
        <a:p>
          <a:endParaRPr lang="en-US"/>
        </a:p>
      </dgm:t>
    </dgm:pt>
    <dgm:pt modelId="{7BA034C2-B097-453C-BF4D-CEC662E69FBF}">
      <dgm:prSet/>
      <dgm:spPr/>
      <dgm:t>
        <a:bodyPr/>
        <a:lstStyle/>
        <a:p>
          <a:r>
            <a:rPr lang="en-US" b="0" i="0"/>
            <a:t>Loss of granularity: You may lose fine-grained information about individual facial components.</a:t>
          </a:r>
          <a:endParaRPr lang="en-US"/>
        </a:p>
      </dgm:t>
    </dgm:pt>
    <dgm:pt modelId="{22D369EE-7344-49EE-9E29-A711210C6366}" type="parTrans" cxnId="{92C1E0D3-3D01-4608-AE7A-4E3A08CEA8AB}">
      <dgm:prSet/>
      <dgm:spPr/>
      <dgm:t>
        <a:bodyPr/>
        <a:lstStyle/>
        <a:p>
          <a:endParaRPr lang="en-US"/>
        </a:p>
      </dgm:t>
    </dgm:pt>
    <dgm:pt modelId="{C0A41C2A-52D0-4BE2-9E52-008F59EBD63E}" type="sibTrans" cxnId="{92C1E0D3-3D01-4608-AE7A-4E3A08CEA8AB}">
      <dgm:prSet/>
      <dgm:spPr/>
      <dgm:t>
        <a:bodyPr/>
        <a:lstStyle/>
        <a:p>
          <a:endParaRPr lang="en-US"/>
        </a:p>
      </dgm:t>
    </dgm:pt>
    <dgm:pt modelId="{5DF6A8A3-3569-4152-8940-B54BDAF2A2B2}">
      <dgm:prSet/>
      <dgm:spPr/>
      <dgm:t>
        <a:bodyPr/>
        <a:lstStyle/>
        <a:p>
          <a:r>
            <a:rPr lang="en-US" b="0" i="0"/>
            <a:t>Uniformity: The entire face needs to meet the matching criteria, which might be less flexible.</a:t>
          </a:r>
          <a:endParaRPr lang="en-US"/>
        </a:p>
      </dgm:t>
    </dgm:pt>
    <dgm:pt modelId="{A8D72BD2-9DB3-43AB-B451-1CF7DA72C3A1}" type="parTrans" cxnId="{7064B6A5-F3F9-4702-A6E5-4ED4A612794A}">
      <dgm:prSet/>
      <dgm:spPr/>
      <dgm:t>
        <a:bodyPr/>
        <a:lstStyle/>
        <a:p>
          <a:endParaRPr lang="en-US"/>
        </a:p>
      </dgm:t>
    </dgm:pt>
    <dgm:pt modelId="{692F09B6-C784-4F16-A795-2B579E170ACB}" type="sibTrans" cxnId="{7064B6A5-F3F9-4702-A6E5-4ED4A612794A}">
      <dgm:prSet/>
      <dgm:spPr/>
      <dgm:t>
        <a:bodyPr/>
        <a:lstStyle/>
        <a:p>
          <a:endParaRPr lang="en-US"/>
        </a:p>
      </dgm:t>
    </dgm:pt>
    <dgm:pt modelId="{D4138A71-836D-4D0E-B8F6-627189BE7052}" type="pres">
      <dgm:prSet presAssocID="{07839BBF-5505-415A-A25E-405DF95C6380}" presName="root" presStyleCnt="0">
        <dgm:presLayoutVars>
          <dgm:dir/>
          <dgm:resizeHandles val="exact"/>
        </dgm:presLayoutVars>
      </dgm:prSet>
      <dgm:spPr/>
    </dgm:pt>
    <dgm:pt modelId="{19128CB1-93EF-458F-A3FB-5FC1F452F528}" type="pres">
      <dgm:prSet presAssocID="{B2650CCD-DAB1-4073-B8A1-F46A5F41F559}" presName="compNode" presStyleCnt="0"/>
      <dgm:spPr/>
    </dgm:pt>
    <dgm:pt modelId="{15E47556-6C52-452C-94C8-6EDF200070E0}" type="pres">
      <dgm:prSet presAssocID="{B2650CCD-DAB1-4073-B8A1-F46A5F41F5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stache"/>
        </a:ext>
      </dgm:extLst>
    </dgm:pt>
    <dgm:pt modelId="{DAE73242-A423-4789-BEDE-13665FFDD682}" type="pres">
      <dgm:prSet presAssocID="{B2650CCD-DAB1-4073-B8A1-F46A5F41F559}" presName="iconSpace" presStyleCnt="0"/>
      <dgm:spPr/>
    </dgm:pt>
    <dgm:pt modelId="{C7899797-5D69-4070-8E35-BA30A6F8149E}" type="pres">
      <dgm:prSet presAssocID="{B2650CCD-DAB1-4073-B8A1-F46A5F41F559}" presName="parTx" presStyleLbl="revTx" presStyleIdx="0" presStyleCnt="4">
        <dgm:presLayoutVars>
          <dgm:chMax val="0"/>
          <dgm:chPref val="0"/>
        </dgm:presLayoutVars>
      </dgm:prSet>
      <dgm:spPr/>
    </dgm:pt>
    <dgm:pt modelId="{B788E28B-3804-46C8-91B2-4E668714B8D6}" type="pres">
      <dgm:prSet presAssocID="{B2650CCD-DAB1-4073-B8A1-F46A5F41F559}" presName="txSpace" presStyleCnt="0"/>
      <dgm:spPr/>
    </dgm:pt>
    <dgm:pt modelId="{83B1FBEF-5B48-4DFE-B261-7E0BCEC824E5}" type="pres">
      <dgm:prSet presAssocID="{B2650CCD-DAB1-4073-B8A1-F46A5F41F559}" presName="desTx" presStyleLbl="revTx" presStyleIdx="1" presStyleCnt="4">
        <dgm:presLayoutVars/>
      </dgm:prSet>
      <dgm:spPr/>
    </dgm:pt>
    <dgm:pt modelId="{E3AF6998-2F0E-4A0C-91D6-45D4103EB2F7}" type="pres">
      <dgm:prSet presAssocID="{C76C34DD-9622-4F1E-80A0-1B3B19604004}" presName="sibTrans" presStyleCnt="0"/>
      <dgm:spPr/>
    </dgm:pt>
    <dgm:pt modelId="{EB383A6A-E105-460A-819F-E4C8466E6929}" type="pres">
      <dgm:prSet presAssocID="{5E130DB6-32DB-44DE-8AC2-6E64801C387B}" presName="compNode" presStyleCnt="0"/>
      <dgm:spPr/>
    </dgm:pt>
    <dgm:pt modelId="{5BD01C2C-6CCD-4D6F-B1FE-6B173B361F5B}" type="pres">
      <dgm:prSet presAssocID="{5E130DB6-32DB-44DE-8AC2-6E64801C387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722AF6D-70AA-4B4A-B676-70FF55F0DF8A}" type="pres">
      <dgm:prSet presAssocID="{5E130DB6-32DB-44DE-8AC2-6E64801C387B}" presName="iconSpace" presStyleCnt="0"/>
      <dgm:spPr/>
    </dgm:pt>
    <dgm:pt modelId="{E5DEA975-722C-4E48-AE78-DCA8EDA57A49}" type="pres">
      <dgm:prSet presAssocID="{5E130DB6-32DB-44DE-8AC2-6E64801C387B}" presName="parTx" presStyleLbl="revTx" presStyleIdx="2" presStyleCnt="4">
        <dgm:presLayoutVars>
          <dgm:chMax val="0"/>
          <dgm:chPref val="0"/>
        </dgm:presLayoutVars>
      </dgm:prSet>
      <dgm:spPr/>
    </dgm:pt>
    <dgm:pt modelId="{61EF714B-A97C-42F5-B590-6613D39D8C4F}" type="pres">
      <dgm:prSet presAssocID="{5E130DB6-32DB-44DE-8AC2-6E64801C387B}" presName="txSpace" presStyleCnt="0"/>
      <dgm:spPr/>
    </dgm:pt>
    <dgm:pt modelId="{C149DAB4-208E-45A4-BF52-59421D81A161}" type="pres">
      <dgm:prSet presAssocID="{5E130DB6-32DB-44DE-8AC2-6E64801C387B}" presName="desTx" presStyleLbl="revTx" presStyleIdx="3" presStyleCnt="4">
        <dgm:presLayoutVars/>
      </dgm:prSet>
      <dgm:spPr/>
    </dgm:pt>
  </dgm:ptLst>
  <dgm:cxnLst>
    <dgm:cxn modelId="{4D233A1A-1A11-4E0C-9BE0-81F40D72B6DA}" type="presOf" srcId="{2C96C011-0D84-4AC3-864A-6D0BB811B98E}" destId="{C149DAB4-208E-45A4-BF52-59421D81A161}" srcOrd="0" destOrd="1" presId="urn:microsoft.com/office/officeart/2018/2/layout/IconLabelDescriptionList"/>
    <dgm:cxn modelId="{7442771A-1FAE-48D1-8528-932EEC75E115}" srcId="{07839BBF-5505-415A-A25E-405DF95C6380}" destId="{B2650CCD-DAB1-4073-B8A1-F46A5F41F559}" srcOrd="0" destOrd="0" parTransId="{AFCC0764-6F45-480B-A25F-BA9E55CAFA83}" sibTransId="{C76C34DD-9622-4F1E-80A0-1B3B19604004}"/>
    <dgm:cxn modelId="{E90B7E28-6027-465A-B6A5-A181BC5395AC}" srcId="{5E130DB6-32DB-44DE-8AC2-6E64801C387B}" destId="{015FA5D9-73BF-4FCA-9810-0207D8A73D1D}" srcOrd="1" destOrd="0" parTransId="{86F954BD-503B-4D78-8923-CC0E6936A702}" sibTransId="{9DE99EFE-1DFF-47B0-87BF-518EF95AD14A}"/>
    <dgm:cxn modelId="{1EC9C72C-EFF3-4E88-847F-3A5C6B01D187}" type="presOf" srcId="{C58897FE-8CA2-41B3-8F00-7AF1BDFBB8EF}" destId="{C149DAB4-208E-45A4-BF52-59421D81A161}" srcOrd="0" destOrd="0" presId="urn:microsoft.com/office/officeart/2018/2/layout/IconLabelDescriptionList"/>
    <dgm:cxn modelId="{7F52E12C-1E1A-4997-B930-F88E51DE3A68}" type="presOf" srcId="{A63084A6-D01C-40DE-9927-44E5416E1E8D}" destId="{83B1FBEF-5B48-4DFE-B261-7E0BCEC824E5}" srcOrd="0" destOrd="2" presId="urn:microsoft.com/office/officeart/2018/2/layout/IconLabelDescriptionList"/>
    <dgm:cxn modelId="{ED24DD30-A624-43CC-BED4-01DC5909D36E}" srcId="{07839BBF-5505-415A-A25E-405DF95C6380}" destId="{5E130DB6-32DB-44DE-8AC2-6E64801C387B}" srcOrd="1" destOrd="0" parTransId="{6B35077A-38B2-4E8C-81A0-E6CF2E57D169}" sibTransId="{0A5D34B7-4199-49FE-BB57-AC7159BD7659}"/>
    <dgm:cxn modelId="{9C457B31-10F3-4D4E-AB45-E7A01D4A8E05}" type="presOf" srcId="{07839BBF-5505-415A-A25E-405DF95C6380}" destId="{D4138A71-836D-4D0E-B8F6-627189BE7052}" srcOrd="0" destOrd="0" presId="urn:microsoft.com/office/officeart/2018/2/layout/IconLabelDescriptionList"/>
    <dgm:cxn modelId="{FBE9013B-896A-48AF-9E2F-843767772344}" type="presOf" srcId="{8003F28F-E906-4281-8477-C55C590803C6}" destId="{C149DAB4-208E-45A4-BF52-59421D81A161}" srcOrd="0" destOrd="2" presId="urn:microsoft.com/office/officeart/2018/2/layout/IconLabelDescriptionList"/>
    <dgm:cxn modelId="{81021461-A449-4E98-A060-4F8244E2C672}" srcId="{9B1EDCE3-DBBC-4186-879A-50528BBCEF84}" destId="{8746A3DB-9802-40C8-9E67-7198471B80B7}" srcOrd="0" destOrd="0" parTransId="{FAE8CED5-B167-461E-8E5C-186C7914FA6D}" sibTransId="{85F6C491-C0B3-4197-8874-EF12C2A4976B}"/>
    <dgm:cxn modelId="{E21D1543-9F1E-49A3-B862-3C24E485841C}" type="presOf" srcId="{B2650CCD-DAB1-4073-B8A1-F46A5F41F559}" destId="{C7899797-5D69-4070-8E35-BA30A6F8149E}" srcOrd="0" destOrd="0" presId="urn:microsoft.com/office/officeart/2018/2/layout/IconLabelDescriptionList"/>
    <dgm:cxn modelId="{35730746-646C-4329-897D-2328120AD340}" srcId="{B2650CCD-DAB1-4073-B8A1-F46A5F41F559}" destId="{9B1EDCE3-DBBC-4186-879A-50528BBCEF84}" srcOrd="1" destOrd="0" parTransId="{4F24A0A4-F167-46FE-987C-54824D474A3B}" sibTransId="{F02D44D7-CFC5-4342-9E18-195B8CE1E382}"/>
    <dgm:cxn modelId="{E8179546-5B1D-4526-9C50-AF3493054D9B}" type="presOf" srcId="{015FA5D9-73BF-4FCA-9810-0207D8A73D1D}" destId="{C149DAB4-208E-45A4-BF52-59421D81A161}" srcOrd="0" destOrd="3" presId="urn:microsoft.com/office/officeart/2018/2/layout/IconLabelDescriptionList"/>
    <dgm:cxn modelId="{E115BA94-26DC-4AB7-8853-C357BD16062A}" type="presOf" srcId="{5E130DB6-32DB-44DE-8AC2-6E64801C387B}" destId="{E5DEA975-722C-4E48-AE78-DCA8EDA57A49}" srcOrd="0" destOrd="0" presId="urn:microsoft.com/office/officeart/2018/2/layout/IconLabelDescriptionList"/>
    <dgm:cxn modelId="{F0B8559C-B1E6-44EE-A837-725AD1D17229}" srcId="{C58897FE-8CA2-41B3-8F00-7AF1BDFBB8EF}" destId="{8003F28F-E906-4281-8477-C55C590803C6}" srcOrd="1" destOrd="0" parTransId="{006484D3-A12D-44C8-ACD7-C24FE9AB96F3}" sibTransId="{FF6258EF-8393-4B3B-B4A8-E11FA6BC7E70}"/>
    <dgm:cxn modelId="{7064B6A5-F3F9-4702-A6E5-4ED4A612794A}" srcId="{015FA5D9-73BF-4FCA-9810-0207D8A73D1D}" destId="{5DF6A8A3-3569-4152-8940-B54BDAF2A2B2}" srcOrd="1" destOrd="0" parTransId="{A8D72BD2-9DB3-43AB-B451-1CF7DA72C3A1}" sibTransId="{692F09B6-C784-4F16-A795-2B579E170ACB}"/>
    <dgm:cxn modelId="{A79C1DA6-BAF4-4299-B921-AB9CF23F865E}" srcId="{5E130DB6-32DB-44DE-8AC2-6E64801C387B}" destId="{C58897FE-8CA2-41B3-8F00-7AF1BDFBB8EF}" srcOrd="0" destOrd="0" parTransId="{92E44BC8-B835-4587-9B39-D414FDF714AB}" sibTransId="{1E863741-0AC2-4CA3-B71C-E787DD24694E}"/>
    <dgm:cxn modelId="{EA60D0A6-BCAE-415C-A623-15B9B433DAFA}" type="presOf" srcId="{7BA034C2-B097-453C-BF4D-CEC662E69FBF}" destId="{C149DAB4-208E-45A4-BF52-59421D81A161}" srcOrd="0" destOrd="4" presId="urn:microsoft.com/office/officeart/2018/2/layout/IconLabelDescriptionList"/>
    <dgm:cxn modelId="{F74CEBB9-DAF8-4F1C-A3EB-BA3184F67D54}" type="presOf" srcId="{B83A5833-BA5B-4A1E-9CD2-78061322EE9E}" destId="{83B1FBEF-5B48-4DFE-B261-7E0BCEC824E5}" srcOrd="0" destOrd="0" presId="urn:microsoft.com/office/officeart/2018/2/layout/IconLabelDescriptionList"/>
    <dgm:cxn modelId="{7021D9BC-951C-45AE-8739-F51711F2D662}" srcId="{C58897FE-8CA2-41B3-8F00-7AF1BDFBB8EF}" destId="{2C96C011-0D84-4AC3-864A-6D0BB811B98E}" srcOrd="0" destOrd="0" parTransId="{8D599E63-AC5A-48FD-9700-CEFE78A8A82E}" sibTransId="{D03AA432-BA33-4D79-95EF-2D2282E22232}"/>
    <dgm:cxn modelId="{5E2E2AC3-C4AB-46A3-90C4-F05174BA3C02}" type="presOf" srcId="{5DF6A8A3-3569-4152-8940-B54BDAF2A2B2}" destId="{C149DAB4-208E-45A4-BF52-59421D81A161}" srcOrd="0" destOrd="5" presId="urn:microsoft.com/office/officeart/2018/2/layout/IconLabelDescriptionList"/>
    <dgm:cxn modelId="{CCD682CA-B25D-476F-949B-7A41119A0864}" type="presOf" srcId="{7973C563-A09E-49BC-8E6B-57D09BBC1CB7}" destId="{83B1FBEF-5B48-4DFE-B261-7E0BCEC824E5}" srcOrd="0" destOrd="1" presId="urn:microsoft.com/office/officeart/2018/2/layout/IconLabelDescriptionList"/>
    <dgm:cxn modelId="{FFDFE9D0-0C9C-48FD-908D-F486C30D787D}" type="presOf" srcId="{9B1EDCE3-DBBC-4186-879A-50528BBCEF84}" destId="{83B1FBEF-5B48-4DFE-B261-7E0BCEC824E5}" srcOrd="0" destOrd="3" presId="urn:microsoft.com/office/officeart/2018/2/layout/IconLabelDescriptionList"/>
    <dgm:cxn modelId="{92C1E0D3-3D01-4608-AE7A-4E3A08CEA8AB}" srcId="{015FA5D9-73BF-4FCA-9810-0207D8A73D1D}" destId="{7BA034C2-B097-453C-BF4D-CEC662E69FBF}" srcOrd="0" destOrd="0" parTransId="{22D369EE-7344-49EE-9E29-A711210C6366}" sibTransId="{C0A41C2A-52D0-4BE2-9E52-008F59EBD63E}"/>
    <dgm:cxn modelId="{E96460DB-F440-40E7-8FA0-015F82747023}" srcId="{B83A5833-BA5B-4A1E-9CD2-78061322EE9E}" destId="{7973C563-A09E-49BC-8E6B-57D09BBC1CB7}" srcOrd="0" destOrd="0" parTransId="{85F9BFD8-932F-47DA-ADBB-9C8F7BC3CAB0}" sibTransId="{BDD3C84F-4373-4F31-84CA-46810ED26A1E}"/>
    <dgm:cxn modelId="{B3DF67F7-562B-4486-96C6-329A4F11C2B4}" srcId="{B2650CCD-DAB1-4073-B8A1-F46A5F41F559}" destId="{B83A5833-BA5B-4A1E-9CD2-78061322EE9E}" srcOrd="0" destOrd="0" parTransId="{9603FDB7-53E3-4912-9F8C-1E6D208DBF76}" sibTransId="{937E79AA-53CC-417A-B621-2C3322F957D0}"/>
    <dgm:cxn modelId="{704C82FB-6F9D-4ACE-A5DE-D6D5A00B4B96}" type="presOf" srcId="{8746A3DB-9802-40C8-9E67-7198471B80B7}" destId="{83B1FBEF-5B48-4DFE-B261-7E0BCEC824E5}" srcOrd="0" destOrd="4" presId="urn:microsoft.com/office/officeart/2018/2/layout/IconLabelDescriptionList"/>
    <dgm:cxn modelId="{3D7186FB-5FD1-498E-9C6F-D950335E415A}" srcId="{B83A5833-BA5B-4A1E-9CD2-78061322EE9E}" destId="{A63084A6-D01C-40DE-9927-44E5416E1E8D}" srcOrd="1" destOrd="0" parTransId="{9BA11156-E461-44CC-B6D8-C4D2650D0AFA}" sibTransId="{3CF7D091-2CC0-4E85-A2A2-4BB1E015B857}"/>
    <dgm:cxn modelId="{BCC4C157-8178-423B-B8C5-C915F7ADF04E}" type="presParOf" srcId="{D4138A71-836D-4D0E-B8F6-627189BE7052}" destId="{19128CB1-93EF-458F-A3FB-5FC1F452F528}" srcOrd="0" destOrd="0" presId="urn:microsoft.com/office/officeart/2018/2/layout/IconLabelDescriptionList"/>
    <dgm:cxn modelId="{EA1FE48F-F61E-4156-A3F0-9026676A6182}" type="presParOf" srcId="{19128CB1-93EF-458F-A3FB-5FC1F452F528}" destId="{15E47556-6C52-452C-94C8-6EDF200070E0}" srcOrd="0" destOrd="0" presId="urn:microsoft.com/office/officeart/2018/2/layout/IconLabelDescriptionList"/>
    <dgm:cxn modelId="{6C38C290-5106-4903-83C7-1E932C7B4EF1}" type="presParOf" srcId="{19128CB1-93EF-458F-A3FB-5FC1F452F528}" destId="{DAE73242-A423-4789-BEDE-13665FFDD682}" srcOrd="1" destOrd="0" presId="urn:microsoft.com/office/officeart/2018/2/layout/IconLabelDescriptionList"/>
    <dgm:cxn modelId="{BB63AADF-D678-47AB-99A0-FE1896A2805F}" type="presParOf" srcId="{19128CB1-93EF-458F-A3FB-5FC1F452F528}" destId="{C7899797-5D69-4070-8E35-BA30A6F8149E}" srcOrd="2" destOrd="0" presId="urn:microsoft.com/office/officeart/2018/2/layout/IconLabelDescriptionList"/>
    <dgm:cxn modelId="{D011EB62-E883-4767-829C-E783EB8C10B7}" type="presParOf" srcId="{19128CB1-93EF-458F-A3FB-5FC1F452F528}" destId="{B788E28B-3804-46C8-91B2-4E668714B8D6}" srcOrd="3" destOrd="0" presId="urn:microsoft.com/office/officeart/2018/2/layout/IconLabelDescriptionList"/>
    <dgm:cxn modelId="{BCC0DD0C-F724-46F4-8768-BAE7023C6676}" type="presParOf" srcId="{19128CB1-93EF-458F-A3FB-5FC1F452F528}" destId="{83B1FBEF-5B48-4DFE-B261-7E0BCEC824E5}" srcOrd="4" destOrd="0" presId="urn:microsoft.com/office/officeart/2018/2/layout/IconLabelDescriptionList"/>
    <dgm:cxn modelId="{B64C85E0-1E40-424F-9E82-E47BD8332B95}" type="presParOf" srcId="{D4138A71-836D-4D0E-B8F6-627189BE7052}" destId="{E3AF6998-2F0E-4A0C-91D6-45D4103EB2F7}" srcOrd="1" destOrd="0" presId="urn:microsoft.com/office/officeart/2018/2/layout/IconLabelDescriptionList"/>
    <dgm:cxn modelId="{CC061D6A-B818-4805-B644-F36A496DDF29}" type="presParOf" srcId="{D4138A71-836D-4D0E-B8F6-627189BE7052}" destId="{EB383A6A-E105-460A-819F-E4C8466E6929}" srcOrd="2" destOrd="0" presId="urn:microsoft.com/office/officeart/2018/2/layout/IconLabelDescriptionList"/>
    <dgm:cxn modelId="{92900D48-A52D-4103-8682-8B59465E85C7}" type="presParOf" srcId="{EB383A6A-E105-460A-819F-E4C8466E6929}" destId="{5BD01C2C-6CCD-4D6F-B1FE-6B173B361F5B}" srcOrd="0" destOrd="0" presId="urn:microsoft.com/office/officeart/2018/2/layout/IconLabelDescriptionList"/>
    <dgm:cxn modelId="{69192F50-240A-4F97-ACBD-28A3871A7CD9}" type="presParOf" srcId="{EB383A6A-E105-460A-819F-E4C8466E6929}" destId="{3722AF6D-70AA-4B4A-B676-70FF55F0DF8A}" srcOrd="1" destOrd="0" presId="urn:microsoft.com/office/officeart/2018/2/layout/IconLabelDescriptionList"/>
    <dgm:cxn modelId="{52B68CC4-EBFD-48FF-A1F5-965AC6852CF2}" type="presParOf" srcId="{EB383A6A-E105-460A-819F-E4C8466E6929}" destId="{E5DEA975-722C-4E48-AE78-DCA8EDA57A49}" srcOrd="2" destOrd="0" presId="urn:microsoft.com/office/officeart/2018/2/layout/IconLabelDescriptionList"/>
    <dgm:cxn modelId="{C1FB676E-327D-4086-9610-22FADD81CC12}" type="presParOf" srcId="{EB383A6A-E105-460A-819F-E4C8466E6929}" destId="{61EF714B-A97C-42F5-B590-6613D39D8C4F}" srcOrd="3" destOrd="0" presId="urn:microsoft.com/office/officeart/2018/2/layout/IconLabelDescriptionList"/>
    <dgm:cxn modelId="{2DCAC9CB-3EC6-4FDA-9676-60C0D01D3EDD}" type="presParOf" srcId="{EB383A6A-E105-460A-819F-E4C8466E6929}" destId="{C149DAB4-208E-45A4-BF52-59421D81A16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A4909D-B4CD-4E07-ADDA-6C0FF7C59CC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2958D6C-0FBE-4824-8B34-F8AACC7FDC0C}">
      <dgm:prSet/>
      <dgm:spPr/>
      <dgm:t>
        <a:bodyPr/>
        <a:lstStyle/>
        <a:p>
          <a:r>
            <a:rPr lang="en-IN" b="0" dirty="0" err="1"/>
            <a:t>face_cascade</a:t>
          </a:r>
          <a:r>
            <a:rPr lang="en-IN" b="0" dirty="0"/>
            <a:t> = cv2.CascadeClassifier('haarcascade_frontalface_default.xml’)</a:t>
          </a:r>
          <a:br>
            <a:rPr lang="en-IN" b="0" dirty="0"/>
          </a:br>
          <a:r>
            <a:rPr lang="en-IN" b="0" dirty="0">
              <a:hlinkClick xmlns:r="http://schemas.openxmlformats.org/officeDocument/2006/relationships" r:id="rId1"/>
            </a:rPr>
            <a:t>Link</a:t>
          </a:r>
          <a:endParaRPr lang="en-US" dirty="0"/>
        </a:p>
      </dgm:t>
    </dgm:pt>
    <dgm:pt modelId="{2892A078-241B-402A-BF49-DF05721EE9C3}" type="parTrans" cxnId="{6234B49D-13C3-4555-BC40-FFF9BAD33899}">
      <dgm:prSet/>
      <dgm:spPr/>
      <dgm:t>
        <a:bodyPr/>
        <a:lstStyle/>
        <a:p>
          <a:endParaRPr lang="en-US"/>
        </a:p>
      </dgm:t>
    </dgm:pt>
    <dgm:pt modelId="{AD232080-5407-4286-AD41-6AE3C8DE34FF}" type="sibTrans" cxnId="{6234B49D-13C3-4555-BC40-FFF9BAD33899}">
      <dgm:prSet/>
      <dgm:spPr/>
      <dgm:t>
        <a:bodyPr/>
        <a:lstStyle/>
        <a:p>
          <a:endParaRPr lang="en-US"/>
        </a:p>
      </dgm:t>
    </dgm:pt>
    <dgm:pt modelId="{2AB54EB3-797C-4C3F-BC3F-0335E6FCE272}">
      <dgm:prSet/>
      <dgm:spPr/>
      <dgm:t>
        <a:bodyPr/>
        <a:lstStyle/>
        <a:p>
          <a:r>
            <a:rPr lang="en-US" b="0" i="0" dirty="0"/>
            <a:t>Input Images to check: </a:t>
          </a:r>
          <a:r>
            <a:rPr lang="en-US" b="0" i="0" dirty="0">
              <a:hlinkClick xmlns:r="http://schemas.openxmlformats.org/officeDocument/2006/relationships" r:id="rId2"/>
            </a:rPr>
            <a:t>Rename to "Check” and place the image in this folder"</a:t>
          </a:r>
          <a:br>
            <a:rPr lang="en-US" b="0" i="0" dirty="0"/>
          </a:br>
          <a:r>
            <a:rPr lang="en-US" b="0" i="0" dirty="0" err="1"/>
            <a:t>given_image_path</a:t>
          </a:r>
          <a:r>
            <a:rPr lang="en-US" b="0" i="0" dirty="0"/>
            <a:t> = </a:t>
          </a:r>
          <a:r>
            <a:rPr lang="en-US" b="0" i="0" dirty="0">
              <a:hlinkClick xmlns:r="http://schemas.openxmlformats.org/officeDocument/2006/relationships" r:id="rId3"/>
            </a:rPr>
            <a:t>copy and paste the above placed image in this line</a:t>
          </a:r>
          <a:endParaRPr lang="en-US" dirty="0"/>
        </a:p>
      </dgm:t>
    </dgm:pt>
    <dgm:pt modelId="{09CF63C3-ED82-481E-A69A-CF2B8BE7E07B}" type="parTrans" cxnId="{32ED7A3F-FF97-4BA6-A611-2329F9BEAF43}">
      <dgm:prSet/>
      <dgm:spPr/>
      <dgm:t>
        <a:bodyPr/>
        <a:lstStyle/>
        <a:p>
          <a:endParaRPr lang="en-US"/>
        </a:p>
      </dgm:t>
    </dgm:pt>
    <dgm:pt modelId="{8D6715D2-3D75-4C24-9936-C2C2693AB41F}" type="sibTrans" cxnId="{32ED7A3F-FF97-4BA6-A611-2329F9BEAF43}">
      <dgm:prSet/>
      <dgm:spPr/>
      <dgm:t>
        <a:bodyPr/>
        <a:lstStyle/>
        <a:p>
          <a:endParaRPr lang="en-US"/>
        </a:p>
      </dgm:t>
    </dgm:pt>
    <dgm:pt modelId="{4EBFA6E1-E920-4275-98DB-3F65EEC32DD8}" type="pres">
      <dgm:prSet presAssocID="{53A4909D-B4CD-4E07-ADDA-6C0FF7C59CCC}" presName="root" presStyleCnt="0">
        <dgm:presLayoutVars>
          <dgm:dir/>
          <dgm:resizeHandles val="exact"/>
        </dgm:presLayoutVars>
      </dgm:prSet>
      <dgm:spPr/>
    </dgm:pt>
    <dgm:pt modelId="{1C7D6F22-E4AA-4999-9B41-571ED368C785}" type="pres">
      <dgm:prSet presAssocID="{E2958D6C-0FBE-4824-8B34-F8AACC7FDC0C}" presName="compNode" presStyleCnt="0"/>
      <dgm:spPr/>
    </dgm:pt>
    <dgm:pt modelId="{1CA900FC-048F-48A9-9D92-985995313750}" type="pres">
      <dgm:prSet presAssocID="{E2958D6C-0FBE-4824-8B34-F8AACC7FDC0C}" presName="iconRect" presStyleLbl="node1" presStyleIdx="0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losion"/>
        </a:ext>
      </dgm:extLst>
    </dgm:pt>
    <dgm:pt modelId="{9D1AAFA9-F9CA-4270-A462-6B9D5E98F2BB}" type="pres">
      <dgm:prSet presAssocID="{E2958D6C-0FBE-4824-8B34-F8AACC7FDC0C}" presName="spaceRect" presStyleCnt="0"/>
      <dgm:spPr/>
    </dgm:pt>
    <dgm:pt modelId="{2DACD8C6-15C9-455A-B0B6-56CC933DCA08}" type="pres">
      <dgm:prSet presAssocID="{E2958D6C-0FBE-4824-8B34-F8AACC7FDC0C}" presName="textRect" presStyleLbl="revTx" presStyleIdx="0" presStyleCnt="2">
        <dgm:presLayoutVars>
          <dgm:chMax val="1"/>
          <dgm:chPref val="1"/>
        </dgm:presLayoutVars>
      </dgm:prSet>
      <dgm:spPr/>
    </dgm:pt>
    <dgm:pt modelId="{41B9DD91-1AFB-4411-B1EF-321897EE91BD}" type="pres">
      <dgm:prSet presAssocID="{AD232080-5407-4286-AD41-6AE3C8DE34FF}" presName="sibTrans" presStyleCnt="0"/>
      <dgm:spPr/>
    </dgm:pt>
    <dgm:pt modelId="{CCF8F103-30DB-4CE9-BE6B-68138B006274}" type="pres">
      <dgm:prSet presAssocID="{2AB54EB3-797C-4C3F-BC3F-0335E6FCE272}" presName="compNode" presStyleCnt="0"/>
      <dgm:spPr/>
    </dgm:pt>
    <dgm:pt modelId="{9631E34A-7A0A-4642-A702-1BE14C3AE29A}" type="pres">
      <dgm:prSet presAssocID="{2AB54EB3-797C-4C3F-BC3F-0335E6FCE272}" presName="iconRect" presStyleLbl="node1" presStyleIdx="1" presStyleCnt="2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B3189C0A-49E0-43C2-91B9-A0D2697A01EF}" type="pres">
      <dgm:prSet presAssocID="{2AB54EB3-797C-4C3F-BC3F-0335E6FCE272}" presName="spaceRect" presStyleCnt="0"/>
      <dgm:spPr/>
    </dgm:pt>
    <dgm:pt modelId="{719BF6EF-F7EA-4F6A-8498-53361D6F5F07}" type="pres">
      <dgm:prSet presAssocID="{2AB54EB3-797C-4C3F-BC3F-0335E6FCE272}" presName="textRect" presStyleLbl="revTx" presStyleIdx="1" presStyleCnt="2" custScaleX="115194">
        <dgm:presLayoutVars>
          <dgm:chMax val="1"/>
          <dgm:chPref val="1"/>
        </dgm:presLayoutVars>
      </dgm:prSet>
      <dgm:spPr/>
    </dgm:pt>
  </dgm:ptLst>
  <dgm:cxnLst>
    <dgm:cxn modelId="{32ED7A3F-FF97-4BA6-A611-2329F9BEAF43}" srcId="{53A4909D-B4CD-4E07-ADDA-6C0FF7C59CCC}" destId="{2AB54EB3-797C-4C3F-BC3F-0335E6FCE272}" srcOrd="1" destOrd="0" parTransId="{09CF63C3-ED82-481E-A69A-CF2B8BE7E07B}" sibTransId="{8D6715D2-3D75-4C24-9936-C2C2693AB41F}"/>
    <dgm:cxn modelId="{2B823669-F3EE-4FDD-B321-BC4F77CA12C6}" type="presOf" srcId="{2AB54EB3-797C-4C3F-BC3F-0335E6FCE272}" destId="{719BF6EF-F7EA-4F6A-8498-53361D6F5F07}" srcOrd="0" destOrd="0" presId="urn:microsoft.com/office/officeart/2018/2/layout/IconLabelList"/>
    <dgm:cxn modelId="{6234B49D-13C3-4555-BC40-FFF9BAD33899}" srcId="{53A4909D-B4CD-4E07-ADDA-6C0FF7C59CCC}" destId="{E2958D6C-0FBE-4824-8B34-F8AACC7FDC0C}" srcOrd="0" destOrd="0" parTransId="{2892A078-241B-402A-BF49-DF05721EE9C3}" sibTransId="{AD232080-5407-4286-AD41-6AE3C8DE34FF}"/>
    <dgm:cxn modelId="{21C5B8CE-98BE-4C98-B6A8-8409AF13E70A}" type="presOf" srcId="{53A4909D-B4CD-4E07-ADDA-6C0FF7C59CCC}" destId="{4EBFA6E1-E920-4275-98DB-3F65EEC32DD8}" srcOrd="0" destOrd="0" presId="urn:microsoft.com/office/officeart/2018/2/layout/IconLabelList"/>
    <dgm:cxn modelId="{BF5458F0-9676-49F3-AE95-C7E6FC381A92}" type="presOf" srcId="{E2958D6C-0FBE-4824-8B34-F8AACC7FDC0C}" destId="{2DACD8C6-15C9-455A-B0B6-56CC933DCA08}" srcOrd="0" destOrd="0" presId="urn:microsoft.com/office/officeart/2018/2/layout/IconLabelList"/>
    <dgm:cxn modelId="{3FBCAE95-9ABD-402D-9A2F-305920BD5C8C}" type="presParOf" srcId="{4EBFA6E1-E920-4275-98DB-3F65EEC32DD8}" destId="{1C7D6F22-E4AA-4999-9B41-571ED368C785}" srcOrd="0" destOrd="0" presId="urn:microsoft.com/office/officeart/2018/2/layout/IconLabelList"/>
    <dgm:cxn modelId="{100EE1B8-3387-4954-8236-45E4E17C943C}" type="presParOf" srcId="{1C7D6F22-E4AA-4999-9B41-571ED368C785}" destId="{1CA900FC-048F-48A9-9D92-985995313750}" srcOrd="0" destOrd="0" presId="urn:microsoft.com/office/officeart/2018/2/layout/IconLabelList"/>
    <dgm:cxn modelId="{70F7FCE8-AEE6-42C8-804A-D33BD8235BAB}" type="presParOf" srcId="{1C7D6F22-E4AA-4999-9B41-571ED368C785}" destId="{9D1AAFA9-F9CA-4270-A462-6B9D5E98F2BB}" srcOrd="1" destOrd="0" presId="urn:microsoft.com/office/officeart/2018/2/layout/IconLabelList"/>
    <dgm:cxn modelId="{34FCAD95-BE9A-438F-AC9C-A659AE5230FC}" type="presParOf" srcId="{1C7D6F22-E4AA-4999-9B41-571ED368C785}" destId="{2DACD8C6-15C9-455A-B0B6-56CC933DCA08}" srcOrd="2" destOrd="0" presId="urn:microsoft.com/office/officeart/2018/2/layout/IconLabelList"/>
    <dgm:cxn modelId="{6F272731-C255-4860-8E77-E980F3746BAC}" type="presParOf" srcId="{4EBFA6E1-E920-4275-98DB-3F65EEC32DD8}" destId="{41B9DD91-1AFB-4411-B1EF-321897EE91BD}" srcOrd="1" destOrd="0" presId="urn:microsoft.com/office/officeart/2018/2/layout/IconLabelList"/>
    <dgm:cxn modelId="{EA411EAD-710E-4E6E-9D28-C90838A004BB}" type="presParOf" srcId="{4EBFA6E1-E920-4275-98DB-3F65EEC32DD8}" destId="{CCF8F103-30DB-4CE9-BE6B-68138B006274}" srcOrd="2" destOrd="0" presId="urn:microsoft.com/office/officeart/2018/2/layout/IconLabelList"/>
    <dgm:cxn modelId="{5534A3CB-BBE7-46E4-9D71-E2A7EBB448DF}" type="presParOf" srcId="{CCF8F103-30DB-4CE9-BE6B-68138B006274}" destId="{9631E34A-7A0A-4642-A702-1BE14C3AE29A}" srcOrd="0" destOrd="0" presId="urn:microsoft.com/office/officeart/2018/2/layout/IconLabelList"/>
    <dgm:cxn modelId="{8D1A93E0-9443-4777-A2B2-71C0832059A0}" type="presParOf" srcId="{CCF8F103-30DB-4CE9-BE6B-68138B006274}" destId="{B3189C0A-49E0-43C2-91B9-A0D2697A01EF}" srcOrd="1" destOrd="0" presId="urn:microsoft.com/office/officeart/2018/2/layout/IconLabelList"/>
    <dgm:cxn modelId="{716C6BD8-FA6F-4E32-8008-DC33136D064E}" type="presParOf" srcId="{CCF8F103-30DB-4CE9-BE6B-68138B006274}" destId="{719BF6EF-F7EA-4F6A-8498-53361D6F5F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47556-6C52-452C-94C8-6EDF200070E0}">
      <dsp:nvSpPr>
        <dsp:cNvPr id="0" name=""/>
        <dsp:cNvSpPr/>
      </dsp:nvSpPr>
      <dsp:spPr>
        <a:xfrm>
          <a:off x="716787" y="88570"/>
          <a:ext cx="1510523" cy="9260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99797-5D69-4070-8E35-BA30A6F8149E}">
      <dsp:nvSpPr>
        <dsp:cNvPr id="0" name=""/>
        <dsp:cNvSpPr/>
      </dsp:nvSpPr>
      <dsp:spPr>
        <a:xfrm>
          <a:off x="716787" y="1107731"/>
          <a:ext cx="4315781" cy="396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Individual Facial Components (Eyes, Nose, Mouth):</a:t>
          </a:r>
          <a:endParaRPr lang="en-US" sz="1400" kern="1200"/>
        </a:p>
      </dsp:txBody>
      <dsp:txXfrm>
        <a:off x="716787" y="1107731"/>
        <a:ext cx="4315781" cy="396898"/>
      </dsp:txXfrm>
    </dsp:sp>
    <dsp:sp modelId="{83B1FBEF-5B48-4DFE-B261-7E0BCEC824E5}">
      <dsp:nvSpPr>
        <dsp:cNvPr id="0" name=""/>
        <dsp:cNvSpPr/>
      </dsp:nvSpPr>
      <dsp:spPr>
        <a:xfrm>
          <a:off x="716787" y="1547915"/>
          <a:ext cx="4315781" cy="1893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Advantages: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 dirty="0"/>
            <a:t>Fine-grained matching: You can assess the similarity of each facial component separately, allowing for more detailed analysis.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Flexibility: You can define different matching thresholds or criteria for different facial components.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Considerations: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Complexity: Managing multiple DTW computations for each facial component can be more complex in terms of code and processing.</a:t>
          </a:r>
          <a:endParaRPr lang="en-US" sz="1100" kern="1200"/>
        </a:p>
      </dsp:txBody>
      <dsp:txXfrm>
        <a:off x="716787" y="1547915"/>
        <a:ext cx="4315781" cy="1893575"/>
      </dsp:txXfrm>
    </dsp:sp>
    <dsp:sp modelId="{5BD01C2C-6CCD-4D6F-B1FE-6B173B361F5B}">
      <dsp:nvSpPr>
        <dsp:cNvPr id="0" name=""/>
        <dsp:cNvSpPr/>
      </dsp:nvSpPr>
      <dsp:spPr>
        <a:xfrm>
          <a:off x="5787830" y="88570"/>
          <a:ext cx="1510523" cy="9260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EA975-722C-4E48-AE78-DCA8EDA57A49}">
      <dsp:nvSpPr>
        <dsp:cNvPr id="0" name=""/>
        <dsp:cNvSpPr/>
      </dsp:nvSpPr>
      <dsp:spPr>
        <a:xfrm>
          <a:off x="5787830" y="1107731"/>
          <a:ext cx="4315781" cy="396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/>
            <a:t>Entire Face as a Single Entity:</a:t>
          </a:r>
          <a:endParaRPr lang="en-US" sz="1400" kern="1200"/>
        </a:p>
      </dsp:txBody>
      <dsp:txXfrm>
        <a:off x="5787830" y="1107731"/>
        <a:ext cx="4315781" cy="396898"/>
      </dsp:txXfrm>
    </dsp:sp>
    <dsp:sp modelId="{C149DAB4-208E-45A4-BF52-59421D81A161}">
      <dsp:nvSpPr>
        <dsp:cNvPr id="0" name=""/>
        <dsp:cNvSpPr/>
      </dsp:nvSpPr>
      <dsp:spPr>
        <a:xfrm>
          <a:off x="5787830" y="1547915"/>
          <a:ext cx="4315781" cy="1893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Advantages: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Simplified analysis: Treating the entire face as one entity simplifies the matching process.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Overall face matching: You can assess whether the entire face closely resembles the template, which might be suitable for face recognition tasks.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Considerations: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Loss of granularity: You may lose fine-grained information about individual facial components.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0" i="0" kern="1200"/>
            <a:t>Uniformity: The entire face needs to meet the matching criteria, which might be less flexible.</a:t>
          </a:r>
          <a:endParaRPr lang="en-US" sz="1100" kern="1200"/>
        </a:p>
      </dsp:txBody>
      <dsp:txXfrm>
        <a:off x="5787830" y="1547915"/>
        <a:ext cx="4315781" cy="18935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A900FC-048F-48A9-9D92-985995313750}">
      <dsp:nvSpPr>
        <dsp:cNvPr id="0" name=""/>
        <dsp:cNvSpPr/>
      </dsp:nvSpPr>
      <dsp:spPr>
        <a:xfrm>
          <a:off x="1572009" y="19785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CD8C6-15C9-455A-B0B6-56CC933DCA08}">
      <dsp:nvSpPr>
        <dsp:cNvPr id="0" name=""/>
        <dsp:cNvSpPr/>
      </dsp:nvSpPr>
      <dsp:spPr>
        <a:xfrm>
          <a:off x="384009" y="261220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kern="1200" dirty="0" err="1"/>
            <a:t>face_cascade</a:t>
          </a:r>
          <a:r>
            <a:rPr lang="en-IN" sz="1100" b="0" kern="1200" dirty="0"/>
            <a:t> = cv2.CascadeClassifier('haarcascade_frontalface_default.xml’)</a:t>
          </a:r>
          <a:br>
            <a:rPr lang="en-IN" sz="1100" b="0" kern="1200" dirty="0"/>
          </a:br>
          <a:r>
            <a:rPr lang="en-IN" sz="1100" b="0" kern="1200" dirty="0">
              <a:hlinkClick xmlns:r="http://schemas.openxmlformats.org/officeDocument/2006/relationships" r:id="rId3"/>
            </a:rPr>
            <a:t>Link</a:t>
          </a:r>
          <a:endParaRPr lang="en-US" sz="1100" kern="1200" dirty="0"/>
        </a:p>
      </dsp:txBody>
      <dsp:txXfrm>
        <a:off x="384009" y="2612207"/>
        <a:ext cx="4320000" cy="720000"/>
      </dsp:txXfrm>
    </dsp:sp>
    <dsp:sp modelId="{9631E34A-7A0A-4642-A702-1BE14C3AE29A}">
      <dsp:nvSpPr>
        <dsp:cNvPr id="0" name=""/>
        <dsp:cNvSpPr/>
      </dsp:nvSpPr>
      <dsp:spPr>
        <a:xfrm>
          <a:off x="6976200" y="197854"/>
          <a:ext cx="1944000" cy="1944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BF6EF-F7EA-4F6A-8498-53361D6F5F07}">
      <dsp:nvSpPr>
        <dsp:cNvPr id="0" name=""/>
        <dsp:cNvSpPr/>
      </dsp:nvSpPr>
      <dsp:spPr>
        <a:xfrm>
          <a:off x="5460009" y="2612207"/>
          <a:ext cx="497638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Input Images to check: </a:t>
          </a:r>
          <a:r>
            <a:rPr lang="en-US" sz="1100" b="0" i="0" kern="1200" dirty="0">
              <a:hlinkClick xmlns:r="http://schemas.openxmlformats.org/officeDocument/2006/relationships" r:id="rId6"/>
            </a:rPr>
            <a:t>Rename to "Check” and place the image in this folder"</a:t>
          </a:r>
          <a:br>
            <a:rPr lang="en-US" sz="1100" b="0" i="0" kern="1200" dirty="0"/>
          </a:br>
          <a:r>
            <a:rPr lang="en-US" sz="1100" b="0" i="0" kern="1200" dirty="0" err="1"/>
            <a:t>given_image_path</a:t>
          </a:r>
          <a:r>
            <a:rPr lang="en-US" sz="1100" b="0" i="0" kern="1200" dirty="0"/>
            <a:t> = </a:t>
          </a:r>
          <a:r>
            <a:rPr lang="en-US" sz="1100" b="0" i="0" kern="1200" dirty="0">
              <a:hlinkClick xmlns:r="http://schemas.openxmlformats.org/officeDocument/2006/relationships" r:id="rId7"/>
            </a:rPr>
            <a:t>copy and paste the above placed image in this line</a:t>
          </a:r>
          <a:endParaRPr lang="en-US" sz="1100" kern="1200" dirty="0"/>
        </a:p>
      </dsp:txBody>
      <dsp:txXfrm>
        <a:off x="5460009" y="2612207"/>
        <a:ext cx="497638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2345051-2045-45DA-935E-2E3CA1A69ADC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8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345051-2045-45DA-935E-2E3CA1A69ADC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345051-2045-45DA-935E-2E3CA1A69ADC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4255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345051-2045-45DA-935E-2E3CA1A69ADC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04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90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14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76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345051-2045-45DA-935E-2E3CA1A69ADC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06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09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2345051-2045-45DA-935E-2E3CA1A69ADC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9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0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5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5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09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4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03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  <p:sldLayoutId id="2147483752" r:id="rId13"/>
    <p:sldLayoutId id="2147483753" r:id="rId14"/>
    <p:sldLayoutId id="2147483754" r:id="rId15"/>
    <p:sldLayoutId id="2147483755" r:id="rId16"/>
    <p:sldLayoutId id="214748375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hithkumar1999/Shape-matching-using-a-dynamic-time-warping-algorithm/blob/bafee9d8024a3e7c1cdce4d850d3278f43f85c17/dynamic_time_warping.py#L22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hithkumar1999/Shape-matching-using-a-dynamic-time-warping-algorithm/blob/bafee9d8024a3e7c1cdce4d850d3278f43f85c17/dynamic_time_warping.py#L7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hithkumar1999/Shape-matching-using-a-dynamic-time-warping-algorithm/blob/bafee9d8024a3e7c1cdce4d850d3278f43f85c17/dynamic_time_warping.py#L10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hithkumar1999/Shape-matching-using-a-dynamic-time-warping-algorithm/blob/bafee9d8024a3e7c1cdce4d850d3278f43f85c17/dynamic_time_warping.py#L1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hithkumar1999/Shape-matching-using-a-dynamic-time-warping-algorithm/blob/bafee9d8024a3e7c1cdce4d850d3278f43f85c17/dynamic_time_warping.py#L4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BEE2819-A71B-56FE-CAD1-956A5970B077}"/>
              </a:ext>
            </a:extLst>
          </p:cNvPr>
          <p:cNvSpPr/>
          <p:nvPr/>
        </p:nvSpPr>
        <p:spPr>
          <a:xfrm>
            <a:off x="638881" y="390525"/>
            <a:ext cx="10909640" cy="1510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Shape matching using a dynamic time warping algorithm </a:t>
            </a:r>
          </a:p>
        </p:txBody>
      </p:sp>
      <p:pic>
        <p:nvPicPr>
          <p:cNvPr id="8" name="Picture 7" descr="A blue and black graphic&#10;&#10;Description automatically generated">
            <a:extLst>
              <a:ext uri="{FF2B5EF4-FFF2-40B4-BE49-F238E27FC236}">
                <a16:creationId xmlns:a16="http://schemas.microsoft.com/office/drawing/2014/main" id="{4120232E-D71D-6AEC-F136-2DE1DE143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58" y="1900826"/>
            <a:ext cx="6852913" cy="28439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0BFB77-D76F-CB73-777B-811752CD7663}"/>
              </a:ext>
            </a:extLst>
          </p:cNvPr>
          <p:cNvSpPr txBox="1"/>
          <p:nvPr/>
        </p:nvSpPr>
        <p:spPr>
          <a:xfrm>
            <a:off x="6585284" y="2366211"/>
            <a:ext cx="5069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Group: </a:t>
            </a:r>
            <a:r>
              <a:rPr lang="en-US" dirty="0"/>
              <a:t>Project task 1- group 4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Group Members:</a:t>
            </a:r>
          </a:p>
          <a:p>
            <a:r>
              <a:rPr lang="en-US" dirty="0"/>
              <a:t>             - Singari Sahith Kumar (1446809)</a:t>
            </a:r>
          </a:p>
          <a:p>
            <a:r>
              <a:rPr lang="en-US" dirty="0"/>
              <a:t>             - </a:t>
            </a:r>
            <a:r>
              <a:rPr lang="en-US" dirty="0" err="1"/>
              <a:t>Bandaru</a:t>
            </a:r>
            <a:r>
              <a:rPr lang="en-US" dirty="0"/>
              <a:t> Vinay Kumar (1447125 )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6799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oup of glowing rings&#10;&#10;Description automatically generated with medium confidence">
            <a:extLst>
              <a:ext uri="{FF2B5EF4-FFF2-40B4-BE49-F238E27FC236}">
                <a16:creationId xmlns:a16="http://schemas.microsoft.com/office/drawing/2014/main" id="{646C0CD6-138A-A71B-744A-E5BCA461E4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0000"/>
          </a:blip>
          <a:srcRect t="2868" b="1317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BC1F92-2958-AE2E-B00A-8B98066C68FB}"/>
              </a:ext>
            </a:extLst>
          </p:cNvPr>
          <p:cNvSpPr txBox="1"/>
          <p:nvPr/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 cap="all">
                <a:effectLst/>
                <a:latin typeface="+mj-lt"/>
                <a:ea typeface="+mj-ea"/>
                <a:cs typeface="+mj-cs"/>
              </a:rPr>
              <a:t>Dynamic Time Warping (DTW):</a:t>
            </a:r>
            <a:endParaRPr lang="en-US" sz="4000" cap="all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7466D-9AE1-398B-00AF-5FC9355691A2}"/>
              </a:ext>
            </a:extLst>
          </p:cNvPr>
          <p:cNvSpPr txBox="1"/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# Function to perform DTW shape matching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def </a:t>
            </a:r>
            <a:r>
              <a:rPr lang="en-US" dirty="0" err="1"/>
              <a:t>shape_matching</a:t>
            </a:r>
            <a:r>
              <a:rPr lang="en-US" dirty="0"/>
              <a:t>(</a:t>
            </a:r>
            <a:r>
              <a:rPr lang="en-US" dirty="0" err="1"/>
              <a:t>template_sequence</a:t>
            </a:r>
            <a:r>
              <a:rPr lang="en-US" dirty="0"/>
              <a:t>, </a:t>
            </a:r>
            <a:r>
              <a:rPr lang="en-US" dirty="0" err="1"/>
              <a:t>target_sequence</a:t>
            </a:r>
            <a:r>
              <a:rPr lang="en-US" dirty="0"/>
              <a:t>, threshold):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   # Compute the DTW distance between the sequences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   distance, _ = </a:t>
            </a:r>
            <a:r>
              <a:rPr lang="en-US" dirty="0" err="1"/>
              <a:t>fastdtw</a:t>
            </a:r>
            <a:r>
              <a:rPr lang="en-US" dirty="0"/>
              <a:t>(</a:t>
            </a:r>
            <a:r>
              <a:rPr lang="en-US" dirty="0" err="1"/>
              <a:t>template_sequence</a:t>
            </a:r>
            <a:r>
              <a:rPr lang="en-US" dirty="0"/>
              <a:t>, </a:t>
            </a:r>
            <a:r>
              <a:rPr lang="en-US" dirty="0" err="1"/>
              <a:t>target_sequence</a:t>
            </a:r>
            <a:r>
              <a:rPr lang="en-US" dirty="0"/>
              <a:t>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   if distance &lt; threshold: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       return True, distance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   else: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       return False, distance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hlinkClick r:id="rId3"/>
              </a:rPr>
              <a:t>GITHUB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14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B5735B-27C8-C265-3C10-5CBE6EB411CE}"/>
              </a:ext>
            </a:extLst>
          </p:cNvPr>
          <p:cNvSpPr txBox="1"/>
          <p:nvPr/>
        </p:nvSpPr>
        <p:spPr>
          <a:xfrm>
            <a:off x="683609" y="764372"/>
            <a:ext cx="3173688" cy="5216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 cap="all">
                <a:effectLst/>
                <a:latin typeface="+mj-lt"/>
                <a:ea typeface="+mj-ea"/>
                <a:cs typeface="+mj-cs"/>
              </a:rPr>
              <a:t>Visualization and Analysis:</a:t>
            </a:r>
            <a:endParaRPr lang="en-US" sz="4000" cap="all"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>
            <a:extLst>
              <a:ext uri="{FF2B5EF4-FFF2-40B4-BE49-F238E27FC236}">
                <a16:creationId xmlns:a16="http://schemas.microsoft.com/office/drawing/2014/main" id="{121B7A9D-79C1-AF1F-1CF3-2CE04B021D73}"/>
              </a:ext>
            </a:extLst>
          </p:cNvPr>
          <p:cNvSpPr txBox="1"/>
          <p:nvPr/>
        </p:nvSpPr>
        <p:spPr>
          <a:xfrm>
            <a:off x="4370137" y="764372"/>
            <a:ext cx="7698037" cy="5216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# Inside the loop where you perform shape matching and create the visualization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for </a:t>
            </a:r>
            <a:r>
              <a:rPr lang="en-US" sz="1000" dirty="0" err="1"/>
              <a:t>template_filename</a:t>
            </a:r>
            <a:r>
              <a:rPr lang="en-US" sz="1000" dirty="0"/>
              <a:t>, </a:t>
            </a:r>
            <a:r>
              <a:rPr lang="en-US" sz="1000" dirty="0" err="1"/>
              <a:t>template_sequence</a:t>
            </a:r>
            <a:r>
              <a:rPr lang="en-US" sz="1000" dirty="0"/>
              <a:t> in </a:t>
            </a:r>
            <a:r>
              <a:rPr lang="en-US" sz="1000" dirty="0" err="1"/>
              <a:t>template_sequences.items</a:t>
            </a:r>
            <a:r>
              <a:rPr lang="en-US" sz="1000" dirty="0"/>
              <a:t>():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    match, distance, path = </a:t>
            </a:r>
            <a:r>
              <a:rPr lang="en-US" sz="1000" dirty="0" err="1"/>
              <a:t>shape_matching_with_visualization</a:t>
            </a:r>
            <a:r>
              <a:rPr lang="en-US" sz="1000" dirty="0"/>
              <a:t>(</a:t>
            </a:r>
            <a:r>
              <a:rPr lang="en-US" sz="1000" dirty="0" err="1"/>
              <a:t>template_sequence</a:t>
            </a:r>
            <a:r>
              <a:rPr lang="en-US" sz="1000" dirty="0"/>
              <a:t>, </a:t>
            </a:r>
            <a:r>
              <a:rPr lang="en-US" sz="1000" dirty="0" err="1"/>
              <a:t>given_sequence</a:t>
            </a:r>
            <a:r>
              <a:rPr lang="en-US" sz="1000" dirty="0"/>
              <a:t>, threshold=200)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0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    if match: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        # Find peak positions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        </a:t>
            </a:r>
            <a:r>
              <a:rPr lang="en-US" sz="1000" dirty="0" err="1"/>
              <a:t>max_template_position</a:t>
            </a:r>
            <a:r>
              <a:rPr lang="en-US" sz="1000" dirty="0"/>
              <a:t> = </a:t>
            </a:r>
            <a:r>
              <a:rPr lang="en-US" sz="1000" dirty="0" err="1"/>
              <a:t>np.argmax</a:t>
            </a:r>
            <a:r>
              <a:rPr lang="en-US" sz="1000" dirty="0"/>
              <a:t>(</a:t>
            </a:r>
            <a:r>
              <a:rPr lang="en-US" sz="1000" dirty="0" err="1"/>
              <a:t>template_sequence</a:t>
            </a:r>
            <a:r>
              <a:rPr lang="en-US" sz="1000" dirty="0"/>
              <a:t>, axis=0)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        </a:t>
            </a:r>
            <a:r>
              <a:rPr lang="en-US" sz="1000" dirty="0" err="1"/>
              <a:t>max_given_position</a:t>
            </a:r>
            <a:r>
              <a:rPr lang="en-US" sz="1000" dirty="0"/>
              <a:t> = </a:t>
            </a:r>
            <a:r>
              <a:rPr lang="en-US" sz="1000" dirty="0" err="1"/>
              <a:t>np.argmax</a:t>
            </a:r>
            <a:r>
              <a:rPr lang="en-US" sz="1000" dirty="0"/>
              <a:t>(</a:t>
            </a:r>
            <a:r>
              <a:rPr lang="en-US" sz="1000" dirty="0" err="1"/>
              <a:t>given_sequence</a:t>
            </a:r>
            <a:r>
              <a:rPr lang="en-US" sz="1000" dirty="0"/>
              <a:t>, axis=0)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       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        # Extract the x and y coordinates of the matched points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        </a:t>
            </a:r>
            <a:r>
              <a:rPr lang="en-US" sz="1000" dirty="0" err="1"/>
              <a:t>matched_x</a:t>
            </a:r>
            <a:r>
              <a:rPr lang="en-US" sz="1000" dirty="0"/>
              <a:t> = [</a:t>
            </a:r>
            <a:r>
              <a:rPr lang="en-US" sz="1000" dirty="0" err="1"/>
              <a:t>template_sequence</a:t>
            </a:r>
            <a:r>
              <a:rPr lang="en-US" sz="1000" dirty="0"/>
              <a:t>[</a:t>
            </a:r>
            <a:r>
              <a:rPr lang="en-US" sz="1000" dirty="0" err="1"/>
              <a:t>i</a:t>
            </a:r>
            <a:r>
              <a:rPr lang="en-US" sz="1000" dirty="0"/>
              <a:t>, 0] for </a:t>
            </a:r>
            <a:r>
              <a:rPr lang="en-US" sz="1000" dirty="0" err="1"/>
              <a:t>i</a:t>
            </a:r>
            <a:r>
              <a:rPr lang="en-US" sz="1000" dirty="0"/>
              <a:t>, _ in path]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        </a:t>
            </a:r>
            <a:r>
              <a:rPr lang="en-US" sz="1000" dirty="0" err="1"/>
              <a:t>matched_y</a:t>
            </a:r>
            <a:r>
              <a:rPr lang="en-US" sz="1000" dirty="0"/>
              <a:t> = [</a:t>
            </a:r>
            <a:r>
              <a:rPr lang="en-US" sz="1000" dirty="0" err="1"/>
              <a:t>template_sequence</a:t>
            </a:r>
            <a:r>
              <a:rPr lang="en-US" sz="1000" dirty="0"/>
              <a:t>[</a:t>
            </a:r>
            <a:r>
              <a:rPr lang="en-US" sz="1000" dirty="0" err="1"/>
              <a:t>i</a:t>
            </a:r>
            <a:r>
              <a:rPr lang="en-US" sz="1000" dirty="0"/>
              <a:t>, 1] for </a:t>
            </a:r>
            <a:r>
              <a:rPr lang="en-US" sz="1000" dirty="0" err="1"/>
              <a:t>i</a:t>
            </a:r>
            <a:r>
              <a:rPr lang="en-US" sz="1000" dirty="0"/>
              <a:t>, _ in path]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       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        # Plot the sequences and highlight the matched points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        </a:t>
            </a:r>
            <a:r>
              <a:rPr lang="en-US" sz="1000" dirty="0" err="1"/>
              <a:t>plt.figure</a:t>
            </a:r>
            <a:r>
              <a:rPr lang="en-US" sz="1000" dirty="0"/>
              <a:t>(</a:t>
            </a:r>
            <a:r>
              <a:rPr lang="en-US" sz="1000" dirty="0" err="1"/>
              <a:t>figsize</a:t>
            </a:r>
            <a:r>
              <a:rPr lang="en-US" sz="1000" dirty="0"/>
              <a:t>=(8, 4))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        </a:t>
            </a:r>
            <a:r>
              <a:rPr lang="en-US" sz="1000" dirty="0" err="1"/>
              <a:t>plt.plot</a:t>
            </a:r>
            <a:r>
              <a:rPr lang="en-US" sz="1000" dirty="0"/>
              <a:t>(</a:t>
            </a:r>
            <a:r>
              <a:rPr lang="en-US" sz="1000" dirty="0" err="1"/>
              <a:t>template_sequence</a:t>
            </a:r>
            <a:r>
              <a:rPr lang="en-US" sz="1000" dirty="0"/>
              <a:t>[:, 0], </a:t>
            </a:r>
            <a:r>
              <a:rPr lang="en-US" sz="1000" dirty="0" err="1"/>
              <a:t>template_sequence</a:t>
            </a:r>
            <a:r>
              <a:rPr lang="en-US" sz="1000" dirty="0"/>
              <a:t>[:, 1], label='Template Sequence', marker='o', </a:t>
            </a:r>
            <a:r>
              <a:rPr lang="en-US" sz="1000" dirty="0" err="1"/>
              <a:t>markersize</a:t>
            </a:r>
            <a:r>
              <a:rPr lang="en-US" sz="1000" dirty="0"/>
              <a:t>=5)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        </a:t>
            </a:r>
            <a:r>
              <a:rPr lang="en-US" sz="1000" dirty="0" err="1"/>
              <a:t>plt.plot</a:t>
            </a:r>
            <a:r>
              <a:rPr lang="en-US" sz="1000" dirty="0"/>
              <a:t>(</a:t>
            </a:r>
            <a:r>
              <a:rPr lang="en-US" sz="1000" dirty="0" err="1"/>
              <a:t>given_sequence</a:t>
            </a:r>
            <a:r>
              <a:rPr lang="en-US" sz="1000" dirty="0"/>
              <a:t>[:, 0], </a:t>
            </a:r>
            <a:r>
              <a:rPr lang="en-US" sz="1000" dirty="0" err="1"/>
              <a:t>given_sequence</a:t>
            </a:r>
            <a:r>
              <a:rPr lang="en-US" sz="1000" dirty="0"/>
              <a:t>[:, 1], label='Given Sequence', marker='x', </a:t>
            </a:r>
            <a:r>
              <a:rPr lang="en-US" sz="1000" dirty="0" err="1"/>
              <a:t>markersize</a:t>
            </a:r>
            <a:r>
              <a:rPr lang="en-US" sz="1000" dirty="0"/>
              <a:t>=5)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        </a:t>
            </a:r>
            <a:r>
              <a:rPr lang="en-US" sz="1000" dirty="0" err="1"/>
              <a:t>plt.scatter</a:t>
            </a:r>
            <a:r>
              <a:rPr lang="en-US" sz="1000" dirty="0"/>
              <a:t>(</a:t>
            </a:r>
            <a:r>
              <a:rPr lang="en-US" sz="1000" dirty="0" err="1"/>
              <a:t>matched_x</a:t>
            </a:r>
            <a:r>
              <a:rPr lang="en-US" sz="1000" dirty="0"/>
              <a:t>, </a:t>
            </a:r>
            <a:r>
              <a:rPr lang="en-US" sz="1000" dirty="0" err="1"/>
              <a:t>matched_y</a:t>
            </a:r>
            <a:r>
              <a:rPr lang="en-US" sz="1000" dirty="0"/>
              <a:t>, c='r', label='Matched Points')  # Plot matched points in red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        </a:t>
            </a:r>
            <a:r>
              <a:rPr lang="en-US" sz="1000" dirty="0" err="1"/>
              <a:t>plt.legend</a:t>
            </a:r>
            <a:r>
              <a:rPr lang="en-US" sz="1000" dirty="0"/>
              <a:t>()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        </a:t>
            </a:r>
            <a:r>
              <a:rPr lang="en-US" sz="1000" dirty="0" err="1"/>
              <a:t>plt.title</a:t>
            </a:r>
            <a:r>
              <a:rPr lang="en-US" sz="1000" dirty="0"/>
              <a:t>(</a:t>
            </a:r>
            <a:r>
              <a:rPr lang="en-US" sz="1000" dirty="0" err="1"/>
              <a:t>f"Matching</a:t>
            </a:r>
            <a:r>
              <a:rPr lang="en-US" sz="1000" dirty="0"/>
              <a:t> Result with {</a:t>
            </a:r>
            <a:r>
              <a:rPr lang="en-US" sz="1000" dirty="0" err="1"/>
              <a:t>template_filename</a:t>
            </a:r>
            <a:r>
              <a:rPr lang="en-US" sz="1000" dirty="0"/>
              <a:t>} (DTW Distance: {distance})")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        </a:t>
            </a:r>
            <a:r>
              <a:rPr lang="en-US" sz="1000" dirty="0" err="1"/>
              <a:t>plt.xlabel</a:t>
            </a:r>
            <a:r>
              <a:rPr lang="en-US" sz="1000" dirty="0"/>
              <a:t>("X")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        </a:t>
            </a:r>
            <a:r>
              <a:rPr lang="en-US" sz="1000" dirty="0" err="1"/>
              <a:t>plt.ylabel</a:t>
            </a:r>
            <a:r>
              <a:rPr lang="en-US" sz="1000" dirty="0"/>
              <a:t>("Y")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        </a:t>
            </a:r>
            <a:r>
              <a:rPr lang="en-US" sz="1000" dirty="0" err="1"/>
              <a:t>plt.show</a:t>
            </a:r>
            <a:r>
              <a:rPr lang="en-US" sz="1000" dirty="0"/>
              <a:t>()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0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000" dirty="0">
                <a:hlinkClick r:id="rId2"/>
              </a:rPr>
              <a:t>GITHUB Link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15950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08514-8A97-2989-307B-0F331C9AC49B}"/>
              </a:ext>
            </a:extLst>
          </p:cNvPr>
          <p:cNvSpPr txBox="1"/>
          <p:nvPr/>
        </p:nvSpPr>
        <p:spPr>
          <a:xfrm>
            <a:off x="683609" y="764372"/>
            <a:ext cx="3173688" cy="5216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 cap="all" dirty="0">
                <a:effectLst/>
                <a:latin typeface="+mj-lt"/>
                <a:ea typeface="+mj-ea"/>
                <a:cs typeface="+mj-cs"/>
              </a:rPr>
              <a:t>Result Storage:</a:t>
            </a:r>
            <a:endParaRPr lang="en-US" sz="4000" cap="all" dirty="0"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A22486-4D59-54C3-14C4-70D53007D9C7}"/>
              </a:ext>
            </a:extLst>
          </p:cNvPr>
          <p:cNvSpPr txBox="1"/>
          <p:nvPr/>
        </p:nvSpPr>
        <p:spPr>
          <a:xfrm>
            <a:off x="4370137" y="764372"/>
            <a:ext cx="7821861" cy="5216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# Save the matching results to an Excel file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output_file</a:t>
            </a:r>
            <a:r>
              <a:rPr lang="en-US" sz="2000" dirty="0"/>
              <a:t> = '</a:t>
            </a:r>
            <a:r>
              <a:rPr lang="en-US" sz="2000" dirty="0" err="1"/>
              <a:t>matching_results</a:t>
            </a:r>
            <a:r>
              <a:rPr lang="en-US" sz="2000" dirty="0"/>
              <a:t> ' + </a:t>
            </a:r>
            <a:r>
              <a:rPr lang="en-US" sz="2000" dirty="0" err="1"/>
              <a:t>photo_name</a:t>
            </a:r>
            <a:r>
              <a:rPr lang="en-US" sz="2000" dirty="0"/>
              <a:t> + '.xlsx'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matching_data</a:t>
            </a:r>
            <a:r>
              <a:rPr lang="en-US" sz="2000" dirty="0"/>
              <a:t> = </a:t>
            </a:r>
            <a:r>
              <a:rPr lang="en-US" sz="2000" dirty="0" err="1"/>
              <a:t>pd.DataFrame</a:t>
            </a:r>
            <a:r>
              <a:rPr lang="en-US" sz="2000" dirty="0"/>
              <a:t>({'Template': [result[0] for result in </a:t>
            </a:r>
            <a:r>
              <a:rPr lang="en-US" sz="2000" dirty="0" err="1"/>
              <a:t>matching_results</a:t>
            </a:r>
            <a:r>
              <a:rPr lang="en-US" sz="2000" dirty="0"/>
              <a:t>], 'DTW Distance': [result[2] for result in </a:t>
            </a:r>
            <a:r>
              <a:rPr lang="en-US" sz="2000" dirty="0" err="1"/>
              <a:t>matching_results</a:t>
            </a:r>
            <a:r>
              <a:rPr lang="en-US" sz="2000" dirty="0"/>
              <a:t>]})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save_data_to_excel</a:t>
            </a:r>
            <a:r>
              <a:rPr lang="en-US" sz="2000" dirty="0"/>
              <a:t>([</a:t>
            </a:r>
            <a:r>
              <a:rPr lang="en-US" sz="2000" dirty="0" err="1"/>
              <a:t>matching_data</a:t>
            </a:r>
            <a:r>
              <a:rPr lang="en-US" sz="2000" dirty="0"/>
              <a:t>], </a:t>
            </a:r>
            <a:r>
              <a:rPr lang="en-US" sz="2000" dirty="0" err="1"/>
              <a:t>output_file</a:t>
            </a:r>
            <a:r>
              <a:rPr lang="en-US" sz="2000" dirty="0"/>
              <a:t>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hlinkClick r:id="rId2"/>
              </a:rPr>
              <a:t>GITHUB Link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0531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601B-C2CF-D540-588D-827FBC5A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822E9-74F0-46AA-F6EA-9612270A7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809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DA15B1D-0133-4CB3-B7CC-61FA72874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EF2F61C-287D-47BC-878F-C876F74FF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B3B914-0FCC-6C8C-3EBD-AFAD5507C638}"/>
              </a:ext>
            </a:extLst>
          </p:cNvPr>
          <p:cNvSpPr txBox="1"/>
          <p:nvPr/>
        </p:nvSpPr>
        <p:spPr>
          <a:xfrm>
            <a:off x="6095999" y="6180985"/>
            <a:ext cx="4753466" cy="710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Source: NEC Corporation</a:t>
            </a:r>
            <a:br>
              <a:rPr lang="en-US" dirty="0"/>
            </a:br>
            <a:r>
              <a:rPr lang="en-US" dirty="0"/>
              <a:t>Copyright: Elnur/123RF</a:t>
            </a:r>
          </a:p>
        </p:txBody>
      </p:sp>
      <p:sp>
        <p:nvSpPr>
          <p:cNvPr id="19" name="Rounded Rectangle 14">
            <a:extLst>
              <a:ext uri="{FF2B5EF4-FFF2-40B4-BE49-F238E27FC236}">
                <a16:creationId xmlns:a16="http://schemas.microsoft.com/office/drawing/2014/main" id="{B5BA9375-863F-4B24-9083-14FE819F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1066164"/>
            <a:ext cx="5305958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with a grid over her face&#10;&#10;Description automatically generated">
            <a:extLst>
              <a:ext uri="{FF2B5EF4-FFF2-40B4-BE49-F238E27FC236}">
                <a16:creationId xmlns:a16="http://schemas.microsoft.com/office/drawing/2014/main" id="{31FBCE2D-E01A-4A08-FFC0-FC61F3EAC2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52" r="18626"/>
          <a:stretch/>
        </p:blipFill>
        <p:spPr>
          <a:xfrm>
            <a:off x="6407004" y="1336566"/>
            <a:ext cx="4683948" cy="46075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6D8067-F511-0B12-623F-82CBD6A17269}"/>
              </a:ext>
            </a:extLst>
          </p:cNvPr>
          <p:cNvSpPr txBox="1"/>
          <p:nvPr/>
        </p:nvSpPr>
        <p:spPr>
          <a:xfrm>
            <a:off x="80212" y="1553507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D1D5DB"/>
                </a:solidFill>
                <a:effectLst/>
                <a:latin typeface="Söhne"/>
              </a:rPr>
              <a:t>Image Template Matching and Analysis using Dynamic Time Warping (DTW)</a:t>
            </a:r>
            <a:endParaRPr lang="en-IN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DB017-BD60-ED93-7A18-A659D73203E3}"/>
              </a:ext>
            </a:extLst>
          </p:cNvPr>
          <p:cNvSpPr txBox="1"/>
          <p:nvPr/>
        </p:nvSpPr>
        <p:spPr>
          <a:xfrm>
            <a:off x="200526" y="3272562"/>
            <a:ext cx="52297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The primary objective of this project is to develop an intelligent system capable of recognizing and matching image patterns within complex visual data. We aim to create a robust framework that can find applications in various domains, including object recognition, medical image analysis, and more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0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C9D9E4-6CC9-46B1-56D4-8216DF925E15}"/>
              </a:ext>
            </a:extLst>
          </p:cNvPr>
          <p:cNvSpPr txBox="1"/>
          <p:nvPr/>
        </p:nvSpPr>
        <p:spPr>
          <a:xfrm>
            <a:off x="266700" y="886887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cap="all" dirty="0">
                <a:latin typeface="+mj-lt"/>
                <a:ea typeface="+mj-ea"/>
                <a:cs typeface="+mj-cs"/>
              </a:rPr>
              <a:t>Facial considerations</a:t>
            </a: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C55BD4EC-DA80-9751-407E-BD0E33F36E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723654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744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DFADFB3-3D44-49A8-AE3B-A87C6160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912AE0-CAD9-4F8F-A2A2-BDF07D4E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75EC26-80F1-348B-5E55-04621C5EC16C}"/>
              </a:ext>
            </a:extLst>
          </p:cNvPr>
          <p:cNvSpPr txBox="1"/>
          <p:nvPr/>
        </p:nvSpPr>
        <p:spPr>
          <a:xfrm>
            <a:off x="4687410" y="1803405"/>
            <a:ext cx="6132990" cy="1825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cap="all">
                <a:latin typeface="+mj-lt"/>
                <a:ea typeface="+mj-ea"/>
                <a:cs typeface="+mj-cs"/>
              </a:rPr>
              <a:t>Input Images and Paths Arrangement</a:t>
            </a:r>
          </a:p>
        </p:txBody>
      </p:sp>
      <p:pic>
        <p:nvPicPr>
          <p:cNvPr id="8" name="Graphic 7" descr="Camera">
            <a:extLst>
              <a:ext uri="{FF2B5EF4-FFF2-40B4-BE49-F238E27FC236}">
                <a16:creationId xmlns:a16="http://schemas.microsoft.com/office/drawing/2014/main" id="{A1682615-B574-27EF-101F-05EC66EDC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79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5DD5BC2-A8E7-4CAD-955A-3807355EC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770B5F4-AED0-4A3A-859D-B6239ED38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03" y="643464"/>
            <a:ext cx="10905195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16A89-CF63-E3EC-D2CF-07A126D33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04" y="1153823"/>
            <a:ext cx="10451592" cy="4550353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329181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extBox 4">
            <a:extLst>
              <a:ext uri="{FF2B5EF4-FFF2-40B4-BE49-F238E27FC236}">
                <a16:creationId xmlns:a16="http://schemas.microsoft.com/office/drawing/2014/main" id="{2C622DD0-DE5E-7A73-8031-2C139F95A6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1624713"/>
              </p:ext>
            </p:extLst>
          </p:nvPr>
        </p:nvGraphicFramePr>
        <p:xfrm>
          <a:off x="70485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990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45CB-4CC0-3E8B-BC26-D8DCD70B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617C5-4A79-792B-2C23-7D5D29866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69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ntique cash register keys">
            <a:extLst>
              <a:ext uri="{FF2B5EF4-FFF2-40B4-BE49-F238E27FC236}">
                <a16:creationId xmlns:a16="http://schemas.microsoft.com/office/drawing/2014/main" id="{B29649BA-A13A-175E-A632-34B388063A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0000"/>
          </a:blip>
          <a:srcRect t="9655" b="57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1F2729-78F9-0DA9-0BA3-A0B52B2B706D}"/>
              </a:ext>
            </a:extLst>
          </p:cNvPr>
          <p:cNvSpPr txBox="1"/>
          <p:nvPr/>
        </p:nvSpPr>
        <p:spPr>
          <a:xfrm>
            <a:off x="-2276475" y="639315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 cap="all" dirty="0">
                <a:effectLst/>
                <a:latin typeface="+mj-lt"/>
                <a:ea typeface="+mj-ea"/>
                <a:cs typeface="+mj-cs"/>
              </a:rPr>
              <a:t>Project Initialization:</a:t>
            </a:r>
            <a:endParaRPr lang="en-US" sz="40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6C879-7969-6C35-07A9-A16A8459F9D5}"/>
              </a:ext>
            </a:extLst>
          </p:cNvPr>
          <p:cNvSpPr txBox="1"/>
          <p:nvPr/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import cv2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import pandas as pd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from </a:t>
            </a:r>
            <a:r>
              <a:rPr lang="en-US" dirty="0" err="1"/>
              <a:t>fastdtw</a:t>
            </a:r>
            <a:r>
              <a:rPr lang="en-US" dirty="0"/>
              <a:t> import </a:t>
            </a:r>
            <a:r>
              <a:rPr lang="en-US" dirty="0" err="1"/>
              <a:t>fastdtw</a:t>
            </a: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# Load the pre-trained face detection model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 err="1"/>
              <a:t>face_cascade</a:t>
            </a:r>
            <a:r>
              <a:rPr lang="en-US" dirty="0"/>
              <a:t> = cv2.CascadeClassifier('haarcascade_frontalface_default.xml')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6AD414-E32F-C7B9-9FC7-FCBFB64063C0}"/>
              </a:ext>
            </a:extLst>
          </p:cNvPr>
          <p:cNvSpPr txBox="1"/>
          <p:nvPr/>
        </p:nvSpPr>
        <p:spPr>
          <a:xfrm>
            <a:off x="685800" y="5359399"/>
            <a:ext cx="8979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GITHUB Link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5903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583A2C-D072-E994-C992-DCF2F5A4E58C}"/>
              </a:ext>
            </a:extLst>
          </p:cNvPr>
          <p:cNvSpPr txBox="1"/>
          <p:nvPr/>
        </p:nvSpPr>
        <p:spPr>
          <a:xfrm>
            <a:off x="0" y="987287"/>
            <a:ext cx="4214191" cy="4697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0" cap="all" dirty="0">
                <a:effectLst/>
                <a:latin typeface="+mj-lt"/>
                <a:ea typeface="+mj-ea"/>
                <a:cs typeface="+mj-cs"/>
              </a:rPr>
              <a:t>Data Preprocessing:</a:t>
            </a:r>
            <a:endParaRPr lang="en-US" sz="36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8B26E5-B460-88DC-5AD6-50B08D973F62}"/>
              </a:ext>
            </a:extLst>
          </p:cNvPr>
          <p:cNvSpPr txBox="1"/>
          <p:nvPr/>
        </p:nvSpPr>
        <p:spPr>
          <a:xfrm>
            <a:off x="4799291" y="918680"/>
            <a:ext cx="7229425" cy="4697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# Load and preprocess the template sequences for shape matching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dirty="0" err="1"/>
              <a:t>template_sequences</a:t>
            </a:r>
            <a:r>
              <a:rPr lang="en-US" sz="1100" dirty="0"/>
              <a:t> = {}  # Store template sequences here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1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# Iterate over the images in the 'images' folder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for filename in </a:t>
            </a:r>
            <a:r>
              <a:rPr lang="en-US" sz="1100" dirty="0" err="1"/>
              <a:t>os.listdir</a:t>
            </a:r>
            <a:r>
              <a:rPr lang="en-US" sz="1100" dirty="0"/>
              <a:t>('images'):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    if </a:t>
            </a:r>
            <a:r>
              <a:rPr lang="en-US" sz="1100" dirty="0" err="1"/>
              <a:t>filename.endswith</a:t>
            </a:r>
            <a:r>
              <a:rPr lang="en-US" sz="1100" dirty="0"/>
              <a:t>('.jpg') or </a:t>
            </a:r>
            <a:r>
              <a:rPr lang="en-US" sz="1100" dirty="0" err="1"/>
              <a:t>filename.endswith</a:t>
            </a:r>
            <a:r>
              <a:rPr lang="en-US" sz="1100" dirty="0"/>
              <a:t>('.jpeg') or </a:t>
            </a:r>
            <a:r>
              <a:rPr lang="en-US" sz="1100" dirty="0" err="1"/>
              <a:t>filename.endswith</a:t>
            </a:r>
            <a:r>
              <a:rPr lang="en-US" sz="1100" dirty="0"/>
              <a:t>('.</a:t>
            </a:r>
            <a:r>
              <a:rPr lang="en-US" sz="1100" dirty="0" err="1"/>
              <a:t>png</a:t>
            </a:r>
            <a:r>
              <a:rPr lang="en-US" sz="1100" dirty="0"/>
              <a:t>'):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        # Load the image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        </a:t>
            </a:r>
            <a:r>
              <a:rPr lang="en-US" sz="1100" dirty="0" err="1"/>
              <a:t>image_path</a:t>
            </a:r>
            <a:r>
              <a:rPr lang="en-US" sz="1100" dirty="0"/>
              <a:t> = </a:t>
            </a:r>
            <a:r>
              <a:rPr lang="en-US" sz="1100" dirty="0" err="1"/>
              <a:t>os.path.join</a:t>
            </a:r>
            <a:r>
              <a:rPr lang="en-US" sz="1100" dirty="0"/>
              <a:t>('images', filename)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        </a:t>
            </a:r>
            <a:r>
              <a:rPr lang="en-US" sz="1100" dirty="0" err="1"/>
              <a:t>template_image</a:t>
            </a:r>
            <a:r>
              <a:rPr lang="en-US" sz="1100" dirty="0"/>
              <a:t> = cv2.imread(</a:t>
            </a:r>
            <a:r>
              <a:rPr lang="en-US" sz="1100" dirty="0" err="1"/>
              <a:t>image_path</a:t>
            </a:r>
            <a:r>
              <a:rPr lang="en-US" sz="1100" dirty="0"/>
              <a:t>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        </a:t>
            </a:r>
            <a:r>
              <a:rPr lang="en-US" sz="1100" dirty="0" err="1"/>
              <a:t>template_gray</a:t>
            </a:r>
            <a:r>
              <a:rPr lang="en-US" sz="1100" dirty="0"/>
              <a:t> = cv2.cvtColor(</a:t>
            </a:r>
            <a:r>
              <a:rPr lang="en-US" sz="1100" dirty="0" err="1"/>
              <a:t>template_image</a:t>
            </a:r>
            <a:r>
              <a:rPr lang="en-US" sz="1100" dirty="0"/>
              <a:t>, cv2.COLOR_BGR2GRAY)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1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        # Extract the contour of the template image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        contour, _ = cv2.findContours(</a:t>
            </a:r>
            <a:r>
              <a:rPr lang="en-US" sz="1100" dirty="0" err="1"/>
              <a:t>template_gray</a:t>
            </a:r>
            <a:r>
              <a:rPr lang="en-US" sz="1100" dirty="0"/>
              <a:t>, cv2.RETR_EXTERNAL, cv2.CHAIN_APPROX_SIMPLE)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        </a:t>
            </a:r>
            <a:r>
              <a:rPr lang="en-US" sz="1100" dirty="0" err="1"/>
              <a:t>template_sequence</a:t>
            </a:r>
            <a:r>
              <a:rPr lang="en-US" sz="1100" dirty="0"/>
              <a:t> = </a:t>
            </a:r>
            <a:r>
              <a:rPr lang="en-US" sz="1100" dirty="0" err="1"/>
              <a:t>np.squeeze</a:t>
            </a:r>
            <a:r>
              <a:rPr lang="en-US" sz="1100" dirty="0"/>
              <a:t>(contour)  # Flatten to a 2D array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dirty="0"/>
              <a:t>        </a:t>
            </a:r>
            <a:r>
              <a:rPr lang="en-US" sz="1100" dirty="0" err="1"/>
              <a:t>template_sequences</a:t>
            </a:r>
            <a:r>
              <a:rPr lang="en-US" sz="1100" dirty="0"/>
              <a:t>[filename] = </a:t>
            </a:r>
            <a:r>
              <a:rPr lang="en-US" sz="1100" dirty="0" err="1"/>
              <a:t>template_sequence</a:t>
            </a:r>
            <a:endParaRPr lang="en-US" sz="11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100" dirty="0">
              <a:hlinkClick r:id="rId3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100" dirty="0">
                <a:hlinkClick r:id="rId3"/>
              </a:rPr>
              <a:t>GITHUB Link</a:t>
            </a:r>
            <a:endParaRPr lang="en-US" sz="11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6820800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161</TotalTime>
  <Words>1027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Söhne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Sahith Kumar Singari</dc:creator>
  <cp:lastModifiedBy>Sahith Kumar Singari</cp:lastModifiedBy>
  <cp:revision>15</cp:revision>
  <dcterms:created xsi:type="dcterms:W3CDTF">2023-09-29T01:59:32Z</dcterms:created>
  <dcterms:modified xsi:type="dcterms:W3CDTF">2023-09-30T14:34:58Z</dcterms:modified>
</cp:coreProperties>
</file>