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63" r:id="rId3"/>
    <p:sldId id="273" r:id="rId4"/>
    <p:sldId id="274" r:id="rId5"/>
    <p:sldId id="275" r:id="rId6"/>
    <p:sldId id="264" r:id="rId7"/>
    <p:sldId id="276" r:id="rId8"/>
    <p:sldId id="280" r:id="rId9"/>
    <p:sldId id="281" r:id="rId10"/>
    <p:sldId id="282" r:id="rId11"/>
    <p:sldId id="283" r:id="rId12"/>
    <p:sldId id="285" r:id="rId13"/>
    <p:sldId id="286" r:id="rId14"/>
    <p:sldId id="284" r:id="rId15"/>
    <p:sldId id="271" r:id="rId16"/>
    <p:sldId id="272"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1C0F47-FAAC-BC48-B231-15A58D553046}" v="100" dt="2023-09-30T15:57:05.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7" autoAdjust="0"/>
    <p:restoredTop sz="94660"/>
  </p:normalViewPr>
  <p:slideViewPr>
    <p:cSldViewPr snapToGrid="0">
      <p:cViewPr varScale="1">
        <p:scale>
          <a:sx n="95" d="100"/>
          <a:sy n="95" d="100"/>
        </p:scale>
        <p:origin x="254" y="7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76B7-CE0D-A6BD-7F64-DF78466BB6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BC3CAE-4605-2E85-01FB-6D3B20B4A0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05389A-2942-B0CB-BEAB-2F4819AF7DB3}"/>
              </a:ext>
            </a:extLst>
          </p:cNvPr>
          <p:cNvSpPr>
            <a:spLocks noGrp="1"/>
          </p:cNvSpPr>
          <p:nvPr>
            <p:ph type="dt" sz="half" idx="10"/>
          </p:nvPr>
        </p:nvSpPr>
        <p:spPr/>
        <p:txBody>
          <a:bodyPr/>
          <a:lstStyle/>
          <a:p>
            <a:fld id="{72345051-2045-45DA-935E-2E3CA1A69ADC}" type="datetimeFigureOut">
              <a:rPr lang="en-US" smtClean="0"/>
              <a:t>10/14/2023</a:t>
            </a:fld>
            <a:endParaRPr lang="en-US" dirty="0"/>
          </a:p>
        </p:txBody>
      </p:sp>
      <p:sp>
        <p:nvSpPr>
          <p:cNvPr id="5" name="Footer Placeholder 4">
            <a:extLst>
              <a:ext uri="{FF2B5EF4-FFF2-40B4-BE49-F238E27FC236}">
                <a16:creationId xmlns:a16="http://schemas.microsoft.com/office/drawing/2014/main" id="{EA062931-A9B2-5B1E-50DB-2CC16BBBF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0EBDC-F30D-0920-30E8-4D5AEE30325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7784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FFCE-B8F0-F134-A5E9-7F4479E2D7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9C6EE9-5D21-0CCF-B5D0-A93B5001F5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9C136-CFFD-89FB-628A-86AADDDB9577}"/>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5" name="Footer Placeholder 4">
            <a:extLst>
              <a:ext uri="{FF2B5EF4-FFF2-40B4-BE49-F238E27FC236}">
                <a16:creationId xmlns:a16="http://schemas.microsoft.com/office/drawing/2014/main" id="{647BC147-39CF-C3CC-082D-E2354B7E8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199CC-9B0F-1A95-85AF-022E32060FA7}"/>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307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E892D6-D1DF-E103-8E47-7F9DDB50BC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BF34B6-07F3-9632-130D-4EDB424E97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72966D-7888-C484-9355-4E9B4F3B5651}"/>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5" name="Footer Placeholder 4">
            <a:extLst>
              <a:ext uri="{FF2B5EF4-FFF2-40B4-BE49-F238E27FC236}">
                <a16:creationId xmlns:a16="http://schemas.microsoft.com/office/drawing/2014/main" id="{917278F5-B313-9316-7E3D-6E2D33663B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1ED3F-DFBC-1262-EAB3-6D31626436D5}"/>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07719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A580-3137-E1ED-13EE-097B6D7AE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C7DC30-76D3-8BF7-95EE-8E475F18AD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4CC8E4-C61C-1F44-7CE3-ED043DEEBF37}"/>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5" name="Footer Placeholder 4">
            <a:extLst>
              <a:ext uri="{FF2B5EF4-FFF2-40B4-BE49-F238E27FC236}">
                <a16:creationId xmlns:a16="http://schemas.microsoft.com/office/drawing/2014/main" id="{1ABAD003-B6CA-E65B-044E-8C4B98311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1416-68C4-D182-D31E-7A5EBADEF48F}"/>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4521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1932-9B7D-DD08-0539-F3858254B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08FA05-9F2A-DA85-FC76-977DDFF5C0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305052-AC65-2508-0D38-1CBAABC75FA5}"/>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5" name="Footer Placeholder 4">
            <a:extLst>
              <a:ext uri="{FF2B5EF4-FFF2-40B4-BE49-F238E27FC236}">
                <a16:creationId xmlns:a16="http://schemas.microsoft.com/office/drawing/2014/main" id="{8601089E-41D4-88A5-907A-FE476CAA3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62753-1571-6D39-8449-EF0BE902F81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5346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4CD3-90CE-60BB-6BF8-43B2F25C1A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B43312-0A6E-6D1C-997D-73A5BCE1D0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42BA06-C57B-96A4-EA9F-0602795469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04A1EB-9F8A-5A74-0C2C-55C4797AE4E9}"/>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6" name="Footer Placeholder 5">
            <a:extLst>
              <a:ext uri="{FF2B5EF4-FFF2-40B4-BE49-F238E27FC236}">
                <a16:creationId xmlns:a16="http://schemas.microsoft.com/office/drawing/2014/main" id="{110FFD4F-81B3-BF15-7C5A-9D2864EBC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3C8FC1-AC42-792E-2E96-C4B85157B9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9211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0958-0949-93D8-076D-D5B241514A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A023C7-7A01-EFCA-F2E4-64F8E2AC12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8F23FA-2CB3-1D9E-CFAB-D144CB193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31D18D-FF8D-096A-B642-CAE506F0C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8F803F-CFFB-55D2-AE27-9D61BA16B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5BA0C5-648B-ACEA-FEE7-21DDB06A9C3F}"/>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8" name="Footer Placeholder 7">
            <a:extLst>
              <a:ext uri="{FF2B5EF4-FFF2-40B4-BE49-F238E27FC236}">
                <a16:creationId xmlns:a16="http://schemas.microsoft.com/office/drawing/2014/main" id="{E4804693-65FE-C7D0-C925-ADD2CAAFC8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BEFC3-EA46-2E77-E962-F6BC012A61C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538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8D97-A366-A69F-9271-7703DB93ED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8FB3C2-BF43-4615-7F2C-94D8326CB16E}"/>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4" name="Footer Placeholder 3">
            <a:extLst>
              <a:ext uri="{FF2B5EF4-FFF2-40B4-BE49-F238E27FC236}">
                <a16:creationId xmlns:a16="http://schemas.microsoft.com/office/drawing/2014/main" id="{3FA31C68-6B22-3247-7F06-41DB6E14E6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42001-D4A1-E900-0B9D-5622C085B1E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33502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3771CA-A62E-FDA3-CB65-CD55AD70FB78}"/>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3" name="Footer Placeholder 2">
            <a:extLst>
              <a:ext uri="{FF2B5EF4-FFF2-40B4-BE49-F238E27FC236}">
                <a16:creationId xmlns:a16="http://schemas.microsoft.com/office/drawing/2014/main" id="{CC1DA4F8-3D4A-C369-C8DF-3667BA040D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CBB10-49AD-40E7-9FB1-2EBEDFA7961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459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109A-F96A-54CE-792D-BB0775FB5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9AB8FB-5583-D823-D030-7B7EB479C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C10BCD-C392-885B-2B44-33A1DFB3F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CD50C-73DC-7B8C-A7D1-69EAEE0359F8}"/>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6" name="Footer Placeholder 5">
            <a:extLst>
              <a:ext uri="{FF2B5EF4-FFF2-40B4-BE49-F238E27FC236}">
                <a16:creationId xmlns:a16="http://schemas.microsoft.com/office/drawing/2014/main" id="{8DE96E78-5347-0813-5316-337D38E8B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C21AE1-C261-D05A-A1CF-DA450A59F4F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8127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1108-6406-CED5-830D-729B4C967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307C4E-4872-34C6-DD90-1BFECBAF4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BCF7FF-68F1-AED1-7B09-9CF124C60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A40E66-08AB-27D4-5C01-786625C44E51}"/>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6" name="Footer Placeholder 5">
            <a:extLst>
              <a:ext uri="{FF2B5EF4-FFF2-40B4-BE49-F238E27FC236}">
                <a16:creationId xmlns:a16="http://schemas.microsoft.com/office/drawing/2014/main" id="{7DD70E0D-B1D2-7DCE-5BCD-5F05B99064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1801A7-CCA1-7399-1382-93D7CCFCF32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6172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902929-7058-B065-7DDA-89AF6EF85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23967F-7751-BDEB-6BC2-DA4C7C8A6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9F9EAA-A138-3190-0E5B-57E661B10D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10/14/2023</a:t>
            </a:fld>
            <a:endParaRPr lang="en-US" dirty="0"/>
          </a:p>
        </p:txBody>
      </p:sp>
      <p:sp>
        <p:nvSpPr>
          <p:cNvPr id="5" name="Footer Placeholder 4">
            <a:extLst>
              <a:ext uri="{FF2B5EF4-FFF2-40B4-BE49-F238E27FC236}">
                <a16:creationId xmlns:a16="http://schemas.microsoft.com/office/drawing/2014/main" id="{0685788F-E76A-F977-7679-DA5F24484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2945D6-A0FF-5F94-C386-788AFC1FD4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63585618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fdgfhbgj78.blogspot.com/2020/12/get-45-44-wedding-gift-thank-you-card.html"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ahithkumar1999/Shape-matching-using-a-dynamic-time-warping-algorithm/blob/bafee9d8024a3e7c1cdce4d850d3278f43f85c17/dynamic_time_warping.py"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EE2819-A71B-56FE-CAD1-956A5970B077}"/>
              </a:ext>
            </a:extLst>
          </p:cNvPr>
          <p:cNvSpPr/>
          <p:nvPr/>
        </p:nvSpPr>
        <p:spPr>
          <a:xfrm>
            <a:off x="61366" y="286252"/>
            <a:ext cx="8609393" cy="1371764"/>
          </a:xfrm>
          <a:prstGeom prst="rect">
            <a:avLst/>
          </a:prstGeom>
        </p:spPr>
        <p:txBody>
          <a:bodyPr vert="horz" lIns="91440" tIns="45720" rIns="91440" bIns="45720" rtlCol="0" anchor="ctr">
            <a:normAutofit lnSpcReduction="10000"/>
          </a:bodyPr>
          <a:lstStyle/>
          <a:p>
            <a:pPr algn="ctr">
              <a:lnSpc>
                <a:spcPct val="90000"/>
              </a:lnSpc>
              <a:spcBef>
                <a:spcPct val="0"/>
              </a:spcBef>
              <a:spcAft>
                <a:spcPts val="600"/>
              </a:spcAft>
            </a:pPr>
            <a:r>
              <a:rPr lang="en-US" sz="5100" b="1" cap="none" spc="0" dirty="0">
                <a:ln w="13462">
                  <a:solidFill>
                    <a:schemeClr val="bg1"/>
                  </a:solidFill>
                  <a:prstDash val="solid"/>
                </a:ln>
                <a:effectLst>
                  <a:outerShdw dist="38100" dir="2700000" algn="bl" rotWithShape="0">
                    <a:schemeClr val="accent5"/>
                  </a:outerShdw>
                </a:effectLst>
                <a:latin typeface="+mj-lt"/>
                <a:ea typeface="+mj-ea"/>
                <a:cs typeface="+mj-cs"/>
              </a:rPr>
              <a:t>Face Recognition using a dynamic time warping algorithm </a:t>
            </a:r>
          </a:p>
        </p:txBody>
      </p:sp>
      <p:pic>
        <p:nvPicPr>
          <p:cNvPr id="8" name="Picture 7" descr="A blue and black graphic&#10;&#10;Description automatically generated">
            <a:extLst>
              <a:ext uri="{FF2B5EF4-FFF2-40B4-BE49-F238E27FC236}">
                <a16:creationId xmlns:a16="http://schemas.microsoft.com/office/drawing/2014/main" id="{4120232E-D71D-6AEC-F136-2DE1DE143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0759" y="224426"/>
            <a:ext cx="3305452" cy="1371763"/>
          </a:xfrm>
          <a:prstGeom prst="rect">
            <a:avLst/>
          </a:prstGeom>
        </p:spPr>
      </p:pic>
      <p:sp>
        <p:nvSpPr>
          <p:cNvPr id="11" name="TextBox 10">
            <a:extLst>
              <a:ext uri="{FF2B5EF4-FFF2-40B4-BE49-F238E27FC236}">
                <a16:creationId xmlns:a16="http://schemas.microsoft.com/office/drawing/2014/main" id="{2F0BFB77-D76F-CB73-777B-811752CD7663}"/>
              </a:ext>
            </a:extLst>
          </p:cNvPr>
          <p:cNvSpPr txBox="1"/>
          <p:nvPr/>
        </p:nvSpPr>
        <p:spPr>
          <a:xfrm>
            <a:off x="5921485" y="3069515"/>
            <a:ext cx="5069305" cy="1477328"/>
          </a:xfrm>
          <a:prstGeom prst="rect">
            <a:avLst/>
          </a:prstGeom>
          <a:noFill/>
        </p:spPr>
        <p:txBody>
          <a:bodyPr wrap="square" rtlCol="0">
            <a:spAutoFit/>
          </a:bodyPr>
          <a:lstStyle/>
          <a:p>
            <a:r>
              <a:rPr lang="en-IN" dirty="0"/>
              <a:t>Group: </a:t>
            </a:r>
            <a:r>
              <a:rPr lang="en-US" dirty="0"/>
              <a:t>Project task 1- group 4</a:t>
            </a:r>
            <a:br>
              <a:rPr lang="en-US" dirty="0"/>
            </a:br>
            <a:br>
              <a:rPr lang="en-US" dirty="0"/>
            </a:br>
            <a:r>
              <a:rPr lang="en-US" dirty="0"/>
              <a:t>Group Members:</a:t>
            </a:r>
          </a:p>
          <a:p>
            <a:r>
              <a:rPr lang="en-US" dirty="0"/>
              <a:t>             - Singari Sahith Kumar (1446809)</a:t>
            </a:r>
          </a:p>
          <a:p>
            <a:r>
              <a:rPr lang="en-US" dirty="0"/>
              <a:t>             - </a:t>
            </a:r>
            <a:r>
              <a:rPr lang="en-US" dirty="0" err="1"/>
              <a:t>Bandaru</a:t>
            </a:r>
            <a:r>
              <a:rPr lang="en-US" dirty="0"/>
              <a:t> Vinay Kumar (1447125)</a:t>
            </a:r>
            <a:endParaRPr lang="en-IN" dirty="0"/>
          </a:p>
        </p:txBody>
      </p:sp>
      <p:pic>
        <p:nvPicPr>
          <p:cNvPr id="2" name="Picture 1" descr="A person with a grid over her face&#10;&#10;Description automatically generated">
            <a:extLst>
              <a:ext uri="{FF2B5EF4-FFF2-40B4-BE49-F238E27FC236}">
                <a16:creationId xmlns:a16="http://schemas.microsoft.com/office/drawing/2014/main" id="{C9AD41D5-45F9-24FC-9D1D-07D6F67D8C67}"/>
              </a:ext>
            </a:extLst>
          </p:cNvPr>
          <p:cNvPicPr>
            <a:picLocks noChangeAspect="1"/>
          </p:cNvPicPr>
          <p:nvPr/>
        </p:nvPicPr>
        <p:blipFill rotWithShape="1">
          <a:blip r:embed="rId3">
            <a:extLst>
              <a:ext uri="{28A0092B-C50C-407E-A947-70E740481C1C}">
                <a14:useLocalDpi xmlns:a14="http://schemas.microsoft.com/office/drawing/2010/main" val="0"/>
              </a:ext>
            </a:extLst>
          </a:blip>
          <a:srcRect l="43252" r="18626"/>
          <a:stretch/>
        </p:blipFill>
        <p:spPr>
          <a:xfrm>
            <a:off x="955666" y="1893899"/>
            <a:ext cx="3892027" cy="3828560"/>
          </a:xfrm>
          <a:prstGeom prst="rect">
            <a:avLst/>
          </a:prstGeom>
        </p:spPr>
      </p:pic>
    </p:spTree>
    <p:extLst>
      <p:ext uri="{BB962C8B-B14F-4D97-AF65-F5344CB8AC3E}">
        <p14:creationId xmlns:p14="http://schemas.microsoft.com/office/powerpoint/2010/main" val="1626799695"/>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a:t>
            </a:r>
            <a:r>
              <a:rPr lang="en-US" sz="4400" b="1" dirty="0">
                <a:latin typeface="+mj-lt"/>
                <a:ea typeface="+mj-ea"/>
                <a:cs typeface="+mj-cs"/>
              </a:rPr>
              <a:t>5</a:t>
            </a:r>
            <a:r>
              <a:rPr lang="en-US" sz="4400" b="1" i="0" kern="1200" dirty="0">
                <a:solidFill>
                  <a:schemeClr val="tx1"/>
                </a:solidFill>
                <a:effectLst/>
                <a:latin typeface="+mj-lt"/>
                <a:ea typeface="+mj-ea"/>
                <a:cs typeface="+mj-cs"/>
              </a:rPr>
              <a:t>:  Load and Preprocess Template Sequences</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63751" y="0"/>
            <a:ext cx="6232775" cy="4875546"/>
          </a:xfrm>
          <a:prstGeom prst="rect">
            <a:avLst/>
          </a:prstGeom>
          <a:noFill/>
        </p:spPr>
        <p:txBody>
          <a:bodyPr wrap="square" anchor="t">
            <a:normAutofit/>
          </a:bodyPr>
          <a:lstStyle/>
          <a:p>
            <a:pPr>
              <a:lnSpc>
                <a:spcPct val="90000"/>
              </a:lnSpc>
              <a:spcAft>
                <a:spcPts val="600"/>
              </a:spcAft>
            </a:pPr>
            <a:r>
              <a:rPr lang="en-IN" b="1" dirty="0" err="1"/>
              <a:t>template_sequences</a:t>
            </a:r>
            <a:r>
              <a:rPr lang="en-IN" b="1" dirty="0"/>
              <a:t> = {}</a:t>
            </a:r>
          </a:p>
          <a:p>
            <a:pPr>
              <a:lnSpc>
                <a:spcPct val="90000"/>
              </a:lnSpc>
              <a:spcAft>
                <a:spcPts val="600"/>
              </a:spcAft>
            </a:pPr>
            <a:r>
              <a:rPr lang="en-IN" b="1" dirty="0"/>
              <a:t>for filename in </a:t>
            </a:r>
            <a:r>
              <a:rPr lang="en-IN" b="1" dirty="0" err="1"/>
              <a:t>os.listdir</a:t>
            </a:r>
            <a:r>
              <a:rPr lang="en-IN" b="1" dirty="0"/>
              <a:t>('images'):</a:t>
            </a:r>
          </a:p>
          <a:p>
            <a:pPr>
              <a:lnSpc>
                <a:spcPct val="90000"/>
              </a:lnSpc>
              <a:spcAft>
                <a:spcPts val="600"/>
              </a:spcAft>
            </a:pPr>
            <a:r>
              <a:rPr lang="en-IN" b="1" dirty="0"/>
              <a:t>    if </a:t>
            </a:r>
            <a:r>
              <a:rPr lang="en-IN" b="1" dirty="0" err="1"/>
              <a:t>filename.endswith</a:t>
            </a:r>
            <a:r>
              <a:rPr lang="en-IN" b="1" dirty="0"/>
              <a:t>('.jpg') or </a:t>
            </a:r>
            <a:r>
              <a:rPr lang="en-IN" b="1" dirty="0" err="1"/>
              <a:t>filename.endswith</a:t>
            </a:r>
            <a:r>
              <a:rPr lang="en-IN" b="1" dirty="0"/>
              <a:t>('.jpeg') or </a:t>
            </a:r>
            <a:r>
              <a:rPr lang="en-IN" b="1" dirty="0" err="1"/>
              <a:t>filename.endswith</a:t>
            </a:r>
            <a:r>
              <a:rPr lang="en-IN" b="1" dirty="0"/>
              <a:t>('.</a:t>
            </a:r>
            <a:r>
              <a:rPr lang="en-IN" b="1" dirty="0" err="1"/>
              <a:t>png</a:t>
            </a:r>
            <a:r>
              <a:rPr lang="en-IN" b="1" dirty="0"/>
              <a:t>'):</a:t>
            </a:r>
          </a:p>
          <a:p>
            <a:pPr>
              <a:lnSpc>
                <a:spcPct val="90000"/>
              </a:lnSpc>
              <a:spcAft>
                <a:spcPts val="600"/>
              </a:spcAft>
            </a:pPr>
            <a:r>
              <a:rPr lang="en-IN" b="1" dirty="0"/>
              <a:t>        </a:t>
            </a:r>
            <a:r>
              <a:rPr lang="en-IN" b="1" dirty="0" err="1"/>
              <a:t>image_path</a:t>
            </a:r>
            <a:r>
              <a:rPr lang="en-IN" b="1" dirty="0"/>
              <a:t> = </a:t>
            </a:r>
            <a:r>
              <a:rPr lang="en-IN" b="1" dirty="0" err="1"/>
              <a:t>os.path.join</a:t>
            </a:r>
            <a:r>
              <a:rPr lang="en-IN" b="1" dirty="0"/>
              <a:t>('images', filename)</a:t>
            </a:r>
          </a:p>
          <a:p>
            <a:pPr>
              <a:lnSpc>
                <a:spcPct val="90000"/>
              </a:lnSpc>
              <a:spcAft>
                <a:spcPts val="600"/>
              </a:spcAft>
            </a:pPr>
            <a:r>
              <a:rPr lang="en-IN" b="1" dirty="0"/>
              <a:t>        </a:t>
            </a:r>
            <a:r>
              <a:rPr lang="en-IN" b="1" dirty="0" err="1"/>
              <a:t>template_image</a:t>
            </a:r>
            <a:r>
              <a:rPr lang="en-IN" b="1" dirty="0"/>
              <a:t> = cv2.imread(</a:t>
            </a:r>
            <a:r>
              <a:rPr lang="en-IN" b="1" dirty="0" err="1"/>
              <a:t>image_path</a:t>
            </a:r>
            <a:r>
              <a:rPr lang="en-IN" b="1" dirty="0"/>
              <a:t>)</a:t>
            </a:r>
          </a:p>
          <a:p>
            <a:pPr>
              <a:lnSpc>
                <a:spcPct val="90000"/>
              </a:lnSpc>
              <a:spcAft>
                <a:spcPts val="600"/>
              </a:spcAft>
            </a:pPr>
            <a:r>
              <a:rPr lang="en-IN" b="1" dirty="0"/>
              <a:t>        </a:t>
            </a:r>
            <a:r>
              <a:rPr lang="en-IN" b="1" dirty="0" err="1"/>
              <a:t>template_gray</a:t>
            </a:r>
            <a:r>
              <a:rPr lang="en-IN" b="1" dirty="0"/>
              <a:t> = cv2.cvtColor(</a:t>
            </a:r>
            <a:r>
              <a:rPr lang="en-IN" b="1" dirty="0" err="1"/>
              <a:t>template_image</a:t>
            </a:r>
            <a:r>
              <a:rPr lang="en-IN" b="1" dirty="0"/>
              <a:t>, cv2.COLOR_BGR2GRAY)</a:t>
            </a:r>
          </a:p>
          <a:p>
            <a:pPr>
              <a:lnSpc>
                <a:spcPct val="90000"/>
              </a:lnSpc>
              <a:spcAft>
                <a:spcPts val="600"/>
              </a:spcAft>
            </a:pPr>
            <a:endParaRPr lang="en-IN" b="1" dirty="0"/>
          </a:p>
          <a:p>
            <a:pPr>
              <a:lnSpc>
                <a:spcPct val="90000"/>
              </a:lnSpc>
              <a:spcAft>
                <a:spcPts val="600"/>
              </a:spcAft>
            </a:pPr>
            <a:r>
              <a:rPr lang="en-IN" b="1" dirty="0"/>
              <a:t>        contour, _ = cv2.findContours(</a:t>
            </a:r>
            <a:r>
              <a:rPr lang="en-IN" b="1" dirty="0" err="1"/>
              <a:t>template_gray</a:t>
            </a:r>
            <a:r>
              <a:rPr lang="en-IN" b="1" dirty="0"/>
              <a:t>, cv2.RETR_EXTERNAL, cv2.CHAIN_APPROX_SIMPLE)</a:t>
            </a:r>
          </a:p>
          <a:p>
            <a:pPr>
              <a:lnSpc>
                <a:spcPct val="90000"/>
              </a:lnSpc>
              <a:spcAft>
                <a:spcPts val="600"/>
              </a:spcAft>
            </a:pPr>
            <a:r>
              <a:rPr lang="en-IN" b="1" dirty="0"/>
              <a:t>        </a:t>
            </a:r>
            <a:r>
              <a:rPr lang="en-IN" b="1" dirty="0" err="1"/>
              <a:t>template_sequence</a:t>
            </a:r>
            <a:r>
              <a:rPr lang="en-IN" b="1" dirty="0"/>
              <a:t> = </a:t>
            </a:r>
            <a:r>
              <a:rPr lang="en-IN" b="1" dirty="0" err="1"/>
              <a:t>np.squeeze</a:t>
            </a:r>
            <a:r>
              <a:rPr lang="en-IN" b="1" dirty="0"/>
              <a:t>(contour)</a:t>
            </a:r>
          </a:p>
          <a:p>
            <a:pPr>
              <a:lnSpc>
                <a:spcPct val="90000"/>
              </a:lnSpc>
              <a:spcAft>
                <a:spcPts val="600"/>
              </a:spcAft>
            </a:pPr>
            <a:r>
              <a:rPr lang="en-IN" b="1" dirty="0"/>
              <a:t>        </a:t>
            </a:r>
            <a:r>
              <a:rPr lang="en-IN" b="1" dirty="0" err="1"/>
              <a:t>template_sequences</a:t>
            </a:r>
            <a:r>
              <a:rPr lang="en-IN" b="1" dirty="0"/>
              <a:t>[filename] = </a:t>
            </a:r>
            <a:r>
              <a:rPr lang="en-IN" b="1" dirty="0" err="1"/>
              <a:t>template_sequence</a:t>
            </a:r>
            <a:endParaRPr lang="en-IN" b="1" dirty="0"/>
          </a:p>
        </p:txBody>
      </p:sp>
      <p:sp>
        <p:nvSpPr>
          <p:cNvPr id="3" name="TextBox 2">
            <a:extLst>
              <a:ext uri="{FF2B5EF4-FFF2-40B4-BE49-F238E27FC236}">
                <a16:creationId xmlns:a16="http://schemas.microsoft.com/office/drawing/2014/main" id="{E337BC6C-8603-E40E-5F70-FAD0E5F3D619}"/>
              </a:ext>
            </a:extLst>
          </p:cNvPr>
          <p:cNvSpPr txBox="1"/>
          <p:nvPr/>
        </p:nvSpPr>
        <p:spPr>
          <a:xfrm>
            <a:off x="5777163" y="1521698"/>
            <a:ext cx="6096000" cy="1477328"/>
          </a:xfrm>
          <a:prstGeom prst="rect">
            <a:avLst/>
          </a:prstGeom>
          <a:noFill/>
        </p:spPr>
        <p:txBody>
          <a:bodyPr wrap="square">
            <a:spAutoFit/>
          </a:bodyPr>
          <a:lstStyle/>
          <a:p>
            <a:r>
              <a:rPr lang="en-IN" dirty="0"/>
              <a:t>Create a dictionary (</a:t>
            </a:r>
            <a:r>
              <a:rPr lang="en-IN" dirty="0" err="1"/>
              <a:t>template_sequences</a:t>
            </a:r>
            <a:r>
              <a:rPr lang="en-IN" dirty="0"/>
              <a:t>) to store template sequences for shape matching.</a:t>
            </a:r>
          </a:p>
          <a:p>
            <a:r>
              <a:rPr lang="en-IN" dirty="0"/>
              <a:t>Iterate over images in the 'images' folder.</a:t>
            </a:r>
          </a:p>
          <a:p>
            <a:r>
              <a:rPr lang="en-IN" dirty="0"/>
              <a:t>Load, preprocess, and extract contours from template images.</a:t>
            </a:r>
          </a:p>
          <a:p>
            <a:r>
              <a:rPr lang="en-IN" dirty="0"/>
              <a:t>Store template sequences in the dictionary.</a:t>
            </a:r>
          </a:p>
        </p:txBody>
      </p:sp>
      <p:sp>
        <p:nvSpPr>
          <p:cNvPr id="4" name="TextBox 3">
            <a:extLst>
              <a:ext uri="{FF2B5EF4-FFF2-40B4-BE49-F238E27FC236}">
                <a16:creationId xmlns:a16="http://schemas.microsoft.com/office/drawing/2014/main" id="{B981CC6E-6CBD-6A53-D544-26CAE0F29CEE}"/>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17217382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6: Function to Handle Image Upload</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1" y="73443"/>
            <a:ext cx="7275095" cy="4169374"/>
          </a:xfrm>
          <a:prstGeom prst="rect">
            <a:avLst/>
          </a:prstGeom>
          <a:noFill/>
        </p:spPr>
        <p:txBody>
          <a:bodyPr wrap="square" anchor="t">
            <a:normAutofit/>
          </a:bodyPr>
          <a:lstStyle/>
          <a:p>
            <a:pPr>
              <a:lnSpc>
                <a:spcPct val="90000"/>
              </a:lnSpc>
              <a:spcAft>
                <a:spcPts val="600"/>
              </a:spcAft>
            </a:pPr>
            <a:r>
              <a:rPr lang="en-IN" b="1" dirty="0"/>
              <a:t>def </a:t>
            </a:r>
            <a:r>
              <a:rPr lang="en-IN" b="1" dirty="0" err="1"/>
              <a:t>upload_image</a:t>
            </a:r>
            <a:r>
              <a:rPr lang="en-IN" b="1" dirty="0"/>
              <a:t>():</a:t>
            </a:r>
          </a:p>
          <a:p>
            <a:pPr>
              <a:lnSpc>
                <a:spcPct val="90000"/>
              </a:lnSpc>
              <a:spcAft>
                <a:spcPts val="600"/>
              </a:spcAft>
            </a:pPr>
            <a:r>
              <a:rPr lang="en-IN" b="1" dirty="0"/>
              <a:t>    </a:t>
            </a:r>
            <a:r>
              <a:rPr lang="en-IN" b="1" dirty="0" err="1"/>
              <a:t>file_path</a:t>
            </a:r>
            <a:r>
              <a:rPr lang="en-IN" b="1" dirty="0"/>
              <a:t> = </a:t>
            </a:r>
            <a:r>
              <a:rPr lang="en-IN" b="1" dirty="0" err="1"/>
              <a:t>filedialog.askopenfilename</a:t>
            </a:r>
            <a:r>
              <a:rPr lang="en-IN" b="1" dirty="0"/>
              <a:t>(filetypes=[("Image files", "*.jpg *.jpeg *.</a:t>
            </a:r>
            <a:r>
              <a:rPr lang="en-IN" b="1" dirty="0" err="1"/>
              <a:t>png</a:t>
            </a:r>
            <a:r>
              <a:rPr lang="en-IN" b="1" dirty="0"/>
              <a:t>")])</a:t>
            </a:r>
          </a:p>
          <a:p>
            <a:pPr>
              <a:lnSpc>
                <a:spcPct val="90000"/>
              </a:lnSpc>
              <a:spcAft>
                <a:spcPts val="600"/>
              </a:spcAft>
            </a:pPr>
            <a:r>
              <a:rPr lang="en-IN" b="1" dirty="0"/>
              <a:t>    if </a:t>
            </a:r>
            <a:r>
              <a:rPr lang="en-IN" b="1" dirty="0" err="1"/>
              <a:t>file_path</a:t>
            </a:r>
            <a:r>
              <a:rPr lang="en-IN" b="1" dirty="0"/>
              <a:t>:</a:t>
            </a:r>
          </a:p>
          <a:p>
            <a:pPr>
              <a:lnSpc>
                <a:spcPct val="90000"/>
              </a:lnSpc>
              <a:spcAft>
                <a:spcPts val="600"/>
              </a:spcAft>
            </a:pPr>
            <a:r>
              <a:rPr lang="en-IN" b="1" dirty="0"/>
              <a:t>        </a:t>
            </a:r>
            <a:r>
              <a:rPr lang="en-IN" b="1" dirty="0" err="1"/>
              <a:t>destination_path</a:t>
            </a:r>
            <a:r>
              <a:rPr lang="en-IN" b="1" dirty="0"/>
              <a:t> = '</a:t>
            </a:r>
            <a:r>
              <a:rPr lang="en-IN" b="1" dirty="0" err="1"/>
              <a:t>output_Graph</a:t>
            </a:r>
            <a:r>
              <a:rPr lang="en-IN" b="1" dirty="0"/>
              <a:t>'</a:t>
            </a:r>
          </a:p>
          <a:p>
            <a:pPr>
              <a:lnSpc>
                <a:spcPct val="90000"/>
              </a:lnSpc>
              <a:spcAft>
                <a:spcPts val="600"/>
              </a:spcAft>
            </a:pPr>
            <a:r>
              <a:rPr lang="en-IN" b="1" dirty="0"/>
              <a:t>        </a:t>
            </a:r>
            <a:r>
              <a:rPr lang="en-IN" b="1" dirty="0" err="1"/>
              <a:t>destination_file</a:t>
            </a:r>
            <a:r>
              <a:rPr lang="en-IN" b="1" dirty="0"/>
              <a:t> = 'uploaded_Image.jpg'</a:t>
            </a:r>
          </a:p>
          <a:p>
            <a:pPr>
              <a:lnSpc>
                <a:spcPct val="90000"/>
              </a:lnSpc>
              <a:spcAft>
                <a:spcPts val="600"/>
              </a:spcAft>
            </a:pPr>
            <a:endParaRPr lang="en-IN" b="1" dirty="0"/>
          </a:p>
          <a:p>
            <a:pPr>
              <a:lnSpc>
                <a:spcPct val="90000"/>
              </a:lnSpc>
              <a:spcAft>
                <a:spcPts val="600"/>
              </a:spcAft>
            </a:pPr>
            <a:r>
              <a:rPr lang="en-IN" b="1" dirty="0"/>
              <a:t>        </a:t>
            </a:r>
            <a:r>
              <a:rPr lang="en-IN" b="1" dirty="0" err="1"/>
              <a:t>shutil.copy</a:t>
            </a:r>
            <a:r>
              <a:rPr lang="en-IN" b="1" dirty="0"/>
              <a:t>(</a:t>
            </a:r>
            <a:r>
              <a:rPr lang="en-IN" b="1" dirty="0" err="1"/>
              <a:t>file_path</a:t>
            </a:r>
            <a:r>
              <a:rPr lang="en-IN" b="1" dirty="0"/>
              <a:t>, </a:t>
            </a:r>
            <a:r>
              <a:rPr lang="en-IN" b="1" dirty="0" err="1"/>
              <a:t>os.path.join</a:t>
            </a:r>
            <a:r>
              <a:rPr lang="en-IN" b="1" dirty="0"/>
              <a:t>(</a:t>
            </a:r>
            <a:r>
              <a:rPr lang="en-IN" b="1" dirty="0" err="1"/>
              <a:t>destination_path</a:t>
            </a:r>
            <a:r>
              <a:rPr lang="en-IN" b="1" dirty="0"/>
              <a:t>, </a:t>
            </a:r>
            <a:r>
              <a:rPr lang="en-IN" b="1" dirty="0" err="1"/>
              <a:t>destination_file</a:t>
            </a:r>
            <a:r>
              <a:rPr lang="en-IN" b="1" dirty="0"/>
              <a:t>))</a:t>
            </a:r>
          </a:p>
          <a:p>
            <a:pPr>
              <a:lnSpc>
                <a:spcPct val="90000"/>
              </a:lnSpc>
              <a:spcAft>
                <a:spcPts val="600"/>
              </a:spcAft>
            </a:pPr>
            <a:r>
              <a:rPr lang="en-IN" b="1" dirty="0"/>
              <a:t>        </a:t>
            </a:r>
            <a:r>
              <a:rPr lang="en-IN" b="1" dirty="0" err="1"/>
              <a:t>confirmation_text</a:t>
            </a:r>
            <a:r>
              <a:rPr lang="en-IN" b="1" dirty="0"/>
              <a:t> = </a:t>
            </a:r>
            <a:r>
              <a:rPr lang="en-IN" b="1" dirty="0" err="1"/>
              <a:t>f"Image</a:t>
            </a:r>
            <a:r>
              <a:rPr lang="en-IN" b="1" dirty="0"/>
              <a:t> '{</a:t>
            </a:r>
            <a:r>
              <a:rPr lang="en-IN" b="1" dirty="0" err="1"/>
              <a:t>destination_file</a:t>
            </a:r>
            <a:r>
              <a:rPr lang="en-IN" b="1" dirty="0"/>
              <a:t>}' uploaded successfully to '{</a:t>
            </a:r>
            <a:r>
              <a:rPr lang="en-IN" b="1" dirty="0" err="1"/>
              <a:t>destination_path</a:t>
            </a:r>
            <a:r>
              <a:rPr lang="en-IN" b="1" dirty="0"/>
              <a:t>}'."</a:t>
            </a:r>
          </a:p>
          <a:p>
            <a:pPr>
              <a:lnSpc>
                <a:spcPct val="90000"/>
              </a:lnSpc>
              <a:spcAft>
                <a:spcPts val="600"/>
              </a:spcAft>
            </a:pPr>
            <a:r>
              <a:rPr lang="en-IN" b="1" dirty="0"/>
              <a:t>        </a:t>
            </a:r>
            <a:r>
              <a:rPr lang="en-IN" b="1" dirty="0" err="1"/>
              <a:t>text_widget.insert</a:t>
            </a:r>
            <a:r>
              <a:rPr lang="en-IN" b="1" dirty="0"/>
              <a:t>(</a:t>
            </a:r>
            <a:r>
              <a:rPr lang="en-IN" b="1" dirty="0" err="1"/>
              <a:t>tk.END</a:t>
            </a:r>
            <a:r>
              <a:rPr lang="en-IN" b="1" dirty="0"/>
              <a:t>, "\n\n" + </a:t>
            </a:r>
            <a:r>
              <a:rPr lang="en-IN" b="1" dirty="0" err="1"/>
              <a:t>confirmation_text</a:t>
            </a:r>
            <a:r>
              <a:rPr lang="en-IN" b="1" dirty="0"/>
              <a:t>)</a:t>
            </a:r>
          </a:p>
          <a:p>
            <a:pPr>
              <a:lnSpc>
                <a:spcPct val="90000"/>
              </a:lnSpc>
              <a:spcAft>
                <a:spcPts val="600"/>
              </a:spcAft>
            </a:pPr>
            <a:r>
              <a:rPr lang="en-IN" b="1" dirty="0"/>
              <a:t>        </a:t>
            </a:r>
            <a:r>
              <a:rPr lang="en-IN" b="1" dirty="0" err="1"/>
              <a:t>text_widget.see</a:t>
            </a:r>
            <a:r>
              <a:rPr lang="en-IN" b="1" dirty="0"/>
              <a:t>(</a:t>
            </a:r>
            <a:r>
              <a:rPr lang="en-IN" b="1" dirty="0" err="1"/>
              <a:t>tk.END</a:t>
            </a:r>
            <a:r>
              <a:rPr lang="en-IN" b="1" dirty="0"/>
              <a:t>)</a:t>
            </a:r>
          </a:p>
          <a:p>
            <a:pPr>
              <a:lnSpc>
                <a:spcPct val="90000"/>
              </a:lnSpc>
              <a:spcAft>
                <a:spcPts val="600"/>
              </a:spcAft>
            </a:pPr>
            <a:r>
              <a:rPr lang="en-IN" b="1" dirty="0"/>
              <a:t>        </a:t>
            </a:r>
            <a:r>
              <a:rPr lang="en-IN" b="1" dirty="0" err="1"/>
              <a:t>match_shape</a:t>
            </a:r>
            <a:r>
              <a:rPr lang="en-IN" b="1" dirty="0"/>
              <a:t>(</a:t>
            </a:r>
            <a:r>
              <a:rPr lang="en-IN" b="1" dirty="0" err="1"/>
              <a:t>os.path.join</a:t>
            </a:r>
            <a:r>
              <a:rPr lang="en-IN" b="1" dirty="0"/>
              <a:t>(</a:t>
            </a:r>
            <a:r>
              <a:rPr lang="en-IN" b="1" dirty="0" err="1"/>
              <a:t>destination_path</a:t>
            </a:r>
            <a:r>
              <a:rPr lang="en-IN" b="1" dirty="0"/>
              <a:t>, </a:t>
            </a:r>
            <a:r>
              <a:rPr lang="en-IN" b="1" dirty="0" err="1"/>
              <a:t>destination_file</a:t>
            </a:r>
            <a:r>
              <a:rPr lang="en-IN" b="1" dirty="0"/>
              <a:t>))</a:t>
            </a:r>
          </a:p>
        </p:txBody>
      </p:sp>
      <p:sp>
        <p:nvSpPr>
          <p:cNvPr id="3" name="TextBox 2">
            <a:extLst>
              <a:ext uri="{FF2B5EF4-FFF2-40B4-BE49-F238E27FC236}">
                <a16:creationId xmlns:a16="http://schemas.microsoft.com/office/drawing/2014/main" id="{4E200615-3C00-01C9-0AD8-490F0E178611}"/>
              </a:ext>
            </a:extLst>
          </p:cNvPr>
          <p:cNvSpPr txBox="1"/>
          <p:nvPr/>
        </p:nvSpPr>
        <p:spPr>
          <a:xfrm>
            <a:off x="7275094" y="1244245"/>
            <a:ext cx="5161546" cy="1754326"/>
          </a:xfrm>
          <a:prstGeom prst="rect">
            <a:avLst/>
          </a:prstGeom>
          <a:noFill/>
        </p:spPr>
        <p:txBody>
          <a:bodyPr wrap="square">
            <a:spAutoFit/>
          </a:bodyPr>
          <a:lstStyle/>
          <a:p>
            <a:r>
              <a:rPr lang="en-IN" dirty="0"/>
              <a:t>Define the </a:t>
            </a:r>
            <a:r>
              <a:rPr lang="en-IN" dirty="0" err="1"/>
              <a:t>upload_image</a:t>
            </a:r>
            <a:r>
              <a:rPr lang="en-IN" dirty="0"/>
              <a:t> function to open a file dialog for image selection.</a:t>
            </a:r>
          </a:p>
          <a:p>
            <a:r>
              <a:rPr lang="en-IN" dirty="0"/>
              <a:t>Copy the selected image to the '</a:t>
            </a:r>
            <a:r>
              <a:rPr lang="en-IN" dirty="0" err="1"/>
              <a:t>output_Graph</a:t>
            </a:r>
            <a:r>
              <a:rPr lang="en-IN" dirty="0"/>
              <a:t>' folder.</a:t>
            </a:r>
          </a:p>
          <a:p>
            <a:r>
              <a:rPr lang="en-IN" dirty="0"/>
              <a:t>Display a confirmation message and perform shape matching with the uploaded image.</a:t>
            </a:r>
          </a:p>
        </p:txBody>
      </p:sp>
      <p:sp>
        <p:nvSpPr>
          <p:cNvPr id="2" name="TextBox 1">
            <a:extLst>
              <a:ext uri="{FF2B5EF4-FFF2-40B4-BE49-F238E27FC236}">
                <a16:creationId xmlns:a16="http://schemas.microsoft.com/office/drawing/2014/main" id="{8DE4644D-A6CC-CA25-6AA2-8853CC9BA8F6}"/>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3229288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7: Function to perform DTW shape matching and visualize the result</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103855" y="88232"/>
            <a:ext cx="5887871" cy="4154584"/>
          </a:xfrm>
          <a:prstGeom prst="rect">
            <a:avLst/>
          </a:prstGeom>
          <a:noFill/>
        </p:spPr>
        <p:txBody>
          <a:bodyPr wrap="square" anchor="t">
            <a:normAutofit lnSpcReduction="10000"/>
          </a:bodyPr>
          <a:lstStyle/>
          <a:p>
            <a:pPr>
              <a:lnSpc>
                <a:spcPct val="90000"/>
              </a:lnSpc>
              <a:spcAft>
                <a:spcPts val="600"/>
              </a:spcAft>
            </a:pPr>
            <a:r>
              <a:rPr lang="en-US" sz="1600" b="1" dirty="0"/>
              <a:t># Function to perform DTW shape matching and visualize the result</a:t>
            </a:r>
          </a:p>
          <a:p>
            <a:pPr>
              <a:lnSpc>
                <a:spcPct val="90000"/>
              </a:lnSpc>
              <a:spcAft>
                <a:spcPts val="600"/>
              </a:spcAft>
            </a:pPr>
            <a:r>
              <a:rPr lang="en-US" sz="1600" b="1" dirty="0"/>
              <a:t>def </a:t>
            </a:r>
            <a:r>
              <a:rPr lang="en-US" sz="1600" b="1" dirty="0" err="1"/>
              <a:t>shape_matching_with_visualization</a:t>
            </a:r>
            <a:r>
              <a:rPr lang="en-US" sz="1600" b="1" dirty="0"/>
              <a:t>(</a:t>
            </a:r>
            <a:r>
              <a:rPr lang="en-US" sz="1600" b="1" dirty="0" err="1"/>
              <a:t>template_sequence</a:t>
            </a:r>
            <a:r>
              <a:rPr lang="en-US" sz="1600" b="1" dirty="0"/>
              <a:t>, </a:t>
            </a:r>
            <a:r>
              <a:rPr lang="en-US" sz="1600" b="1" dirty="0" err="1"/>
              <a:t>target_sequence</a:t>
            </a:r>
            <a:r>
              <a:rPr lang="en-US" sz="1600" b="1" dirty="0"/>
              <a:t>, threshold):</a:t>
            </a:r>
          </a:p>
          <a:p>
            <a:pPr>
              <a:lnSpc>
                <a:spcPct val="90000"/>
              </a:lnSpc>
              <a:spcAft>
                <a:spcPts val="600"/>
              </a:spcAft>
            </a:pPr>
            <a:r>
              <a:rPr lang="en-US" sz="1600" b="1" dirty="0"/>
              <a:t>    # Compute the DTW distance and the optimal path</a:t>
            </a:r>
          </a:p>
          <a:p>
            <a:pPr>
              <a:lnSpc>
                <a:spcPct val="90000"/>
              </a:lnSpc>
              <a:spcAft>
                <a:spcPts val="600"/>
              </a:spcAft>
            </a:pPr>
            <a:r>
              <a:rPr lang="en-US" sz="1600" b="1" dirty="0"/>
              <a:t>    distance, path = </a:t>
            </a:r>
            <a:r>
              <a:rPr lang="en-US" sz="1600" b="1" dirty="0" err="1"/>
              <a:t>fastdtw</a:t>
            </a:r>
            <a:r>
              <a:rPr lang="en-US" sz="1600" b="1" dirty="0"/>
              <a:t>(</a:t>
            </a:r>
            <a:r>
              <a:rPr lang="en-US" sz="1600" b="1" dirty="0" err="1"/>
              <a:t>template_sequence</a:t>
            </a:r>
            <a:r>
              <a:rPr lang="en-US" sz="1600" b="1" dirty="0"/>
              <a:t>, </a:t>
            </a:r>
            <a:r>
              <a:rPr lang="en-US" sz="1600" b="1" dirty="0" err="1"/>
              <a:t>target_sequence</a:t>
            </a:r>
            <a:r>
              <a:rPr lang="en-US" sz="1600" b="1" dirty="0"/>
              <a:t>)</a:t>
            </a:r>
          </a:p>
          <a:p>
            <a:pPr>
              <a:lnSpc>
                <a:spcPct val="90000"/>
              </a:lnSpc>
              <a:spcAft>
                <a:spcPts val="600"/>
              </a:spcAft>
            </a:pPr>
            <a:endParaRPr lang="en-US" sz="1600" b="1" dirty="0"/>
          </a:p>
          <a:p>
            <a:pPr>
              <a:lnSpc>
                <a:spcPct val="90000"/>
              </a:lnSpc>
              <a:spcAft>
                <a:spcPts val="600"/>
              </a:spcAft>
            </a:pPr>
            <a:r>
              <a:rPr lang="en-US" sz="1600" b="1" dirty="0"/>
              <a:t>    if distance &lt; threshold:</a:t>
            </a:r>
          </a:p>
          <a:p>
            <a:pPr>
              <a:lnSpc>
                <a:spcPct val="90000"/>
              </a:lnSpc>
              <a:spcAft>
                <a:spcPts val="600"/>
              </a:spcAft>
            </a:pPr>
            <a:r>
              <a:rPr lang="en-US" sz="1600" b="1" dirty="0"/>
              <a:t>        return True, distance, path</a:t>
            </a:r>
          </a:p>
          <a:p>
            <a:pPr>
              <a:lnSpc>
                <a:spcPct val="90000"/>
              </a:lnSpc>
              <a:spcAft>
                <a:spcPts val="600"/>
              </a:spcAft>
            </a:pPr>
            <a:r>
              <a:rPr lang="en-US" sz="1600" b="1" dirty="0"/>
              <a:t>    else:</a:t>
            </a:r>
          </a:p>
          <a:p>
            <a:pPr>
              <a:lnSpc>
                <a:spcPct val="90000"/>
              </a:lnSpc>
              <a:spcAft>
                <a:spcPts val="600"/>
              </a:spcAft>
            </a:pPr>
            <a:r>
              <a:rPr lang="en-US" sz="1600" b="1" dirty="0"/>
              <a:t>        return False, distance, path</a:t>
            </a:r>
          </a:p>
          <a:p>
            <a:pPr>
              <a:lnSpc>
                <a:spcPct val="90000"/>
              </a:lnSpc>
              <a:spcAft>
                <a:spcPts val="600"/>
              </a:spcAft>
            </a:pPr>
            <a:endParaRPr lang="en-US" sz="1600" b="1" dirty="0"/>
          </a:p>
          <a:p>
            <a:pPr>
              <a:lnSpc>
                <a:spcPct val="90000"/>
              </a:lnSpc>
              <a:spcAft>
                <a:spcPts val="600"/>
              </a:spcAft>
            </a:pPr>
            <a:r>
              <a:rPr lang="en-US" sz="1600" b="1" dirty="0"/>
              <a:t># Function to save the binary data to an Excel file</a:t>
            </a:r>
          </a:p>
          <a:p>
            <a:pPr>
              <a:lnSpc>
                <a:spcPct val="90000"/>
              </a:lnSpc>
              <a:spcAft>
                <a:spcPts val="600"/>
              </a:spcAft>
            </a:pPr>
            <a:r>
              <a:rPr lang="en-US" sz="1600" b="1" dirty="0"/>
              <a:t>def </a:t>
            </a:r>
            <a:r>
              <a:rPr lang="en-US" sz="1600" b="1" dirty="0" err="1"/>
              <a:t>save_data_to_excel</a:t>
            </a:r>
            <a:r>
              <a:rPr lang="en-US" sz="1600" b="1" dirty="0"/>
              <a:t>(</a:t>
            </a:r>
            <a:r>
              <a:rPr lang="en-US" sz="1600" b="1" dirty="0" err="1"/>
              <a:t>data_frames</a:t>
            </a:r>
            <a:r>
              <a:rPr lang="en-US" sz="1600" b="1" dirty="0"/>
              <a:t>, </a:t>
            </a:r>
            <a:r>
              <a:rPr lang="en-US" sz="1600" b="1" dirty="0" err="1"/>
              <a:t>output_file</a:t>
            </a:r>
            <a:r>
              <a:rPr lang="en-US" sz="1600" b="1" dirty="0"/>
              <a:t>):</a:t>
            </a:r>
          </a:p>
          <a:p>
            <a:pPr>
              <a:lnSpc>
                <a:spcPct val="90000"/>
              </a:lnSpc>
              <a:spcAft>
                <a:spcPts val="600"/>
              </a:spcAft>
            </a:pPr>
            <a:r>
              <a:rPr lang="en-US" sz="1600" b="1" dirty="0"/>
              <a:t>    data = </a:t>
            </a:r>
            <a:r>
              <a:rPr lang="en-US" sz="1600" b="1" dirty="0" err="1"/>
              <a:t>pd.concat</a:t>
            </a:r>
            <a:r>
              <a:rPr lang="en-US" sz="1600" b="1" dirty="0"/>
              <a:t>(</a:t>
            </a:r>
            <a:r>
              <a:rPr lang="en-US" sz="1600" b="1" dirty="0" err="1"/>
              <a:t>data_frames</a:t>
            </a:r>
            <a:r>
              <a:rPr lang="en-US" sz="1600" b="1" dirty="0"/>
              <a:t>, </a:t>
            </a:r>
            <a:r>
              <a:rPr lang="en-US" sz="1600" b="1" dirty="0" err="1"/>
              <a:t>ignore_index</a:t>
            </a:r>
            <a:r>
              <a:rPr lang="en-US" sz="1600" b="1" dirty="0"/>
              <a:t>=True)</a:t>
            </a:r>
          </a:p>
          <a:p>
            <a:pPr>
              <a:lnSpc>
                <a:spcPct val="90000"/>
              </a:lnSpc>
              <a:spcAft>
                <a:spcPts val="600"/>
              </a:spcAft>
            </a:pPr>
            <a:r>
              <a:rPr lang="en-US" sz="1600" b="1" dirty="0"/>
              <a:t>    </a:t>
            </a:r>
            <a:r>
              <a:rPr lang="en-US" sz="1600" b="1" dirty="0" err="1"/>
              <a:t>data.to_excel</a:t>
            </a:r>
            <a:r>
              <a:rPr lang="en-US" sz="1600" b="1" dirty="0"/>
              <a:t>(</a:t>
            </a:r>
            <a:r>
              <a:rPr lang="en-US" sz="1600" b="1" dirty="0" err="1"/>
              <a:t>output_file</a:t>
            </a:r>
            <a:r>
              <a:rPr lang="en-US" sz="1600" b="1" dirty="0"/>
              <a:t>, index=False)</a:t>
            </a:r>
          </a:p>
          <a:p>
            <a:pPr>
              <a:lnSpc>
                <a:spcPct val="90000"/>
              </a:lnSpc>
              <a:spcAft>
                <a:spcPts val="600"/>
              </a:spcAft>
            </a:pPr>
            <a:endParaRPr lang="en-US" sz="1600" b="1" dirty="0"/>
          </a:p>
        </p:txBody>
      </p:sp>
      <p:sp>
        <p:nvSpPr>
          <p:cNvPr id="9" name="TextBox 8">
            <a:extLst>
              <a:ext uri="{FF2B5EF4-FFF2-40B4-BE49-F238E27FC236}">
                <a16:creationId xmlns:a16="http://schemas.microsoft.com/office/drawing/2014/main" id="{F3EB9863-1333-BB2D-615A-CBDCB212D85C}"/>
              </a:ext>
            </a:extLst>
          </p:cNvPr>
          <p:cNvSpPr txBox="1"/>
          <p:nvPr/>
        </p:nvSpPr>
        <p:spPr>
          <a:xfrm>
            <a:off x="5823284" y="-4501"/>
            <a:ext cx="6096000" cy="4247317"/>
          </a:xfrm>
          <a:prstGeom prst="rect">
            <a:avLst/>
          </a:prstGeom>
          <a:noFill/>
        </p:spPr>
        <p:txBody>
          <a:bodyPr wrap="square">
            <a:spAutoFit/>
          </a:bodyPr>
          <a:lstStyle/>
          <a:p>
            <a:r>
              <a:rPr lang="en-IN" dirty="0"/>
              <a:t>The </a:t>
            </a:r>
            <a:r>
              <a:rPr lang="en-IN" dirty="0" err="1"/>
              <a:t>shape_matching_with_visualization</a:t>
            </a:r>
            <a:r>
              <a:rPr lang="en-IN" dirty="0"/>
              <a:t> function calculates the DTW distance and the optimal alignment path between a template sequence and a target sequence. If the calculated distance is below a specified threshold, it indicates a successful match and returns True, along with the DTW distance and the optimal path. Otherwise, it returns False with the same information.</a:t>
            </a:r>
          </a:p>
          <a:p>
            <a:endParaRPr lang="en-IN" dirty="0"/>
          </a:p>
          <a:p>
            <a:r>
              <a:rPr lang="en-IN" dirty="0"/>
              <a:t>The </a:t>
            </a:r>
            <a:r>
              <a:rPr lang="en-IN" dirty="0" err="1"/>
              <a:t>save_data_to_excel</a:t>
            </a:r>
            <a:r>
              <a:rPr lang="en-IN" dirty="0"/>
              <a:t> function is responsible for saving binary data, typically data frames, to an Excel file. This enables the project to store and organize matching results and other relevant data in a structured format. These functions are essential components of the project, as they facilitate the DTW-based shape matching and result visualization while also enabling data storage for further analysis and reference</a:t>
            </a:r>
          </a:p>
        </p:txBody>
      </p:sp>
      <p:sp>
        <p:nvSpPr>
          <p:cNvPr id="2" name="TextBox 1">
            <a:extLst>
              <a:ext uri="{FF2B5EF4-FFF2-40B4-BE49-F238E27FC236}">
                <a16:creationId xmlns:a16="http://schemas.microsoft.com/office/drawing/2014/main" id="{ABCB3130-C6D4-F486-8B1B-1D65E4DCBA74}"/>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37638840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8: DTW shape matching</a:t>
            </a:r>
            <a:endParaRPr lang="en-US" sz="4400" kern="1200" dirty="0">
              <a:solidFill>
                <a:schemeClr val="tx1"/>
              </a:solidFill>
              <a:latin typeface="+mj-lt"/>
              <a:ea typeface="+mj-ea"/>
              <a:cs typeface="+mj-cs"/>
            </a:endParaRPr>
          </a:p>
        </p:txBody>
      </p:sp>
      <p:sp>
        <p:nvSpPr>
          <p:cNvPr id="2" name="TextBox 1">
            <a:extLst>
              <a:ext uri="{FF2B5EF4-FFF2-40B4-BE49-F238E27FC236}">
                <a16:creationId xmlns:a16="http://schemas.microsoft.com/office/drawing/2014/main" id="{7E55BC28-2141-D398-0B6D-558AC229B799}"/>
              </a:ext>
            </a:extLst>
          </p:cNvPr>
          <p:cNvSpPr txBox="1"/>
          <p:nvPr/>
        </p:nvSpPr>
        <p:spPr>
          <a:xfrm>
            <a:off x="184484" y="248952"/>
            <a:ext cx="6096000" cy="3527119"/>
          </a:xfrm>
          <a:prstGeom prst="rect">
            <a:avLst/>
          </a:prstGeom>
          <a:noFill/>
        </p:spPr>
        <p:txBody>
          <a:bodyPr wrap="square">
            <a:spAutoFit/>
          </a:bodyPr>
          <a:lstStyle/>
          <a:p>
            <a:pPr>
              <a:lnSpc>
                <a:spcPct val="90000"/>
              </a:lnSpc>
              <a:spcAft>
                <a:spcPts val="600"/>
              </a:spcAft>
            </a:pPr>
            <a:endParaRPr lang="en-US" sz="1800" b="1" dirty="0"/>
          </a:p>
          <a:p>
            <a:pPr>
              <a:lnSpc>
                <a:spcPct val="90000"/>
              </a:lnSpc>
              <a:spcAft>
                <a:spcPts val="600"/>
              </a:spcAft>
            </a:pPr>
            <a:r>
              <a:rPr lang="en-US" sz="1800" b="1" dirty="0"/>
              <a:t># Function to perform DTW shape matching</a:t>
            </a:r>
          </a:p>
          <a:p>
            <a:pPr>
              <a:lnSpc>
                <a:spcPct val="90000"/>
              </a:lnSpc>
              <a:spcAft>
                <a:spcPts val="600"/>
              </a:spcAft>
            </a:pPr>
            <a:r>
              <a:rPr lang="en-US" sz="1800" b="1" dirty="0"/>
              <a:t>def </a:t>
            </a:r>
            <a:r>
              <a:rPr lang="en-US" sz="1800" b="1" dirty="0" err="1"/>
              <a:t>shape_matching</a:t>
            </a:r>
            <a:r>
              <a:rPr lang="en-US" sz="1800" b="1" dirty="0"/>
              <a:t>(</a:t>
            </a:r>
            <a:r>
              <a:rPr lang="en-US" sz="1800" b="1" dirty="0" err="1"/>
              <a:t>template_sequence</a:t>
            </a:r>
            <a:r>
              <a:rPr lang="en-US" sz="1800" b="1" dirty="0"/>
              <a:t>, </a:t>
            </a:r>
            <a:r>
              <a:rPr lang="en-US" sz="1800" b="1" dirty="0" err="1"/>
              <a:t>target_sequence</a:t>
            </a:r>
            <a:r>
              <a:rPr lang="en-US" sz="1800" b="1" dirty="0"/>
              <a:t>, threshold):</a:t>
            </a:r>
          </a:p>
          <a:p>
            <a:pPr>
              <a:lnSpc>
                <a:spcPct val="90000"/>
              </a:lnSpc>
              <a:spcAft>
                <a:spcPts val="600"/>
              </a:spcAft>
            </a:pPr>
            <a:r>
              <a:rPr lang="en-US" sz="1800" b="1" dirty="0"/>
              <a:t>    # Compute the DTW distance between the sequences</a:t>
            </a:r>
          </a:p>
          <a:p>
            <a:pPr>
              <a:lnSpc>
                <a:spcPct val="90000"/>
              </a:lnSpc>
              <a:spcAft>
                <a:spcPts val="600"/>
              </a:spcAft>
            </a:pPr>
            <a:r>
              <a:rPr lang="en-US" sz="1800" b="1" dirty="0"/>
              <a:t>    distance, _ = </a:t>
            </a:r>
            <a:r>
              <a:rPr lang="en-US" sz="1800" b="1" dirty="0" err="1"/>
              <a:t>fastdtw</a:t>
            </a:r>
            <a:r>
              <a:rPr lang="en-US" sz="1800" b="1" dirty="0"/>
              <a:t>(</a:t>
            </a:r>
            <a:r>
              <a:rPr lang="en-US" sz="1800" b="1" dirty="0" err="1"/>
              <a:t>template_sequence</a:t>
            </a:r>
            <a:r>
              <a:rPr lang="en-US" sz="1800" b="1" dirty="0"/>
              <a:t>, </a:t>
            </a:r>
            <a:r>
              <a:rPr lang="en-US" sz="1800" b="1" dirty="0" err="1"/>
              <a:t>target_sequence</a:t>
            </a:r>
            <a:r>
              <a:rPr lang="en-US" sz="1800" b="1" dirty="0"/>
              <a:t>)</a:t>
            </a:r>
          </a:p>
          <a:p>
            <a:pPr>
              <a:lnSpc>
                <a:spcPct val="90000"/>
              </a:lnSpc>
              <a:spcAft>
                <a:spcPts val="600"/>
              </a:spcAft>
            </a:pPr>
            <a:endParaRPr lang="en-US" sz="1800" b="1" dirty="0"/>
          </a:p>
          <a:p>
            <a:pPr>
              <a:lnSpc>
                <a:spcPct val="90000"/>
              </a:lnSpc>
              <a:spcAft>
                <a:spcPts val="600"/>
              </a:spcAft>
            </a:pPr>
            <a:r>
              <a:rPr lang="en-US" sz="1800" b="1" dirty="0"/>
              <a:t>    if distance &lt; threshold:</a:t>
            </a:r>
          </a:p>
          <a:p>
            <a:pPr>
              <a:lnSpc>
                <a:spcPct val="90000"/>
              </a:lnSpc>
              <a:spcAft>
                <a:spcPts val="600"/>
              </a:spcAft>
            </a:pPr>
            <a:r>
              <a:rPr lang="en-US" sz="1800" b="1" dirty="0"/>
              <a:t>        return True, distance</a:t>
            </a:r>
          </a:p>
          <a:p>
            <a:pPr>
              <a:lnSpc>
                <a:spcPct val="90000"/>
              </a:lnSpc>
              <a:spcAft>
                <a:spcPts val="600"/>
              </a:spcAft>
            </a:pPr>
            <a:r>
              <a:rPr lang="en-US" sz="1800" b="1" dirty="0"/>
              <a:t>    else:</a:t>
            </a:r>
          </a:p>
          <a:p>
            <a:pPr>
              <a:lnSpc>
                <a:spcPct val="90000"/>
              </a:lnSpc>
              <a:spcAft>
                <a:spcPts val="600"/>
              </a:spcAft>
            </a:pPr>
            <a:r>
              <a:rPr lang="en-US" sz="1800" b="1" dirty="0"/>
              <a:t>        return False, distance</a:t>
            </a:r>
            <a:endParaRPr lang="en-IN" dirty="0"/>
          </a:p>
        </p:txBody>
      </p:sp>
      <p:sp>
        <p:nvSpPr>
          <p:cNvPr id="9" name="TextBox 8">
            <a:extLst>
              <a:ext uri="{FF2B5EF4-FFF2-40B4-BE49-F238E27FC236}">
                <a16:creationId xmlns:a16="http://schemas.microsoft.com/office/drawing/2014/main" id="{E670A1EA-6284-9BBE-2E34-D1B8E44B58C2}"/>
              </a:ext>
            </a:extLst>
          </p:cNvPr>
          <p:cNvSpPr txBox="1"/>
          <p:nvPr/>
        </p:nvSpPr>
        <p:spPr>
          <a:xfrm>
            <a:off x="6096000" y="878845"/>
            <a:ext cx="6096000" cy="2862322"/>
          </a:xfrm>
          <a:prstGeom prst="rect">
            <a:avLst/>
          </a:prstGeom>
          <a:noFill/>
        </p:spPr>
        <p:txBody>
          <a:bodyPr wrap="square">
            <a:spAutoFit/>
          </a:bodyPr>
          <a:lstStyle/>
          <a:p>
            <a:r>
              <a:rPr lang="en-IN" dirty="0"/>
              <a:t>The </a:t>
            </a:r>
            <a:r>
              <a:rPr lang="en-IN" dirty="0" err="1"/>
              <a:t>shape_matching</a:t>
            </a:r>
            <a:r>
              <a:rPr lang="en-IN" dirty="0"/>
              <a:t> function in your code implements Dynamic Time Warping (DTW) shape matching. It calculates the DTW distance between a template sequence and a target sequence, measuring their similarity. If the computed distance is less than a specified threshold, the function returns a Boolean value of True, indicating a successful match, along with the distance value. Otherwise, it returns False to signify that the sequences do not match within the given threshold. This function is essential for determining whether two shapes are similar enough for further analysis or recognition</a:t>
            </a:r>
          </a:p>
        </p:txBody>
      </p:sp>
      <p:sp>
        <p:nvSpPr>
          <p:cNvPr id="3" name="TextBox 2">
            <a:extLst>
              <a:ext uri="{FF2B5EF4-FFF2-40B4-BE49-F238E27FC236}">
                <a16:creationId xmlns:a16="http://schemas.microsoft.com/office/drawing/2014/main" id="{D1FA93D2-A880-030B-8B84-45B80B76C894}"/>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26067430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9: Create Text Widget for Matching Results and Create Label for Displaying Graphs</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160004" y="318073"/>
            <a:ext cx="6120480" cy="724664"/>
          </a:xfrm>
          <a:prstGeom prst="rect">
            <a:avLst/>
          </a:prstGeom>
          <a:noFill/>
        </p:spPr>
        <p:txBody>
          <a:bodyPr wrap="square" anchor="t">
            <a:normAutofit/>
          </a:bodyPr>
          <a:lstStyle/>
          <a:p>
            <a:pPr>
              <a:lnSpc>
                <a:spcPct val="90000"/>
              </a:lnSpc>
              <a:spcAft>
                <a:spcPts val="600"/>
              </a:spcAft>
            </a:pPr>
            <a:r>
              <a:rPr lang="en-US" b="1" dirty="0" err="1"/>
              <a:t>matching_results_text</a:t>
            </a:r>
            <a:r>
              <a:rPr lang="en-US" b="1" dirty="0"/>
              <a:t> = </a:t>
            </a:r>
            <a:r>
              <a:rPr lang="en-US" b="1" dirty="0" err="1"/>
              <a:t>tk.Text</a:t>
            </a:r>
            <a:r>
              <a:rPr lang="en-US" b="1" dirty="0"/>
              <a:t>(app, wrap=</a:t>
            </a:r>
            <a:r>
              <a:rPr lang="en-US" b="1" dirty="0" err="1"/>
              <a:t>tk.WORD</a:t>
            </a:r>
            <a:r>
              <a:rPr lang="en-US" b="1" dirty="0"/>
              <a:t>)</a:t>
            </a:r>
          </a:p>
          <a:p>
            <a:pPr>
              <a:lnSpc>
                <a:spcPct val="90000"/>
              </a:lnSpc>
              <a:spcAft>
                <a:spcPts val="600"/>
              </a:spcAft>
            </a:pPr>
            <a:r>
              <a:rPr lang="en-US" b="1" dirty="0" err="1"/>
              <a:t>matching_results_text.pack</a:t>
            </a:r>
            <a:r>
              <a:rPr lang="en-US" b="1" dirty="0"/>
              <a:t>(fill=</a:t>
            </a:r>
            <a:r>
              <a:rPr lang="en-US" b="1" dirty="0" err="1"/>
              <a:t>tk.BOTH</a:t>
            </a:r>
            <a:r>
              <a:rPr lang="en-US" b="1" dirty="0"/>
              <a:t>, expand=True)</a:t>
            </a:r>
          </a:p>
        </p:txBody>
      </p:sp>
      <p:sp>
        <p:nvSpPr>
          <p:cNvPr id="3" name="TextBox 2">
            <a:extLst>
              <a:ext uri="{FF2B5EF4-FFF2-40B4-BE49-F238E27FC236}">
                <a16:creationId xmlns:a16="http://schemas.microsoft.com/office/drawing/2014/main" id="{A50449D5-610C-00B9-5E72-C9F1010042D4}"/>
              </a:ext>
            </a:extLst>
          </p:cNvPr>
          <p:cNvSpPr txBox="1"/>
          <p:nvPr/>
        </p:nvSpPr>
        <p:spPr>
          <a:xfrm>
            <a:off x="172244" y="2480193"/>
            <a:ext cx="6096000" cy="646331"/>
          </a:xfrm>
          <a:prstGeom prst="rect">
            <a:avLst/>
          </a:prstGeom>
          <a:noFill/>
        </p:spPr>
        <p:txBody>
          <a:bodyPr wrap="square">
            <a:spAutoFit/>
          </a:bodyPr>
          <a:lstStyle/>
          <a:p>
            <a:r>
              <a:rPr lang="en-IN" b="1" dirty="0" err="1"/>
              <a:t>graph_label</a:t>
            </a:r>
            <a:r>
              <a:rPr lang="en-IN" b="1" dirty="0"/>
              <a:t> = </a:t>
            </a:r>
            <a:r>
              <a:rPr lang="en-IN" b="1" dirty="0" err="1"/>
              <a:t>tk.Label</a:t>
            </a:r>
            <a:r>
              <a:rPr lang="en-IN" b="1" dirty="0"/>
              <a:t>(app, text="Matching Graph")</a:t>
            </a:r>
          </a:p>
          <a:p>
            <a:r>
              <a:rPr lang="en-IN" b="1" dirty="0" err="1"/>
              <a:t>graph_label.pack</a:t>
            </a:r>
            <a:r>
              <a:rPr lang="en-IN" b="1" dirty="0"/>
              <a:t>()</a:t>
            </a:r>
          </a:p>
        </p:txBody>
      </p:sp>
      <p:sp>
        <p:nvSpPr>
          <p:cNvPr id="8" name="TextBox 7">
            <a:extLst>
              <a:ext uri="{FF2B5EF4-FFF2-40B4-BE49-F238E27FC236}">
                <a16:creationId xmlns:a16="http://schemas.microsoft.com/office/drawing/2014/main" id="{2E214F8B-37EB-7C55-31CF-26707F143A73}"/>
              </a:ext>
            </a:extLst>
          </p:cNvPr>
          <p:cNvSpPr txBox="1"/>
          <p:nvPr/>
        </p:nvSpPr>
        <p:spPr>
          <a:xfrm>
            <a:off x="5791200" y="218740"/>
            <a:ext cx="6096000" cy="923330"/>
          </a:xfrm>
          <a:prstGeom prst="rect">
            <a:avLst/>
          </a:prstGeom>
          <a:noFill/>
        </p:spPr>
        <p:txBody>
          <a:bodyPr wrap="square">
            <a:spAutoFit/>
          </a:bodyPr>
          <a:lstStyle/>
          <a:p>
            <a:r>
              <a:rPr lang="en-IN" dirty="0"/>
              <a:t>Create a Text widget (</a:t>
            </a:r>
            <a:r>
              <a:rPr lang="en-IN" dirty="0" err="1"/>
              <a:t>matching_results_text</a:t>
            </a:r>
            <a:r>
              <a:rPr lang="en-IN" dirty="0"/>
              <a:t>) for displaying matching results.</a:t>
            </a:r>
          </a:p>
          <a:p>
            <a:r>
              <a:rPr lang="en-IN" dirty="0"/>
              <a:t>Set text wrapping and add it to the application.</a:t>
            </a:r>
          </a:p>
        </p:txBody>
      </p:sp>
      <p:sp>
        <p:nvSpPr>
          <p:cNvPr id="10" name="TextBox 9">
            <a:extLst>
              <a:ext uri="{FF2B5EF4-FFF2-40B4-BE49-F238E27FC236}">
                <a16:creationId xmlns:a16="http://schemas.microsoft.com/office/drawing/2014/main" id="{32D81D35-C22F-6BE0-0F54-FDDFDEA190EE}"/>
              </a:ext>
            </a:extLst>
          </p:cNvPr>
          <p:cNvSpPr txBox="1"/>
          <p:nvPr/>
        </p:nvSpPr>
        <p:spPr>
          <a:xfrm>
            <a:off x="5727032" y="2418944"/>
            <a:ext cx="6096000" cy="646331"/>
          </a:xfrm>
          <a:prstGeom prst="rect">
            <a:avLst/>
          </a:prstGeom>
          <a:noFill/>
        </p:spPr>
        <p:txBody>
          <a:bodyPr wrap="square">
            <a:spAutoFit/>
          </a:bodyPr>
          <a:lstStyle/>
          <a:p>
            <a:r>
              <a:rPr lang="en-IN" dirty="0"/>
              <a:t>Create a label (</a:t>
            </a:r>
            <a:r>
              <a:rPr lang="en-IN" dirty="0" err="1"/>
              <a:t>graph_label</a:t>
            </a:r>
            <a:r>
              <a:rPr lang="en-IN" dirty="0"/>
              <a:t>) for displaying matching graphs.</a:t>
            </a:r>
          </a:p>
          <a:p>
            <a:r>
              <a:rPr lang="en-IN" dirty="0"/>
              <a:t>Set its text to "Matching Graph."</a:t>
            </a:r>
          </a:p>
        </p:txBody>
      </p:sp>
      <p:sp>
        <p:nvSpPr>
          <p:cNvPr id="2" name="TextBox 1">
            <a:extLst>
              <a:ext uri="{FF2B5EF4-FFF2-40B4-BE49-F238E27FC236}">
                <a16:creationId xmlns:a16="http://schemas.microsoft.com/office/drawing/2014/main" id="{3282CA6F-3111-6B8D-6878-B101F0B74C00}"/>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13306240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A64C-DEA4-6253-296C-009EB1D90F60}"/>
              </a:ext>
            </a:extLst>
          </p:cNvPr>
          <p:cNvSpPr>
            <a:spLocks noGrp="1"/>
          </p:cNvSpPr>
          <p:nvPr>
            <p:ph type="title"/>
          </p:nvPr>
        </p:nvSpPr>
        <p:spPr>
          <a:xfrm>
            <a:off x="5615888" y="673240"/>
            <a:ext cx="5951914" cy="3446373"/>
          </a:xfrm>
          <a:noFill/>
          <a:ln w="19050">
            <a:noFill/>
            <a:prstDash val="dash"/>
          </a:ln>
        </p:spPr>
        <p:txBody>
          <a:bodyPr vert="horz" lIns="91440" tIns="45720" rIns="91440" bIns="45720" rtlCol="0" anchor="b">
            <a:normAutofit/>
          </a:bodyPr>
          <a:lstStyle/>
          <a:p>
            <a:pPr algn="l"/>
            <a:r>
              <a:rPr lang="en-US" sz="4800">
                <a:effectLst>
                  <a:outerShdw sx="1000" sy="1000" algn="ctr" rotWithShape="0">
                    <a:srgbClr val="000000"/>
                  </a:outerShdw>
                  <a:reflection endPos="0" dir="5400000" sy="-100000" algn="bl" rotWithShape="0"/>
                </a:effectLst>
              </a:rPr>
              <a:t>OUTPUT IMAGES FOR ALGORITHM</a:t>
            </a:r>
            <a:r>
              <a:rPr lang="en-US" sz="4800"/>
              <a:t>:Case1</a:t>
            </a:r>
          </a:p>
        </p:txBody>
      </p:sp>
      <p:pic>
        <p:nvPicPr>
          <p:cNvPr id="3074" name="Picture 2">
            <a:extLst>
              <a:ext uri="{FF2B5EF4-FFF2-40B4-BE49-F238E27FC236}">
                <a16:creationId xmlns:a16="http://schemas.microsoft.com/office/drawing/2014/main" id="{2FFC5D59-65F4-4459-97D7-5BE56CA1DA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79" r="-3" b="5358"/>
          <a:stretch/>
        </p:blipFill>
        <p:spPr bwMode="auto">
          <a:xfrm>
            <a:off x="643337" y="673240"/>
            <a:ext cx="3992668" cy="2675329"/>
          </a:xfrm>
          <a:custGeom>
            <a:avLst/>
            <a:gdLst/>
            <a:ahLst/>
            <a:cxnLst/>
            <a:rect l="l" t="t" r="r" b="b"/>
            <a:pathLst>
              <a:path w="3023405" h="2220471">
                <a:moveTo>
                  <a:pt x="123891" y="0"/>
                </a:moveTo>
                <a:lnTo>
                  <a:pt x="2899513" y="0"/>
                </a:lnTo>
                <a:lnTo>
                  <a:pt x="2947731" y="9735"/>
                </a:lnTo>
                <a:cubicBezTo>
                  <a:pt x="2992202" y="28544"/>
                  <a:pt x="3023405" y="72578"/>
                  <a:pt x="3023405" y="123900"/>
                </a:cubicBezTo>
                <a:lnTo>
                  <a:pt x="3023405" y="2220471"/>
                </a:lnTo>
                <a:lnTo>
                  <a:pt x="0" y="2220471"/>
                </a:lnTo>
                <a:lnTo>
                  <a:pt x="0" y="123895"/>
                </a:lnTo>
                <a:lnTo>
                  <a:pt x="9736" y="75672"/>
                </a:lnTo>
                <a:cubicBezTo>
                  <a:pt x="22276" y="46025"/>
                  <a:pt x="46026" y="22275"/>
                  <a:pt x="75673" y="9735"/>
                </a:cubicBezTo>
                <a:close/>
              </a:path>
            </a:pathLst>
          </a:cu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8AA04A9-6603-6BFF-F584-5820226720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43" r="6" b="989"/>
          <a:stretch/>
        </p:blipFill>
        <p:spPr bwMode="auto">
          <a:xfrm>
            <a:off x="643337" y="3509430"/>
            <a:ext cx="3992668" cy="2675329"/>
          </a:xfrm>
          <a:custGeom>
            <a:avLst/>
            <a:gdLst/>
            <a:ahLst/>
            <a:cxnLst/>
            <a:rect l="l" t="t" r="r" b="b"/>
            <a:pathLst>
              <a:path w="3023404" h="2223262">
                <a:moveTo>
                  <a:pt x="0" y="0"/>
                </a:moveTo>
                <a:lnTo>
                  <a:pt x="3023404" y="0"/>
                </a:lnTo>
                <a:lnTo>
                  <a:pt x="3023404" y="2119740"/>
                </a:lnTo>
                <a:cubicBezTo>
                  <a:pt x="3023404" y="2176914"/>
                  <a:pt x="2977056" y="2223262"/>
                  <a:pt x="2919882" y="2223262"/>
                </a:cubicBezTo>
                <a:lnTo>
                  <a:pt x="103519" y="2223262"/>
                </a:lnTo>
                <a:cubicBezTo>
                  <a:pt x="60639" y="2223262"/>
                  <a:pt x="23848" y="2197191"/>
                  <a:pt x="8132" y="2160036"/>
                </a:cubicBezTo>
                <a:lnTo>
                  <a:pt x="0" y="211975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326700"/>
      </p:ext>
    </p:extLst>
  </p:cSld>
  <p:clrMapOvr>
    <a:masterClrMapping/>
  </p:clrMapOvr>
  <mc:AlternateContent xmlns:mc="http://schemas.openxmlformats.org/markup-compatibility/2006" xmlns:p14="http://schemas.microsoft.com/office/powerpoint/2010/main">
    <mc:Choice Requires="p14">
      <p:transition spd="slow" p14:dur="1500">
        <p:split/>
      </p:transition>
    </mc:Choice>
    <mc:Fallback xmlns="">
      <p:transition spd="slow">
        <p:spli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A64C-DEA4-6253-296C-009EB1D90F60}"/>
              </a:ext>
            </a:extLst>
          </p:cNvPr>
          <p:cNvSpPr>
            <a:spLocks noGrp="1"/>
          </p:cNvSpPr>
          <p:nvPr>
            <p:ph type="title"/>
          </p:nvPr>
        </p:nvSpPr>
        <p:spPr>
          <a:xfrm>
            <a:off x="5615888" y="673240"/>
            <a:ext cx="5951914" cy="3446373"/>
          </a:xfrm>
          <a:noFill/>
          <a:ln w="19050">
            <a:noFill/>
            <a:prstDash val="dash"/>
          </a:ln>
        </p:spPr>
        <p:txBody>
          <a:bodyPr vert="horz" lIns="91440" tIns="45720" rIns="91440" bIns="45720" rtlCol="0" anchor="b">
            <a:normAutofit/>
          </a:bodyPr>
          <a:lstStyle/>
          <a:p>
            <a:pPr algn="l"/>
            <a:r>
              <a:rPr lang="en-US" sz="4800" dirty="0">
                <a:effectLst>
                  <a:outerShdw sx="1000" sy="1000" algn="ctr" rotWithShape="0">
                    <a:srgbClr val="000000"/>
                  </a:outerShdw>
                  <a:reflection endPos="0" dir="5400000" sy="-100000" algn="bl" rotWithShape="0"/>
                </a:effectLst>
              </a:rPr>
              <a:t>OUTPUT IMAGES FOR ALGORITHM</a:t>
            </a:r>
            <a:r>
              <a:rPr lang="en-US" sz="4800" dirty="0"/>
              <a:t>:Case2</a:t>
            </a:r>
          </a:p>
        </p:txBody>
      </p:sp>
      <p:pic>
        <p:nvPicPr>
          <p:cNvPr id="5124" name="Picture 4" descr="image">
            <a:extLst>
              <a:ext uri="{FF2B5EF4-FFF2-40B4-BE49-F238E27FC236}">
                <a16:creationId xmlns:a16="http://schemas.microsoft.com/office/drawing/2014/main" id="{778744C1-BB09-9BCD-1DF1-08B73D1AB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337" y="643462"/>
            <a:ext cx="3995018" cy="267532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04CCFE22-EB32-8F11-7107-9CF10A7B8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98" y="3357399"/>
            <a:ext cx="4011808" cy="3042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2049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Content Placeholder 13" descr="A white card with black text on it&#10;&#10;Description automatically generated">
            <a:extLst>
              <a:ext uri="{FF2B5EF4-FFF2-40B4-BE49-F238E27FC236}">
                <a16:creationId xmlns:a16="http://schemas.microsoft.com/office/drawing/2014/main" id="{9FF9BA08-0808-2DAD-B7E2-A928569917C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94" b="6206"/>
          <a:stretch/>
        </p:blipFill>
        <p:spPr>
          <a:xfrm>
            <a:off x="870204" y="873252"/>
            <a:ext cx="10451592" cy="5111496"/>
          </a:xfrm>
          <a:prstGeom prst="rect">
            <a:avLst/>
          </a:prstGeom>
          <a:ln w="31750" cap="sq">
            <a:noFill/>
            <a:miter lim="800000"/>
          </a:ln>
        </p:spPr>
      </p:pic>
      <p:sp>
        <p:nvSpPr>
          <p:cNvPr id="15" name="TextBox 14">
            <a:extLst>
              <a:ext uri="{FF2B5EF4-FFF2-40B4-BE49-F238E27FC236}">
                <a16:creationId xmlns:a16="http://schemas.microsoft.com/office/drawing/2014/main" id="{2A02A457-E481-2341-F9F2-866A8150FB4A}"/>
              </a:ext>
            </a:extLst>
          </p:cNvPr>
          <p:cNvSpPr txBox="1"/>
          <p:nvPr/>
        </p:nvSpPr>
        <p:spPr>
          <a:xfrm>
            <a:off x="5823857" y="493122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79144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5" name="Rectangle 14">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FAC9843F-D330-D426-6F7C-9DE150EA1FE6}"/>
              </a:ext>
            </a:extLst>
          </p:cNvPr>
          <p:cNvSpPr txBox="1"/>
          <p:nvPr/>
        </p:nvSpPr>
        <p:spPr>
          <a:xfrm>
            <a:off x="755484" y="739835"/>
            <a:ext cx="3702580" cy="161620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a:solidFill>
                  <a:srgbClr val="FFFFFF"/>
                </a:solidFill>
                <a:latin typeface="+mj-lt"/>
                <a:ea typeface="+mj-ea"/>
                <a:cs typeface="+mj-cs"/>
              </a:rPr>
              <a:t>GUI Interface</a:t>
            </a:r>
          </a:p>
        </p:txBody>
      </p:sp>
      <p:sp>
        <p:nvSpPr>
          <p:cNvPr id="9" name="TextBox 8">
            <a:extLst>
              <a:ext uri="{FF2B5EF4-FFF2-40B4-BE49-F238E27FC236}">
                <a16:creationId xmlns:a16="http://schemas.microsoft.com/office/drawing/2014/main" id="{25BCD47C-0CFC-6C31-07EA-06F2712E9019}"/>
              </a:ext>
            </a:extLst>
          </p:cNvPr>
          <p:cNvSpPr txBox="1"/>
          <p:nvPr/>
        </p:nvSpPr>
        <p:spPr>
          <a:xfrm>
            <a:off x="755484" y="2459116"/>
            <a:ext cx="3702579" cy="3524823"/>
          </a:xfrm>
          <a:prstGeom prst="rect">
            <a:avLst/>
          </a:prstGeom>
        </p:spPr>
        <p:txBody>
          <a:bodyPr vert="horz" lIns="91440" tIns="45720" rIns="91440" bIns="45720" rtlCol="0">
            <a:normAutofit/>
          </a:bodyPr>
          <a:lstStyle/>
          <a:p>
            <a:pPr>
              <a:lnSpc>
                <a:spcPct val="90000"/>
              </a:lnSpc>
              <a:spcAft>
                <a:spcPts val="600"/>
              </a:spcAft>
            </a:pPr>
            <a:r>
              <a:rPr lang="en-US" sz="2000" b="0" i="0" dirty="0">
                <a:solidFill>
                  <a:srgbClr val="FFFFFF"/>
                </a:solidFill>
                <a:effectLst/>
              </a:rPr>
              <a:t>The graphical user interface (GUI) opens immediately upon executing the "dynamic_time_warping.py" project</a:t>
            </a:r>
            <a:endParaRPr lang="en-US" sz="2000" dirty="0">
              <a:solidFill>
                <a:srgbClr val="FFFFFF"/>
              </a:solidFill>
            </a:endParaRPr>
          </a:p>
        </p:txBody>
      </p:sp>
      <p:pic>
        <p:nvPicPr>
          <p:cNvPr id="3" name="Picture 2">
            <a:extLst>
              <a:ext uri="{FF2B5EF4-FFF2-40B4-BE49-F238E27FC236}">
                <a16:creationId xmlns:a16="http://schemas.microsoft.com/office/drawing/2014/main" id="{25BFE156-AE33-217D-E547-111D5CBC7A86}"/>
              </a:ext>
            </a:extLst>
          </p:cNvPr>
          <p:cNvPicPr>
            <a:picLocks noChangeAspect="1"/>
          </p:cNvPicPr>
          <p:nvPr/>
        </p:nvPicPr>
        <p:blipFill rotWithShape="1">
          <a:blip r:embed="rId2"/>
          <a:srcRect b="5462"/>
          <a:stretch/>
        </p:blipFill>
        <p:spPr>
          <a:xfrm>
            <a:off x="5224459" y="1315278"/>
            <a:ext cx="6967541" cy="4331378"/>
          </a:xfrm>
          <a:prstGeom prst="rect">
            <a:avLst/>
          </a:prstGeom>
        </p:spPr>
      </p:pic>
    </p:spTree>
    <p:extLst>
      <p:ext uri="{BB962C8B-B14F-4D97-AF65-F5344CB8AC3E}">
        <p14:creationId xmlns:p14="http://schemas.microsoft.com/office/powerpoint/2010/main" val="16774413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3C8FF20-ADBE-3E9D-6622-5D70DFF7DF61}"/>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dirty="0">
                <a:effectLst/>
              </a:rPr>
              <a:t>Clicking the "Upload Image" button will open a window that allows you to select the desired image for input. Images can be found in “</a:t>
            </a:r>
            <a:r>
              <a:rPr lang="en-US" sz="2200" b="1" i="0" dirty="0" err="1">
                <a:effectLst/>
              </a:rPr>
              <a:t>Test_Cases</a:t>
            </a:r>
            <a:r>
              <a:rPr lang="en-US" sz="2200" b="0" i="0" dirty="0">
                <a:effectLst/>
              </a:rPr>
              <a:t>” folder</a:t>
            </a:r>
            <a:endParaRPr lang="en-US" sz="2200" dirty="0"/>
          </a:p>
        </p:txBody>
      </p:sp>
      <p:pic>
        <p:nvPicPr>
          <p:cNvPr id="5" name="Picture 4">
            <a:extLst>
              <a:ext uri="{FF2B5EF4-FFF2-40B4-BE49-F238E27FC236}">
                <a16:creationId xmlns:a16="http://schemas.microsoft.com/office/drawing/2014/main" id="{A841E051-1AD9-7F39-6F5C-0E3AD924A80A}"/>
              </a:ext>
            </a:extLst>
          </p:cNvPr>
          <p:cNvPicPr>
            <a:picLocks noChangeAspect="1"/>
          </p:cNvPicPr>
          <p:nvPr/>
        </p:nvPicPr>
        <p:blipFill>
          <a:blip r:embed="rId2"/>
          <a:stretch>
            <a:fillRect/>
          </a:stretch>
        </p:blipFill>
        <p:spPr>
          <a:xfrm>
            <a:off x="4654295" y="980388"/>
            <a:ext cx="7513039" cy="4996771"/>
          </a:xfrm>
          <a:prstGeom prst="rect">
            <a:avLst/>
          </a:prstGeom>
        </p:spPr>
      </p:pic>
      <p:cxnSp>
        <p:nvCxnSpPr>
          <p:cNvPr id="12" name="Straight Arrow Connector 11">
            <a:extLst>
              <a:ext uri="{FF2B5EF4-FFF2-40B4-BE49-F238E27FC236}">
                <a16:creationId xmlns:a16="http://schemas.microsoft.com/office/drawing/2014/main" id="{B09E87F5-B28E-1078-083E-1C1192A2E1BB}"/>
              </a:ext>
            </a:extLst>
          </p:cNvPr>
          <p:cNvCxnSpPr>
            <a:cxnSpLocks/>
          </p:cNvCxnSpPr>
          <p:nvPr/>
        </p:nvCxnSpPr>
        <p:spPr>
          <a:xfrm flipV="1">
            <a:off x="8125905" y="3620327"/>
            <a:ext cx="284909" cy="5934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4586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C2B9600-F1DB-F20B-3697-5787DB46FAAF}"/>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2200" b="0" i="0" dirty="0">
                <a:effectLst/>
              </a:rPr>
              <a:t>Once the image is uploaded, the following output will be generated, featuring a graphical representation of the matching points, the Template Sequence, the Given Sequence, as well as textual information on "peak positions" and the DTW distance</a:t>
            </a:r>
            <a:endParaRPr lang="en-US" sz="2200" dirty="0"/>
          </a:p>
        </p:txBody>
      </p:sp>
      <p:pic>
        <p:nvPicPr>
          <p:cNvPr id="5" name="Picture 4">
            <a:extLst>
              <a:ext uri="{FF2B5EF4-FFF2-40B4-BE49-F238E27FC236}">
                <a16:creationId xmlns:a16="http://schemas.microsoft.com/office/drawing/2014/main" id="{703AF8D7-5A57-CFAE-C92B-1242B273A900}"/>
              </a:ext>
            </a:extLst>
          </p:cNvPr>
          <p:cNvPicPr>
            <a:picLocks noChangeAspect="1"/>
          </p:cNvPicPr>
          <p:nvPr/>
        </p:nvPicPr>
        <p:blipFill>
          <a:blip r:embed="rId2"/>
          <a:stretch>
            <a:fillRect/>
          </a:stretch>
        </p:blipFill>
        <p:spPr>
          <a:xfrm>
            <a:off x="4654296" y="659876"/>
            <a:ext cx="7421440" cy="5558043"/>
          </a:xfrm>
          <a:prstGeom prst="rect">
            <a:avLst/>
          </a:prstGeom>
        </p:spPr>
      </p:pic>
    </p:spTree>
    <p:extLst>
      <p:ext uri="{BB962C8B-B14F-4D97-AF65-F5344CB8AC3E}">
        <p14:creationId xmlns:p14="http://schemas.microsoft.com/office/powerpoint/2010/main" val="414076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mputer script on a screen">
            <a:extLst>
              <a:ext uri="{FF2B5EF4-FFF2-40B4-BE49-F238E27FC236}">
                <a16:creationId xmlns:a16="http://schemas.microsoft.com/office/drawing/2014/main" id="{45F14DE0-C1F3-08D7-3AC2-76D4B2CD38CA}"/>
              </a:ext>
            </a:extLst>
          </p:cNvPr>
          <p:cNvPicPr>
            <a:picLocks noChangeAspect="1"/>
          </p:cNvPicPr>
          <p:nvPr/>
        </p:nvPicPr>
        <p:blipFill rotWithShape="1">
          <a:blip r:embed="rId2">
            <a:alphaModFix amt="50000"/>
          </a:blip>
          <a:srcRect t="5981" b="9750"/>
          <a:stretch/>
        </p:blipFill>
        <p:spPr>
          <a:xfrm>
            <a:off x="20" y="1"/>
            <a:ext cx="12191980" cy="6857999"/>
          </a:xfrm>
          <a:prstGeom prst="rect">
            <a:avLst/>
          </a:prstGeom>
        </p:spPr>
      </p:pic>
      <p:sp>
        <p:nvSpPr>
          <p:cNvPr id="4" name="TextBox 3">
            <a:extLst>
              <a:ext uri="{FF2B5EF4-FFF2-40B4-BE49-F238E27FC236}">
                <a16:creationId xmlns:a16="http://schemas.microsoft.com/office/drawing/2014/main" id="{83B3A4B5-B12F-91C5-A9DB-F8C134EE9BED}"/>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solidFill>
                  <a:srgbClr val="FFFFFF"/>
                </a:solidFill>
                <a:latin typeface="+mj-lt"/>
                <a:ea typeface="+mj-ea"/>
                <a:cs typeface="+mj-cs"/>
              </a:rPr>
              <a:t>Code Explanation</a:t>
            </a:r>
          </a:p>
        </p:txBody>
      </p:sp>
      <p:sp>
        <p:nvSpPr>
          <p:cNvPr id="2" name="TextBox 1">
            <a:extLst>
              <a:ext uri="{FF2B5EF4-FFF2-40B4-BE49-F238E27FC236}">
                <a16:creationId xmlns:a16="http://schemas.microsoft.com/office/drawing/2014/main" id="{375226CB-D086-A970-F241-9BF2ADA5F1C0}"/>
              </a:ext>
            </a:extLst>
          </p:cNvPr>
          <p:cNvSpPr txBox="1"/>
          <p:nvPr/>
        </p:nvSpPr>
        <p:spPr>
          <a:xfrm>
            <a:off x="8221579" y="4022879"/>
            <a:ext cx="2534653" cy="584775"/>
          </a:xfrm>
          <a:prstGeom prst="rect">
            <a:avLst/>
          </a:prstGeom>
          <a:noFill/>
        </p:spPr>
        <p:txBody>
          <a:bodyPr wrap="square" rtlCol="0">
            <a:spAutoFit/>
          </a:bodyPr>
          <a:lstStyle/>
          <a:p>
            <a:r>
              <a:rPr lang="en-IN" sz="3200" dirty="0">
                <a:hlinkClick r:id="rId3"/>
              </a:rPr>
              <a:t>GITHUB Link</a:t>
            </a:r>
            <a:endParaRPr lang="en-IN" sz="3200" dirty="0"/>
          </a:p>
        </p:txBody>
      </p:sp>
    </p:spTree>
    <p:extLst>
      <p:ext uri="{BB962C8B-B14F-4D97-AF65-F5344CB8AC3E}">
        <p14:creationId xmlns:p14="http://schemas.microsoft.com/office/powerpoint/2010/main" val="13782373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29559" y="4788816"/>
            <a:ext cx="10524241" cy="117354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1: Imports</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170926" y="1"/>
            <a:ext cx="3262836" cy="4242816"/>
          </a:xfrm>
          <a:prstGeom prst="rect">
            <a:avLst/>
          </a:prstGeom>
          <a:noFill/>
        </p:spPr>
        <p:txBody>
          <a:bodyPr wrap="square" anchor="t">
            <a:noAutofit/>
          </a:bodyPr>
          <a:lstStyle/>
          <a:p>
            <a:pPr>
              <a:lnSpc>
                <a:spcPct val="90000"/>
              </a:lnSpc>
              <a:spcAft>
                <a:spcPts val="600"/>
              </a:spcAft>
            </a:pPr>
            <a:r>
              <a:rPr lang="en-IN" b="1" dirty="0"/>
              <a:t>import cv2</a:t>
            </a:r>
          </a:p>
          <a:p>
            <a:pPr>
              <a:lnSpc>
                <a:spcPct val="90000"/>
              </a:lnSpc>
              <a:spcAft>
                <a:spcPts val="600"/>
              </a:spcAft>
            </a:pPr>
            <a:r>
              <a:rPr lang="en-IN" b="1" dirty="0"/>
              <a:t>import </a:t>
            </a:r>
            <a:r>
              <a:rPr lang="en-IN" b="1" dirty="0" err="1"/>
              <a:t>os</a:t>
            </a:r>
            <a:endParaRPr lang="en-IN" b="1" dirty="0"/>
          </a:p>
          <a:p>
            <a:pPr>
              <a:lnSpc>
                <a:spcPct val="90000"/>
              </a:lnSpc>
              <a:spcAft>
                <a:spcPts val="600"/>
              </a:spcAft>
            </a:pPr>
            <a:r>
              <a:rPr lang="en-IN" b="1" dirty="0"/>
              <a:t>import pandas as pd</a:t>
            </a:r>
          </a:p>
          <a:p>
            <a:pPr>
              <a:lnSpc>
                <a:spcPct val="90000"/>
              </a:lnSpc>
              <a:spcAft>
                <a:spcPts val="600"/>
              </a:spcAft>
            </a:pPr>
            <a:r>
              <a:rPr lang="en-IN" b="1" dirty="0"/>
              <a:t>from </a:t>
            </a:r>
            <a:r>
              <a:rPr lang="en-IN" b="1" dirty="0" err="1"/>
              <a:t>fastdtw</a:t>
            </a:r>
            <a:r>
              <a:rPr lang="en-IN" b="1" dirty="0"/>
              <a:t> import </a:t>
            </a:r>
            <a:r>
              <a:rPr lang="en-IN" b="1" dirty="0" err="1"/>
              <a:t>fastdtw</a:t>
            </a:r>
            <a:endParaRPr lang="en-IN" b="1" dirty="0"/>
          </a:p>
          <a:p>
            <a:pPr>
              <a:lnSpc>
                <a:spcPct val="90000"/>
              </a:lnSpc>
              <a:spcAft>
                <a:spcPts val="600"/>
              </a:spcAft>
            </a:pPr>
            <a:r>
              <a:rPr lang="en-IN" b="1" dirty="0"/>
              <a:t>import </a:t>
            </a:r>
            <a:r>
              <a:rPr lang="en-IN" b="1" dirty="0" err="1"/>
              <a:t>numpy</a:t>
            </a:r>
            <a:r>
              <a:rPr lang="en-IN" b="1" dirty="0"/>
              <a:t> as np</a:t>
            </a:r>
          </a:p>
          <a:p>
            <a:pPr>
              <a:lnSpc>
                <a:spcPct val="90000"/>
              </a:lnSpc>
              <a:spcAft>
                <a:spcPts val="600"/>
              </a:spcAft>
            </a:pPr>
            <a:r>
              <a:rPr lang="en-IN" b="1" dirty="0"/>
              <a:t>import </a:t>
            </a:r>
            <a:r>
              <a:rPr lang="en-IN" b="1" dirty="0" err="1"/>
              <a:t>matplotlib.pyplot</a:t>
            </a:r>
            <a:r>
              <a:rPr lang="en-IN" b="1" dirty="0"/>
              <a:t> as </a:t>
            </a:r>
            <a:r>
              <a:rPr lang="en-IN" b="1" dirty="0" err="1"/>
              <a:t>plt</a:t>
            </a:r>
            <a:endParaRPr lang="en-IN" b="1" dirty="0"/>
          </a:p>
          <a:p>
            <a:pPr>
              <a:lnSpc>
                <a:spcPct val="90000"/>
              </a:lnSpc>
              <a:spcAft>
                <a:spcPts val="600"/>
              </a:spcAft>
            </a:pPr>
            <a:r>
              <a:rPr lang="en-IN" b="1" dirty="0"/>
              <a:t>import </a:t>
            </a:r>
            <a:r>
              <a:rPr lang="en-IN" b="1" dirty="0" err="1"/>
              <a:t>tkinter</a:t>
            </a:r>
            <a:r>
              <a:rPr lang="en-IN" b="1" dirty="0"/>
              <a:t> as </a:t>
            </a:r>
            <a:r>
              <a:rPr lang="en-IN" b="1" dirty="0" err="1"/>
              <a:t>tk</a:t>
            </a:r>
            <a:endParaRPr lang="en-IN" b="1" dirty="0"/>
          </a:p>
          <a:p>
            <a:pPr>
              <a:lnSpc>
                <a:spcPct val="90000"/>
              </a:lnSpc>
              <a:spcAft>
                <a:spcPts val="600"/>
              </a:spcAft>
            </a:pPr>
            <a:r>
              <a:rPr lang="en-IN" b="1" dirty="0"/>
              <a:t>from </a:t>
            </a:r>
            <a:r>
              <a:rPr lang="en-IN" b="1" dirty="0" err="1"/>
              <a:t>tkinter</a:t>
            </a:r>
            <a:r>
              <a:rPr lang="en-IN" b="1" dirty="0"/>
              <a:t> import </a:t>
            </a:r>
            <a:r>
              <a:rPr lang="en-IN" b="1" dirty="0" err="1"/>
              <a:t>filedialog</a:t>
            </a:r>
            <a:endParaRPr lang="en-IN" b="1" dirty="0"/>
          </a:p>
          <a:p>
            <a:pPr>
              <a:lnSpc>
                <a:spcPct val="90000"/>
              </a:lnSpc>
              <a:spcAft>
                <a:spcPts val="600"/>
              </a:spcAft>
            </a:pPr>
            <a:r>
              <a:rPr lang="en-IN" b="1" dirty="0"/>
              <a:t>from </a:t>
            </a:r>
            <a:r>
              <a:rPr lang="en-IN" b="1" dirty="0" err="1"/>
              <a:t>tkinter</a:t>
            </a:r>
            <a:r>
              <a:rPr lang="en-IN" b="1" dirty="0"/>
              <a:t> import </a:t>
            </a:r>
            <a:r>
              <a:rPr lang="en-IN" b="1" dirty="0" err="1"/>
              <a:t>messagebox</a:t>
            </a:r>
            <a:endParaRPr lang="en-IN" b="1" dirty="0"/>
          </a:p>
          <a:p>
            <a:pPr>
              <a:lnSpc>
                <a:spcPct val="90000"/>
              </a:lnSpc>
              <a:spcAft>
                <a:spcPts val="600"/>
              </a:spcAft>
            </a:pPr>
            <a:r>
              <a:rPr lang="en-IN" b="1" dirty="0"/>
              <a:t>from </a:t>
            </a:r>
            <a:r>
              <a:rPr lang="en-IN" b="1" dirty="0" err="1"/>
              <a:t>tkinter</a:t>
            </a:r>
            <a:r>
              <a:rPr lang="en-IN" b="1" dirty="0"/>
              <a:t> import </a:t>
            </a:r>
            <a:r>
              <a:rPr lang="en-IN" b="1" dirty="0" err="1"/>
              <a:t>PhotoImage</a:t>
            </a:r>
            <a:endParaRPr lang="en-IN" b="1" dirty="0"/>
          </a:p>
          <a:p>
            <a:pPr>
              <a:lnSpc>
                <a:spcPct val="90000"/>
              </a:lnSpc>
              <a:spcAft>
                <a:spcPts val="600"/>
              </a:spcAft>
            </a:pPr>
            <a:r>
              <a:rPr lang="en-IN" b="1" dirty="0"/>
              <a:t>from </a:t>
            </a:r>
            <a:r>
              <a:rPr lang="en-IN" b="1" dirty="0" err="1"/>
              <a:t>tkinter</a:t>
            </a:r>
            <a:r>
              <a:rPr lang="en-IN" b="1" dirty="0"/>
              <a:t> import </a:t>
            </a:r>
            <a:r>
              <a:rPr lang="en-IN" b="1" dirty="0" err="1"/>
              <a:t>filedialog</a:t>
            </a:r>
            <a:endParaRPr lang="en-IN" b="1" dirty="0"/>
          </a:p>
          <a:p>
            <a:pPr>
              <a:lnSpc>
                <a:spcPct val="90000"/>
              </a:lnSpc>
              <a:spcAft>
                <a:spcPts val="600"/>
              </a:spcAft>
            </a:pPr>
            <a:r>
              <a:rPr lang="en-IN" b="1" dirty="0"/>
              <a:t>from PIL import Image, </a:t>
            </a:r>
            <a:r>
              <a:rPr lang="en-IN" b="1" dirty="0" err="1"/>
              <a:t>ImageTk</a:t>
            </a:r>
            <a:endParaRPr lang="en-IN" b="1" dirty="0"/>
          </a:p>
          <a:p>
            <a:pPr>
              <a:lnSpc>
                <a:spcPct val="90000"/>
              </a:lnSpc>
              <a:spcAft>
                <a:spcPts val="600"/>
              </a:spcAft>
            </a:pPr>
            <a:r>
              <a:rPr lang="en-IN" b="1" dirty="0"/>
              <a:t>import </a:t>
            </a:r>
            <a:r>
              <a:rPr lang="en-IN" b="1" dirty="0" err="1"/>
              <a:t>shutil</a:t>
            </a:r>
            <a:endParaRPr lang="en-IN" b="1" dirty="0"/>
          </a:p>
          <a:p>
            <a:pPr>
              <a:lnSpc>
                <a:spcPct val="90000"/>
              </a:lnSpc>
              <a:spcAft>
                <a:spcPts val="600"/>
              </a:spcAft>
            </a:pPr>
            <a:endParaRPr lang="en-IN" b="1" dirty="0"/>
          </a:p>
          <a:p>
            <a:pPr>
              <a:lnSpc>
                <a:spcPct val="90000"/>
              </a:lnSpc>
              <a:spcAft>
                <a:spcPts val="600"/>
              </a:spcAft>
            </a:pPr>
            <a:endParaRPr lang="en-IN" b="1" dirty="0"/>
          </a:p>
        </p:txBody>
      </p:sp>
      <p:sp>
        <p:nvSpPr>
          <p:cNvPr id="16" name="TextBox 15">
            <a:extLst>
              <a:ext uri="{FF2B5EF4-FFF2-40B4-BE49-F238E27FC236}">
                <a16:creationId xmlns:a16="http://schemas.microsoft.com/office/drawing/2014/main" id="{34A29E0B-D143-9F35-D36C-9244CBB8D81E}"/>
              </a:ext>
            </a:extLst>
          </p:cNvPr>
          <p:cNvSpPr txBox="1"/>
          <p:nvPr/>
        </p:nvSpPr>
        <p:spPr>
          <a:xfrm>
            <a:off x="3293634" y="137261"/>
            <a:ext cx="8665756" cy="3968295"/>
          </a:xfrm>
          <a:prstGeom prst="rect">
            <a:avLst/>
          </a:prstGeom>
          <a:noFill/>
        </p:spPr>
        <p:txBody>
          <a:bodyPr wrap="square" anchor="t">
            <a:normAutofit fontScale="92500" lnSpcReduction="10000"/>
          </a:bodyPr>
          <a:lstStyle/>
          <a:p>
            <a:pPr>
              <a:lnSpc>
                <a:spcPct val="90000"/>
              </a:lnSpc>
              <a:spcAft>
                <a:spcPts val="600"/>
              </a:spcAft>
            </a:pPr>
            <a:r>
              <a:rPr lang="en-IN" sz="1400" dirty="0"/>
              <a:t>import cv2: This imports the OpenCV library, which is commonly used for image processing and computer vision tasks.</a:t>
            </a:r>
          </a:p>
          <a:p>
            <a:pPr>
              <a:lnSpc>
                <a:spcPct val="90000"/>
              </a:lnSpc>
              <a:spcAft>
                <a:spcPts val="600"/>
              </a:spcAft>
            </a:pPr>
            <a:r>
              <a:rPr lang="en-IN" sz="1400" dirty="0"/>
              <a:t>import </a:t>
            </a:r>
            <a:r>
              <a:rPr lang="en-IN" sz="1400" dirty="0" err="1"/>
              <a:t>os</a:t>
            </a:r>
            <a:r>
              <a:rPr lang="en-IN" sz="1400" dirty="0"/>
              <a:t>: This library provides functions for interacting with the operating system, allowing you to manage files and directories.</a:t>
            </a:r>
          </a:p>
          <a:p>
            <a:pPr>
              <a:lnSpc>
                <a:spcPct val="90000"/>
              </a:lnSpc>
              <a:spcAft>
                <a:spcPts val="600"/>
              </a:spcAft>
            </a:pPr>
            <a:r>
              <a:rPr lang="en-IN" sz="1400" dirty="0"/>
              <a:t>import pandas as pd: The pandas library is used for data manipulation and analysis. In this project, it's utilized to work with data frames.</a:t>
            </a:r>
          </a:p>
          <a:p>
            <a:pPr>
              <a:lnSpc>
                <a:spcPct val="90000"/>
              </a:lnSpc>
              <a:spcAft>
                <a:spcPts val="600"/>
              </a:spcAft>
            </a:pPr>
            <a:r>
              <a:rPr lang="en-IN" sz="1400" dirty="0"/>
              <a:t>from </a:t>
            </a:r>
            <a:r>
              <a:rPr lang="en-IN" sz="1400" dirty="0" err="1"/>
              <a:t>fastdtw</a:t>
            </a:r>
            <a:r>
              <a:rPr lang="en-IN" sz="1400" dirty="0"/>
              <a:t> import </a:t>
            </a:r>
            <a:r>
              <a:rPr lang="en-IN" sz="1400" dirty="0" err="1"/>
              <a:t>fastdtw</a:t>
            </a:r>
            <a:r>
              <a:rPr lang="en-IN" sz="1400" dirty="0"/>
              <a:t>: This imports the </a:t>
            </a:r>
            <a:r>
              <a:rPr lang="en-IN" sz="1400" dirty="0" err="1"/>
              <a:t>fastdtw</a:t>
            </a:r>
            <a:r>
              <a:rPr lang="en-IN" sz="1400" dirty="0"/>
              <a:t> function from the </a:t>
            </a:r>
            <a:r>
              <a:rPr lang="en-IN" sz="1400" dirty="0" err="1"/>
              <a:t>fastdtw</a:t>
            </a:r>
            <a:r>
              <a:rPr lang="en-IN" sz="1400" dirty="0"/>
              <a:t> library. </a:t>
            </a:r>
            <a:r>
              <a:rPr lang="en-IN" sz="1400" dirty="0" err="1"/>
              <a:t>fastdtw</a:t>
            </a:r>
            <a:r>
              <a:rPr lang="en-IN" sz="1400" dirty="0"/>
              <a:t> is an efficient implementation of the Dynamic Time Warping (DTW) algorithm.</a:t>
            </a:r>
          </a:p>
          <a:p>
            <a:pPr>
              <a:lnSpc>
                <a:spcPct val="90000"/>
              </a:lnSpc>
              <a:spcAft>
                <a:spcPts val="600"/>
              </a:spcAft>
            </a:pPr>
            <a:r>
              <a:rPr lang="en-IN" sz="1400" dirty="0"/>
              <a:t>import </a:t>
            </a:r>
            <a:r>
              <a:rPr lang="en-IN" sz="1400" dirty="0" err="1"/>
              <a:t>numpy</a:t>
            </a:r>
            <a:r>
              <a:rPr lang="en-IN" sz="1400" dirty="0"/>
              <a:t> as np: NumPy is a fundamental library for numerical computations in Python. It's used for working with arrays and matrices.</a:t>
            </a:r>
          </a:p>
          <a:p>
            <a:pPr>
              <a:lnSpc>
                <a:spcPct val="90000"/>
              </a:lnSpc>
              <a:spcAft>
                <a:spcPts val="600"/>
              </a:spcAft>
            </a:pPr>
            <a:r>
              <a:rPr lang="en-IN" sz="1400" dirty="0"/>
              <a:t>import </a:t>
            </a:r>
            <a:r>
              <a:rPr lang="en-IN" sz="1400" dirty="0" err="1"/>
              <a:t>matplotlib.pyplot</a:t>
            </a:r>
            <a:r>
              <a:rPr lang="en-IN" sz="1400" dirty="0"/>
              <a:t> as </a:t>
            </a:r>
            <a:r>
              <a:rPr lang="en-IN" sz="1400" dirty="0" err="1"/>
              <a:t>plt</a:t>
            </a:r>
            <a:r>
              <a:rPr lang="en-IN" sz="1400" dirty="0"/>
              <a:t>: Matplotlib is a popular library for creating visualizations and plots. In this project, it's used to generate graphs and visualizations.</a:t>
            </a:r>
          </a:p>
          <a:p>
            <a:pPr>
              <a:lnSpc>
                <a:spcPct val="90000"/>
              </a:lnSpc>
              <a:spcAft>
                <a:spcPts val="600"/>
              </a:spcAft>
            </a:pPr>
            <a:r>
              <a:rPr lang="en-IN" sz="1400" dirty="0"/>
              <a:t>import </a:t>
            </a:r>
            <a:r>
              <a:rPr lang="en-IN" sz="1400" dirty="0" err="1"/>
              <a:t>tkinter</a:t>
            </a:r>
            <a:r>
              <a:rPr lang="en-IN" sz="1400" dirty="0"/>
              <a:t> as </a:t>
            </a:r>
            <a:r>
              <a:rPr lang="en-IN" sz="1400" dirty="0" err="1"/>
              <a:t>tk</a:t>
            </a:r>
            <a:r>
              <a:rPr lang="en-IN" sz="1400" dirty="0"/>
              <a:t>: The </a:t>
            </a:r>
            <a:r>
              <a:rPr lang="en-IN" sz="1400" dirty="0" err="1"/>
              <a:t>tkinter</a:t>
            </a:r>
            <a:r>
              <a:rPr lang="en-IN" sz="1400" dirty="0"/>
              <a:t> library provides tools for creating graphical user interfaces (GUIs).</a:t>
            </a:r>
          </a:p>
          <a:p>
            <a:pPr>
              <a:lnSpc>
                <a:spcPct val="90000"/>
              </a:lnSpc>
              <a:spcAft>
                <a:spcPts val="600"/>
              </a:spcAft>
            </a:pPr>
            <a:r>
              <a:rPr lang="en-IN" sz="1400" dirty="0"/>
              <a:t>from </a:t>
            </a:r>
            <a:r>
              <a:rPr lang="en-IN" sz="1400" dirty="0" err="1"/>
              <a:t>tkinter</a:t>
            </a:r>
            <a:r>
              <a:rPr lang="en-IN" sz="1400" dirty="0"/>
              <a:t> import </a:t>
            </a:r>
            <a:r>
              <a:rPr lang="en-IN" sz="1400" dirty="0" err="1"/>
              <a:t>filedialog</a:t>
            </a:r>
            <a:r>
              <a:rPr lang="en-IN" sz="1400" dirty="0"/>
              <a:t>: This imports the </a:t>
            </a:r>
            <a:r>
              <a:rPr lang="en-IN" sz="1400" dirty="0" err="1"/>
              <a:t>filedialog</a:t>
            </a:r>
            <a:r>
              <a:rPr lang="en-IN" sz="1400" dirty="0"/>
              <a:t> module from </a:t>
            </a:r>
            <a:r>
              <a:rPr lang="en-IN" sz="1400" dirty="0" err="1"/>
              <a:t>tkinter</a:t>
            </a:r>
            <a:r>
              <a:rPr lang="en-IN" sz="1400" dirty="0"/>
              <a:t>, which is used to open file dialogs for file selection.</a:t>
            </a:r>
          </a:p>
          <a:p>
            <a:pPr>
              <a:lnSpc>
                <a:spcPct val="90000"/>
              </a:lnSpc>
              <a:spcAft>
                <a:spcPts val="600"/>
              </a:spcAft>
            </a:pPr>
            <a:r>
              <a:rPr lang="en-IN" sz="1400" dirty="0"/>
              <a:t>from </a:t>
            </a:r>
            <a:r>
              <a:rPr lang="en-IN" sz="1400" dirty="0" err="1"/>
              <a:t>tkinter</a:t>
            </a:r>
            <a:r>
              <a:rPr lang="en-IN" sz="1400" dirty="0"/>
              <a:t> import </a:t>
            </a:r>
            <a:r>
              <a:rPr lang="en-IN" sz="1400" dirty="0" err="1"/>
              <a:t>messagebox</a:t>
            </a:r>
            <a:r>
              <a:rPr lang="en-IN" sz="1400" dirty="0"/>
              <a:t>: The </a:t>
            </a:r>
            <a:r>
              <a:rPr lang="en-IN" sz="1400" dirty="0" err="1"/>
              <a:t>messagebox</a:t>
            </a:r>
            <a:r>
              <a:rPr lang="en-IN" sz="1400" dirty="0"/>
              <a:t> module from </a:t>
            </a:r>
            <a:r>
              <a:rPr lang="en-IN" sz="1400" dirty="0" err="1"/>
              <a:t>tkinter</a:t>
            </a:r>
            <a:r>
              <a:rPr lang="en-IN" sz="1400" dirty="0"/>
              <a:t> allows you to display pop-up message boxes in the GUI.</a:t>
            </a:r>
          </a:p>
          <a:p>
            <a:pPr>
              <a:lnSpc>
                <a:spcPct val="90000"/>
              </a:lnSpc>
              <a:spcAft>
                <a:spcPts val="600"/>
              </a:spcAft>
            </a:pPr>
            <a:r>
              <a:rPr lang="en-IN" sz="1400" dirty="0"/>
              <a:t>from </a:t>
            </a:r>
            <a:r>
              <a:rPr lang="en-IN" sz="1400" dirty="0" err="1"/>
              <a:t>tkinter</a:t>
            </a:r>
            <a:r>
              <a:rPr lang="en-IN" sz="1400" dirty="0"/>
              <a:t> import </a:t>
            </a:r>
            <a:r>
              <a:rPr lang="en-IN" sz="1400" dirty="0" err="1"/>
              <a:t>PhotoImage</a:t>
            </a:r>
            <a:r>
              <a:rPr lang="en-IN" sz="1400" dirty="0"/>
              <a:t>: </a:t>
            </a:r>
            <a:r>
              <a:rPr lang="en-IN" sz="1400" dirty="0" err="1"/>
              <a:t>PhotoImage</a:t>
            </a:r>
            <a:r>
              <a:rPr lang="en-IN" sz="1400" dirty="0"/>
              <a:t> is used to load and display images within the GUI.</a:t>
            </a:r>
          </a:p>
          <a:p>
            <a:pPr>
              <a:lnSpc>
                <a:spcPct val="90000"/>
              </a:lnSpc>
              <a:spcAft>
                <a:spcPts val="600"/>
              </a:spcAft>
            </a:pPr>
            <a:r>
              <a:rPr lang="en-IN" sz="1400" dirty="0"/>
              <a:t>from </a:t>
            </a:r>
            <a:r>
              <a:rPr lang="en-IN" sz="1400" dirty="0" err="1"/>
              <a:t>tkinter</a:t>
            </a:r>
            <a:r>
              <a:rPr lang="en-IN" sz="1400" dirty="0"/>
              <a:t> import </a:t>
            </a:r>
            <a:r>
              <a:rPr lang="en-IN" sz="1400" dirty="0" err="1"/>
              <a:t>filedialog</a:t>
            </a:r>
            <a:r>
              <a:rPr lang="en-IN" sz="1400" dirty="0"/>
              <a:t>: This is another import statement for the </a:t>
            </a:r>
            <a:r>
              <a:rPr lang="en-IN" sz="1400" dirty="0" err="1"/>
              <a:t>filedialog</a:t>
            </a:r>
            <a:r>
              <a:rPr lang="en-IN" sz="1400" dirty="0"/>
              <a:t> module, which is used for opening file dialogs.</a:t>
            </a:r>
          </a:p>
        </p:txBody>
      </p:sp>
      <p:sp>
        <p:nvSpPr>
          <p:cNvPr id="2" name="TextBox 1">
            <a:extLst>
              <a:ext uri="{FF2B5EF4-FFF2-40B4-BE49-F238E27FC236}">
                <a16:creationId xmlns:a16="http://schemas.microsoft.com/office/drawing/2014/main" id="{0B0530D9-E572-9CD0-7042-E0FF3923FB33}"/>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14137968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2: Main Application Window</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73365" y="895635"/>
            <a:ext cx="5327306" cy="3275013"/>
          </a:xfrm>
          <a:prstGeom prst="rect">
            <a:avLst/>
          </a:prstGeom>
          <a:noFill/>
        </p:spPr>
        <p:txBody>
          <a:bodyPr wrap="square" anchor="t">
            <a:normAutofit/>
          </a:bodyPr>
          <a:lstStyle/>
          <a:p>
            <a:pPr>
              <a:lnSpc>
                <a:spcPct val="90000"/>
              </a:lnSpc>
              <a:spcAft>
                <a:spcPts val="600"/>
              </a:spcAft>
            </a:pPr>
            <a:endParaRPr lang="en-IN" b="1" dirty="0"/>
          </a:p>
          <a:p>
            <a:pPr>
              <a:lnSpc>
                <a:spcPct val="90000"/>
              </a:lnSpc>
              <a:spcAft>
                <a:spcPts val="600"/>
              </a:spcAft>
            </a:pPr>
            <a:r>
              <a:rPr lang="en-IN" b="1" dirty="0"/>
              <a:t># Create the main application window</a:t>
            </a:r>
          </a:p>
          <a:p>
            <a:pPr>
              <a:lnSpc>
                <a:spcPct val="90000"/>
              </a:lnSpc>
              <a:spcAft>
                <a:spcPts val="600"/>
              </a:spcAft>
            </a:pPr>
            <a:r>
              <a:rPr lang="en-IN" b="1" dirty="0"/>
              <a:t>app = </a:t>
            </a:r>
            <a:r>
              <a:rPr lang="en-IN" b="1" dirty="0" err="1"/>
              <a:t>tk.Tk</a:t>
            </a:r>
            <a:r>
              <a:rPr lang="en-IN" b="1" dirty="0"/>
              <a:t>()</a:t>
            </a:r>
          </a:p>
          <a:p>
            <a:pPr>
              <a:lnSpc>
                <a:spcPct val="90000"/>
              </a:lnSpc>
              <a:spcAft>
                <a:spcPts val="600"/>
              </a:spcAft>
            </a:pPr>
            <a:r>
              <a:rPr lang="en-IN" b="1" dirty="0" err="1"/>
              <a:t>app.title</a:t>
            </a:r>
            <a:r>
              <a:rPr lang="en-IN" b="1" dirty="0"/>
              <a:t>("Shape Matching Application")</a:t>
            </a:r>
          </a:p>
          <a:p>
            <a:pPr>
              <a:lnSpc>
                <a:spcPct val="90000"/>
              </a:lnSpc>
              <a:spcAft>
                <a:spcPts val="600"/>
              </a:spcAft>
            </a:pPr>
            <a:r>
              <a:rPr lang="en-IN" b="1" dirty="0" err="1"/>
              <a:t>screen_width</a:t>
            </a:r>
            <a:r>
              <a:rPr lang="en-IN" b="1" dirty="0"/>
              <a:t> = </a:t>
            </a:r>
            <a:r>
              <a:rPr lang="en-IN" b="1" dirty="0" err="1"/>
              <a:t>app.winfo_screenwidth</a:t>
            </a:r>
            <a:r>
              <a:rPr lang="en-IN" b="1" dirty="0"/>
              <a:t>()</a:t>
            </a:r>
          </a:p>
          <a:p>
            <a:pPr>
              <a:lnSpc>
                <a:spcPct val="90000"/>
              </a:lnSpc>
              <a:spcAft>
                <a:spcPts val="600"/>
              </a:spcAft>
            </a:pPr>
            <a:r>
              <a:rPr lang="en-IN" b="1" dirty="0" err="1"/>
              <a:t>screen_height</a:t>
            </a:r>
            <a:r>
              <a:rPr lang="en-IN" b="1" dirty="0"/>
              <a:t> = </a:t>
            </a:r>
            <a:r>
              <a:rPr lang="en-IN" b="1" dirty="0" err="1"/>
              <a:t>app.winfo_screenheight</a:t>
            </a:r>
            <a:r>
              <a:rPr lang="en-IN" b="1" dirty="0"/>
              <a:t>()</a:t>
            </a:r>
          </a:p>
          <a:p>
            <a:pPr>
              <a:lnSpc>
                <a:spcPct val="90000"/>
              </a:lnSpc>
              <a:spcAft>
                <a:spcPts val="600"/>
              </a:spcAft>
            </a:pPr>
            <a:r>
              <a:rPr lang="en-IN" b="1" dirty="0" err="1"/>
              <a:t>app.geometry</a:t>
            </a:r>
            <a:r>
              <a:rPr lang="en-IN" b="1" dirty="0"/>
              <a:t>(f"{</a:t>
            </a:r>
            <a:r>
              <a:rPr lang="en-IN" b="1" dirty="0" err="1"/>
              <a:t>screen_width</a:t>
            </a:r>
            <a:r>
              <a:rPr lang="en-IN" b="1" dirty="0"/>
              <a:t>}x{</a:t>
            </a:r>
            <a:r>
              <a:rPr lang="en-IN" b="1" dirty="0" err="1"/>
              <a:t>screen_height</a:t>
            </a:r>
            <a:r>
              <a:rPr lang="en-IN" b="1" dirty="0"/>
              <a:t>}")</a:t>
            </a:r>
          </a:p>
        </p:txBody>
      </p:sp>
      <p:sp>
        <p:nvSpPr>
          <p:cNvPr id="16" name="TextBox 15">
            <a:extLst>
              <a:ext uri="{FF2B5EF4-FFF2-40B4-BE49-F238E27FC236}">
                <a16:creationId xmlns:a16="http://schemas.microsoft.com/office/drawing/2014/main" id="{34A29E0B-D143-9F35-D36C-9244CBB8D81E}"/>
              </a:ext>
            </a:extLst>
          </p:cNvPr>
          <p:cNvSpPr txBox="1"/>
          <p:nvPr/>
        </p:nvSpPr>
        <p:spPr>
          <a:xfrm>
            <a:off x="4981074" y="240633"/>
            <a:ext cx="7210926" cy="3610794"/>
          </a:xfrm>
          <a:prstGeom prst="rect">
            <a:avLst/>
          </a:prstGeom>
          <a:noFill/>
        </p:spPr>
        <p:txBody>
          <a:bodyPr wrap="square" anchor="t">
            <a:normAutofit/>
          </a:bodyPr>
          <a:lstStyle/>
          <a:p>
            <a:pPr>
              <a:lnSpc>
                <a:spcPct val="90000"/>
              </a:lnSpc>
              <a:spcAft>
                <a:spcPts val="600"/>
              </a:spcAft>
            </a:pPr>
            <a:endParaRPr lang="en-IN" dirty="0"/>
          </a:p>
          <a:p>
            <a:pPr>
              <a:lnSpc>
                <a:spcPct val="90000"/>
              </a:lnSpc>
              <a:spcAft>
                <a:spcPts val="600"/>
              </a:spcAft>
            </a:pPr>
            <a:r>
              <a:rPr lang="en-IN" dirty="0"/>
              <a:t>app = </a:t>
            </a:r>
            <a:r>
              <a:rPr lang="en-IN" dirty="0" err="1"/>
              <a:t>tk.Tk</a:t>
            </a:r>
            <a:r>
              <a:rPr lang="en-IN" dirty="0"/>
              <a:t>(): This line creates the main application window and assigns it to the variable app.</a:t>
            </a:r>
          </a:p>
          <a:p>
            <a:pPr>
              <a:lnSpc>
                <a:spcPct val="90000"/>
              </a:lnSpc>
              <a:spcAft>
                <a:spcPts val="600"/>
              </a:spcAft>
            </a:pPr>
            <a:r>
              <a:rPr lang="en-IN" dirty="0" err="1"/>
              <a:t>app.title</a:t>
            </a:r>
            <a:r>
              <a:rPr lang="en-IN" dirty="0"/>
              <a:t>("Shape Matching Application"): It sets the title of the application window to "Shape Matching Application".</a:t>
            </a:r>
          </a:p>
          <a:p>
            <a:pPr>
              <a:lnSpc>
                <a:spcPct val="90000"/>
              </a:lnSpc>
              <a:spcAft>
                <a:spcPts val="600"/>
              </a:spcAft>
            </a:pPr>
            <a:r>
              <a:rPr lang="en-IN" dirty="0" err="1"/>
              <a:t>screen_width</a:t>
            </a:r>
            <a:r>
              <a:rPr lang="en-IN" dirty="0"/>
              <a:t> = </a:t>
            </a:r>
            <a:r>
              <a:rPr lang="en-IN" dirty="0" err="1"/>
              <a:t>app.winfo_screenwidth</a:t>
            </a:r>
            <a:r>
              <a:rPr lang="en-IN" dirty="0"/>
              <a:t>(): This line retrieves the width of the screen where the application is running.</a:t>
            </a:r>
          </a:p>
          <a:p>
            <a:pPr>
              <a:lnSpc>
                <a:spcPct val="90000"/>
              </a:lnSpc>
              <a:spcAft>
                <a:spcPts val="600"/>
              </a:spcAft>
            </a:pPr>
            <a:r>
              <a:rPr lang="en-IN" dirty="0" err="1"/>
              <a:t>screen_height</a:t>
            </a:r>
            <a:r>
              <a:rPr lang="en-IN" dirty="0"/>
              <a:t> = </a:t>
            </a:r>
            <a:r>
              <a:rPr lang="en-IN" dirty="0" err="1"/>
              <a:t>app.winfo_screenheight</a:t>
            </a:r>
            <a:r>
              <a:rPr lang="en-IN" dirty="0"/>
              <a:t>(): It gets the height of the screen.</a:t>
            </a:r>
          </a:p>
          <a:p>
            <a:pPr>
              <a:lnSpc>
                <a:spcPct val="90000"/>
              </a:lnSpc>
              <a:spcAft>
                <a:spcPts val="600"/>
              </a:spcAft>
            </a:pPr>
            <a:r>
              <a:rPr lang="en-IN" dirty="0" err="1"/>
              <a:t>app.geometry</a:t>
            </a:r>
            <a:r>
              <a:rPr lang="en-IN" dirty="0"/>
              <a:t>(f"{</a:t>
            </a:r>
            <a:r>
              <a:rPr lang="en-IN" dirty="0" err="1"/>
              <a:t>screen_width</a:t>
            </a:r>
            <a:r>
              <a:rPr lang="en-IN" dirty="0"/>
              <a:t>}x{</a:t>
            </a:r>
            <a:r>
              <a:rPr lang="en-IN" dirty="0" err="1"/>
              <a:t>screen_height</a:t>
            </a:r>
            <a:r>
              <a:rPr lang="en-IN" dirty="0"/>
              <a:t>}"): The geometry method sets the size of the application window to match the screen width and height. This ensures that the window fits the entire screen.</a:t>
            </a:r>
          </a:p>
        </p:txBody>
      </p:sp>
      <p:sp>
        <p:nvSpPr>
          <p:cNvPr id="3" name="TextBox 2">
            <a:extLst>
              <a:ext uri="{FF2B5EF4-FFF2-40B4-BE49-F238E27FC236}">
                <a16:creationId xmlns:a16="http://schemas.microsoft.com/office/drawing/2014/main" id="{841E4A54-9760-9CE1-446E-59E4559292D8}"/>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41469753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3: Label for User Instructions and "Upload Image" Button</a:t>
            </a:r>
            <a:endParaRPr lang="en-US" sz="44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B536DB60-E1A8-9D99-8728-1865EE7DCBAB}"/>
              </a:ext>
            </a:extLst>
          </p:cNvPr>
          <p:cNvSpPr txBox="1"/>
          <p:nvPr/>
        </p:nvSpPr>
        <p:spPr>
          <a:xfrm>
            <a:off x="176463" y="528740"/>
            <a:ext cx="6096000" cy="923330"/>
          </a:xfrm>
          <a:prstGeom prst="rect">
            <a:avLst/>
          </a:prstGeom>
          <a:noFill/>
        </p:spPr>
        <p:txBody>
          <a:bodyPr wrap="square">
            <a:spAutoFit/>
          </a:bodyPr>
          <a:lstStyle/>
          <a:p>
            <a:r>
              <a:rPr lang="en-IN" b="1" dirty="0" err="1"/>
              <a:t>image_label</a:t>
            </a:r>
            <a:r>
              <a:rPr lang="en-IN" b="1" dirty="0"/>
              <a:t> = </a:t>
            </a:r>
            <a:r>
              <a:rPr lang="en-IN" b="1" dirty="0" err="1"/>
              <a:t>tk.Label</a:t>
            </a:r>
            <a:r>
              <a:rPr lang="en-IN" b="1" dirty="0"/>
              <a:t>(app, text="press the below Upload Image button to upload the input image")</a:t>
            </a:r>
          </a:p>
          <a:p>
            <a:r>
              <a:rPr lang="en-IN" b="1" dirty="0" err="1"/>
              <a:t>image_label.pack</a:t>
            </a:r>
            <a:r>
              <a:rPr lang="en-IN" b="1" dirty="0"/>
              <a:t>()</a:t>
            </a:r>
          </a:p>
        </p:txBody>
      </p:sp>
      <p:sp>
        <p:nvSpPr>
          <p:cNvPr id="9" name="TextBox 8">
            <a:extLst>
              <a:ext uri="{FF2B5EF4-FFF2-40B4-BE49-F238E27FC236}">
                <a16:creationId xmlns:a16="http://schemas.microsoft.com/office/drawing/2014/main" id="{B43900E6-051A-9E87-E116-9B09F694A865}"/>
              </a:ext>
            </a:extLst>
          </p:cNvPr>
          <p:cNvSpPr txBox="1"/>
          <p:nvPr/>
        </p:nvSpPr>
        <p:spPr>
          <a:xfrm>
            <a:off x="5919537" y="390241"/>
            <a:ext cx="6096000" cy="1200329"/>
          </a:xfrm>
          <a:prstGeom prst="rect">
            <a:avLst/>
          </a:prstGeom>
          <a:noFill/>
        </p:spPr>
        <p:txBody>
          <a:bodyPr wrap="square">
            <a:spAutoFit/>
          </a:bodyPr>
          <a:lstStyle/>
          <a:p>
            <a:r>
              <a:rPr lang="en-IN" dirty="0"/>
              <a:t>Create a label (</a:t>
            </a:r>
            <a:r>
              <a:rPr lang="en-IN" dirty="0" err="1"/>
              <a:t>image_label</a:t>
            </a:r>
            <a:r>
              <a:rPr lang="en-IN" dirty="0"/>
              <a:t>) with instructions for the user. This label provides guidance on how to upload an image.</a:t>
            </a:r>
          </a:p>
          <a:p>
            <a:r>
              <a:rPr lang="en-IN" dirty="0"/>
              <a:t>Set the text to "press the below Upload Image button to upload the input image."</a:t>
            </a:r>
          </a:p>
        </p:txBody>
      </p:sp>
      <p:sp>
        <p:nvSpPr>
          <p:cNvPr id="12" name="TextBox 11">
            <a:extLst>
              <a:ext uri="{FF2B5EF4-FFF2-40B4-BE49-F238E27FC236}">
                <a16:creationId xmlns:a16="http://schemas.microsoft.com/office/drawing/2014/main" id="{5B1707AA-8B2F-54B4-6B69-FA2BB2114558}"/>
              </a:ext>
            </a:extLst>
          </p:cNvPr>
          <p:cNvSpPr txBox="1"/>
          <p:nvPr/>
        </p:nvSpPr>
        <p:spPr>
          <a:xfrm>
            <a:off x="176463" y="2297997"/>
            <a:ext cx="5743074" cy="646331"/>
          </a:xfrm>
          <a:prstGeom prst="rect">
            <a:avLst/>
          </a:prstGeom>
          <a:noFill/>
        </p:spPr>
        <p:txBody>
          <a:bodyPr wrap="square">
            <a:spAutoFit/>
          </a:bodyPr>
          <a:lstStyle/>
          <a:p>
            <a:r>
              <a:rPr lang="en-US" b="1" dirty="0" err="1"/>
              <a:t>upload_button</a:t>
            </a:r>
            <a:r>
              <a:rPr lang="en-US" b="1" dirty="0"/>
              <a:t> = </a:t>
            </a:r>
            <a:r>
              <a:rPr lang="en-US" b="1" dirty="0" err="1"/>
              <a:t>tk.Button</a:t>
            </a:r>
            <a:r>
              <a:rPr lang="en-US" b="1" dirty="0"/>
              <a:t>(app, text="Upload Image")</a:t>
            </a:r>
          </a:p>
          <a:p>
            <a:r>
              <a:rPr lang="en-US" b="1" dirty="0" err="1"/>
              <a:t>upload_button.pack</a:t>
            </a:r>
            <a:r>
              <a:rPr lang="en-US" b="1" dirty="0"/>
              <a:t>()</a:t>
            </a:r>
          </a:p>
        </p:txBody>
      </p:sp>
      <p:sp>
        <p:nvSpPr>
          <p:cNvPr id="14" name="TextBox 13">
            <a:extLst>
              <a:ext uri="{FF2B5EF4-FFF2-40B4-BE49-F238E27FC236}">
                <a16:creationId xmlns:a16="http://schemas.microsoft.com/office/drawing/2014/main" id="{81690CBD-639E-CEA0-01C4-C069E2EA9CAD}"/>
              </a:ext>
            </a:extLst>
          </p:cNvPr>
          <p:cNvSpPr txBox="1"/>
          <p:nvPr/>
        </p:nvSpPr>
        <p:spPr>
          <a:xfrm>
            <a:off x="5919537" y="2020997"/>
            <a:ext cx="6096000" cy="646331"/>
          </a:xfrm>
          <a:prstGeom prst="rect">
            <a:avLst/>
          </a:prstGeom>
          <a:noFill/>
        </p:spPr>
        <p:txBody>
          <a:bodyPr wrap="square">
            <a:spAutoFit/>
          </a:bodyPr>
          <a:lstStyle/>
          <a:p>
            <a:r>
              <a:rPr lang="en-US" dirty="0"/>
              <a:t>Create an "Upload Image" button (</a:t>
            </a:r>
            <a:r>
              <a:rPr lang="en-US" dirty="0" err="1"/>
              <a:t>upload_button</a:t>
            </a:r>
            <a:r>
              <a:rPr lang="en-US" dirty="0"/>
              <a:t>) for users to upload an image. </a:t>
            </a:r>
            <a:r>
              <a:rPr lang="en-US" dirty="0" err="1"/>
              <a:t>Add’s</a:t>
            </a:r>
            <a:r>
              <a:rPr lang="en-US" dirty="0"/>
              <a:t> the button to the application.</a:t>
            </a:r>
            <a:endParaRPr lang="en-IN" dirty="0"/>
          </a:p>
        </p:txBody>
      </p:sp>
      <p:sp>
        <p:nvSpPr>
          <p:cNvPr id="3" name="TextBox 2">
            <a:extLst>
              <a:ext uri="{FF2B5EF4-FFF2-40B4-BE49-F238E27FC236}">
                <a16:creationId xmlns:a16="http://schemas.microsoft.com/office/drawing/2014/main" id="{213CC7DD-541B-3D0F-98BE-0B4AE7824BB5}"/>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8834023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4: Create Folders for Output and Load Pre-Trained Face Detection Model</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128336" y="165686"/>
            <a:ext cx="6344653" cy="2020051"/>
          </a:xfrm>
          <a:prstGeom prst="rect">
            <a:avLst/>
          </a:prstGeom>
          <a:noFill/>
        </p:spPr>
        <p:txBody>
          <a:bodyPr wrap="square" anchor="t">
            <a:normAutofit/>
          </a:bodyPr>
          <a:lstStyle/>
          <a:p>
            <a:pPr>
              <a:lnSpc>
                <a:spcPct val="90000"/>
              </a:lnSpc>
              <a:spcAft>
                <a:spcPts val="600"/>
              </a:spcAft>
            </a:pPr>
            <a:r>
              <a:rPr lang="en-IN" b="1" dirty="0" err="1"/>
              <a:t>output_folder</a:t>
            </a:r>
            <a:r>
              <a:rPr lang="en-IN" b="1" dirty="0"/>
              <a:t> = '</a:t>
            </a:r>
            <a:r>
              <a:rPr lang="en-IN" b="1" dirty="0" err="1"/>
              <a:t>output_images</a:t>
            </a:r>
            <a:r>
              <a:rPr lang="en-IN" b="1" dirty="0"/>
              <a:t>'</a:t>
            </a:r>
          </a:p>
          <a:p>
            <a:pPr>
              <a:lnSpc>
                <a:spcPct val="90000"/>
              </a:lnSpc>
              <a:spcAft>
                <a:spcPts val="600"/>
              </a:spcAft>
            </a:pPr>
            <a:r>
              <a:rPr lang="en-IN" b="1" dirty="0" err="1"/>
              <a:t>os.makedirs</a:t>
            </a:r>
            <a:r>
              <a:rPr lang="en-IN" b="1" dirty="0"/>
              <a:t>(</a:t>
            </a:r>
            <a:r>
              <a:rPr lang="en-IN" b="1" dirty="0" err="1"/>
              <a:t>output_folder</a:t>
            </a:r>
            <a:r>
              <a:rPr lang="en-IN" b="1" dirty="0"/>
              <a:t>, </a:t>
            </a:r>
            <a:r>
              <a:rPr lang="en-IN" b="1" dirty="0" err="1"/>
              <a:t>exist_ok</a:t>
            </a:r>
            <a:r>
              <a:rPr lang="en-IN" b="1" dirty="0"/>
              <a:t>=True)</a:t>
            </a:r>
          </a:p>
          <a:p>
            <a:pPr>
              <a:lnSpc>
                <a:spcPct val="90000"/>
              </a:lnSpc>
              <a:spcAft>
                <a:spcPts val="600"/>
              </a:spcAft>
            </a:pPr>
            <a:endParaRPr lang="en-IN" b="1" dirty="0"/>
          </a:p>
          <a:p>
            <a:pPr>
              <a:lnSpc>
                <a:spcPct val="90000"/>
              </a:lnSpc>
              <a:spcAft>
                <a:spcPts val="600"/>
              </a:spcAft>
            </a:pPr>
            <a:r>
              <a:rPr lang="en-IN" b="1" dirty="0" err="1"/>
              <a:t>output_graph_folder</a:t>
            </a:r>
            <a:r>
              <a:rPr lang="en-IN" b="1" dirty="0"/>
              <a:t> = '</a:t>
            </a:r>
            <a:r>
              <a:rPr lang="en-IN" b="1" dirty="0" err="1"/>
              <a:t>output_Graph</a:t>
            </a:r>
            <a:r>
              <a:rPr lang="en-IN" b="1" dirty="0"/>
              <a:t>'</a:t>
            </a:r>
          </a:p>
          <a:p>
            <a:pPr>
              <a:lnSpc>
                <a:spcPct val="90000"/>
              </a:lnSpc>
              <a:spcAft>
                <a:spcPts val="600"/>
              </a:spcAft>
            </a:pPr>
            <a:r>
              <a:rPr lang="en-IN" b="1" dirty="0" err="1"/>
              <a:t>os.makedirs</a:t>
            </a:r>
            <a:r>
              <a:rPr lang="en-IN" b="1" dirty="0"/>
              <a:t>(</a:t>
            </a:r>
            <a:r>
              <a:rPr lang="en-IN" b="1" dirty="0" err="1"/>
              <a:t>output_graph_folder</a:t>
            </a:r>
            <a:r>
              <a:rPr lang="en-IN" b="1" dirty="0"/>
              <a:t>, </a:t>
            </a:r>
            <a:r>
              <a:rPr lang="en-IN" b="1" dirty="0" err="1"/>
              <a:t>exist_ok</a:t>
            </a:r>
            <a:r>
              <a:rPr lang="en-IN" b="1" dirty="0"/>
              <a:t>=True)</a:t>
            </a:r>
          </a:p>
        </p:txBody>
      </p:sp>
      <p:sp>
        <p:nvSpPr>
          <p:cNvPr id="16" name="TextBox 15">
            <a:extLst>
              <a:ext uri="{FF2B5EF4-FFF2-40B4-BE49-F238E27FC236}">
                <a16:creationId xmlns:a16="http://schemas.microsoft.com/office/drawing/2014/main" id="{34A29E0B-D143-9F35-D36C-9244CBB8D81E}"/>
              </a:ext>
            </a:extLst>
          </p:cNvPr>
          <p:cNvSpPr txBox="1"/>
          <p:nvPr/>
        </p:nvSpPr>
        <p:spPr>
          <a:xfrm>
            <a:off x="5759116" y="523089"/>
            <a:ext cx="6104020" cy="1065546"/>
          </a:xfrm>
          <a:prstGeom prst="rect">
            <a:avLst/>
          </a:prstGeom>
          <a:noFill/>
        </p:spPr>
        <p:txBody>
          <a:bodyPr wrap="square" anchor="t">
            <a:normAutofit/>
          </a:bodyPr>
          <a:lstStyle/>
          <a:p>
            <a:pPr>
              <a:lnSpc>
                <a:spcPct val="90000"/>
              </a:lnSpc>
              <a:spcAft>
                <a:spcPts val="600"/>
              </a:spcAft>
            </a:pPr>
            <a:r>
              <a:rPr lang="en-US" dirty="0"/>
              <a:t>Create two folders: "</a:t>
            </a:r>
            <a:r>
              <a:rPr lang="en-US" dirty="0" err="1"/>
              <a:t>output_images</a:t>
            </a:r>
            <a:r>
              <a:rPr lang="en-US" dirty="0"/>
              <a:t>" and "</a:t>
            </a:r>
            <a:r>
              <a:rPr lang="en-US" dirty="0" err="1"/>
              <a:t>output_Graph</a:t>
            </a:r>
            <a:r>
              <a:rPr lang="en-US" dirty="0"/>
              <a:t>" using </a:t>
            </a:r>
            <a:r>
              <a:rPr lang="en-US" dirty="0" err="1"/>
              <a:t>os.makedirs</a:t>
            </a:r>
            <a:r>
              <a:rPr lang="en-US" dirty="0"/>
              <a:t>. These folders will be used to store output images and graphs generated during shape matching.</a:t>
            </a:r>
            <a:endParaRPr lang="en-IN" dirty="0"/>
          </a:p>
        </p:txBody>
      </p:sp>
      <p:sp>
        <p:nvSpPr>
          <p:cNvPr id="4" name="TextBox 3">
            <a:extLst>
              <a:ext uri="{FF2B5EF4-FFF2-40B4-BE49-F238E27FC236}">
                <a16:creationId xmlns:a16="http://schemas.microsoft.com/office/drawing/2014/main" id="{D9A7AE2B-230B-5D7E-69EB-AC8227F575CF}"/>
              </a:ext>
            </a:extLst>
          </p:cNvPr>
          <p:cNvSpPr txBox="1"/>
          <p:nvPr/>
        </p:nvSpPr>
        <p:spPr>
          <a:xfrm>
            <a:off x="128336" y="2290946"/>
            <a:ext cx="5630780" cy="923330"/>
          </a:xfrm>
          <a:prstGeom prst="rect">
            <a:avLst/>
          </a:prstGeom>
          <a:noFill/>
        </p:spPr>
        <p:txBody>
          <a:bodyPr wrap="square">
            <a:spAutoFit/>
          </a:bodyPr>
          <a:lstStyle/>
          <a:p>
            <a:r>
              <a:rPr lang="en-IN" b="1" dirty="0" err="1"/>
              <a:t>face_cascade</a:t>
            </a:r>
            <a:r>
              <a:rPr lang="en-IN" b="1" dirty="0"/>
              <a:t> = cv2.CascadeClassifier('haarcascade_frontalface_default.xml')</a:t>
            </a:r>
          </a:p>
        </p:txBody>
      </p:sp>
      <p:sp>
        <p:nvSpPr>
          <p:cNvPr id="10" name="TextBox 9">
            <a:extLst>
              <a:ext uri="{FF2B5EF4-FFF2-40B4-BE49-F238E27FC236}">
                <a16:creationId xmlns:a16="http://schemas.microsoft.com/office/drawing/2014/main" id="{F80A2BB9-3384-25DD-6BA7-634CB8478279}"/>
              </a:ext>
            </a:extLst>
          </p:cNvPr>
          <p:cNvSpPr txBox="1"/>
          <p:nvPr/>
        </p:nvSpPr>
        <p:spPr>
          <a:xfrm>
            <a:off x="5759116" y="2441773"/>
            <a:ext cx="6304548" cy="646331"/>
          </a:xfrm>
          <a:prstGeom prst="rect">
            <a:avLst/>
          </a:prstGeom>
          <a:noFill/>
        </p:spPr>
        <p:txBody>
          <a:bodyPr wrap="square">
            <a:spAutoFit/>
          </a:bodyPr>
          <a:lstStyle/>
          <a:p>
            <a:r>
              <a:rPr lang="en-IN" dirty="0"/>
              <a:t>Load the pre-trained face detection model using OpenCV's </a:t>
            </a:r>
            <a:r>
              <a:rPr lang="en-IN" dirty="0" err="1"/>
              <a:t>Haar</a:t>
            </a:r>
            <a:r>
              <a:rPr lang="en-IN" dirty="0"/>
              <a:t> Cascade Classifier.</a:t>
            </a:r>
          </a:p>
        </p:txBody>
      </p:sp>
      <p:sp>
        <p:nvSpPr>
          <p:cNvPr id="3" name="TextBox 2">
            <a:extLst>
              <a:ext uri="{FF2B5EF4-FFF2-40B4-BE49-F238E27FC236}">
                <a16:creationId xmlns:a16="http://schemas.microsoft.com/office/drawing/2014/main" id="{07F38712-E62B-A21C-D6A1-6A0A436021C6}"/>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3289362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TotalTime>
  <Words>1892</Words>
  <Application>Microsoft Office PowerPoint</Application>
  <PresentationFormat>Widescreen</PresentationFormat>
  <Paragraphs>146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IMAGES FOR ALGORITHM:Case1</vt:lpstr>
      <vt:lpstr>OUTPUT IMAGES FOR ALGORITHM:Case2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Sahith Kumar Singari</dc:creator>
  <cp:lastModifiedBy>Sahith Kumar Singari</cp:lastModifiedBy>
  <cp:revision>19</cp:revision>
  <dcterms:created xsi:type="dcterms:W3CDTF">2023-09-29T01:59:32Z</dcterms:created>
  <dcterms:modified xsi:type="dcterms:W3CDTF">2023-10-14T01:45:24Z</dcterms:modified>
</cp:coreProperties>
</file>