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F718E6-62C6-4310-BFF1-E910CC4C589A}">
          <p14:sldIdLst>
            <p14:sldId id="256"/>
          </p14:sldIdLst>
        </p14:section>
        <p14:section name="Objective" id="{80E7A361-325B-4B60-8361-59CDFF0AAFF1}">
          <p14:sldIdLst>
            <p14:sldId id="260"/>
          </p14:sldIdLst>
        </p14:section>
        <p14:section name="Table Of Content" id="{6B16C430-4020-4D37-8813-7729B5CDBDDC}">
          <p14:sldIdLst>
            <p14:sldId id="261"/>
          </p14:sldIdLst>
        </p14:section>
        <p14:section name="Introduction" id="{3CCB18DD-DB03-4E98-9518-ED1A274A0614}">
          <p14:sldIdLst>
            <p14:sldId id="262"/>
          </p14:sldIdLst>
        </p14:section>
        <p14:section name="Literature Survey" id="{760B03CA-ABA5-4B58-B8C5-DC5A1AAF99F3}">
          <p14:sldIdLst>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029B-2D5B-E0FD-A485-ED090E3FA3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A69087-40C2-613D-CDA7-34C92B329CE2}"/>
              </a:ext>
            </a:extLst>
          </p:cNvPr>
          <p:cNvSpPr>
            <a:spLocks noGrp="1"/>
          </p:cNvSpPr>
          <p:nvPr>
            <p:ph type="dt" sz="half" idx="10"/>
          </p:nvPr>
        </p:nvSpPr>
        <p:spPr/>
        <p:txBody>
          <a:bodyPr/>
          <a:lstStyle/>
          <a:p>
            <a:fld id="{1A460770-223A-490F-86CD-F601AF5780BC}" type="datetimeFigureOut">
              <a:rPr lang="en-IN" smtClean="0"/>
              <a:t>28-03-2023</a:t>
            </a:fld>
            <a:endParaRPr lang="en-IN"/>
          </a:p>
        </p:txBody>
      </p:sp>
      <p:sp>
        <p:nvSpPr>
          <p:cNvPr id="4" name="Footer Placeholder 3">
            <a:extLst>
              <a:ext uri="{FF2B5EF4-FFF2-40B4-BE49-F238E27FC236}">
                <a16:creationId xmlns:a16="http://schemas.microsoft.com/office/drawing/2014/main" id="{F57299AE-7FFB-6F19-6D50-6D8AB38D0E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99C916-50A1-6335-6629-F1C32661B76C}"/>
              </a:ext>
            </a:extLst>
          </p:cNvPr>
          <p:cNvSpPr>
            <a:spLocks noGrp="1"/>
          </p:cNvSpPr>
          <p:nvPr>
            <p:ph type="sldNum" sz="quarter" idx="12"/>
          </p:nvPr>
        </p:nvSpPr>
        <p:spPr/>
        <p:txBody>
          <a:bodyPr/>
          <a:lstStyle/>
          <a:p>
            <a:fld id="{F3D28218-8DF2-4612-BA44-0639E58E663B}" type="slidenum">
              <a:rPr lang="en-IN" smtClean="0"/>
              <a:t>‹#›</a:t>
            </a:fld>
            <a:endParaRPr lang="en-IN"/>
          </a:p>
        </p:txBody>
      </p:sp>
    </p:spTree>
    <p:extLst>
      <p:ext uri="{BB962C8B-B14F-4D97-AF65-F5344CB8AC3E}">
        <p14:creationId xmlns:p14="http://schemas.microsoft.com/office/powerpoint/2010/main" val="17326883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10646-5D2C-E8BF-F794-12E634AD1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3FDADF-B99E-2863-9CAD-7FC5499330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7D4A93-0DBB-A8C6-A0E3-3F073D852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60770-223A-490F-86CD-F601AF5780BC}" type="datetimeFigureOut">
              <a:rPr lang="en-IN" smtClean="0"/>
              <a:t>28-03-2023</a:t>
            </a:fld>
            <a:endParaRPr lang="en-IN"/>
          </a:p>
        </p:txBody>
      </p:sp>
      <p:sp>
        <p:nvSpPr>
          <p:cNvPr id="5" name="Footer Placeholder 4">
            <a:extLst>
              <a:ext uri="{FF2B5EF4-FFF2-40B4-BE49-F238E27FC236}">
                <a16:creationId xmlns:a16="http://schemas.microsoft.com/office/drawing/2014/main" id="{EC8AB0AE-ED21-1DC1-6F14-E5D3CA6863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BF76D3-F9F2-F34E-52E1-6A3269D61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28218-8DF2-4612-BA44-0639E58E663B}" type="slidenum">
              <a:rPr lang="en-IN" smtClean="0"/>
              <a:t>‹#›</a:t>
            </a:fld>
            <a:endParaRPr lang="en-IN"/>
          </a:p>
        </p:txBody>
      </p:sp>
    </p:spTree>
    <p:extLst>
      <p:ext uri="{BB962C8B-B14F-4D97-AF65-F5344CB8AC3E}">
        <p14:creationId xmlns:p14="http://schemas.microsoft.com/office/powerpoint/2010/main" val="358978796"/>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D9F7FDFA-F6D9-F4D7-95AD-6F6CA0F36C1A}"/>
              </a:ext>
            </a:extLst>
          </p:cNvPr>
          <p:cNvSpPr>
            <a:spLocks noGrp="1"/>
          </p:cNvSpPr>
          <p:nvPr>
            <p:ph type="title"/>
          </p:nvPr>
        </p:nvSpPr>
        <p:spPr/>
        <p:txBody>
          <a:bodyPr/>
          <a:lstStyle/>
          <a:p>
            <a:pPr algn="ctr"/>
            <a:r>
              <a:rPr lang="en-US"/>
              <a:t>ScalarEncoder with Buckets</a:t>
            </a:r>
            <a:endParaRPr lang="en-IN"/>
          </a:p>
        </p:txBody>
      </p:sp>
      <p:pic>
        <p:nvPicPr>
          <p:cNvPr id="3" name="Picture 2">
            <a:extLst>
              <a:ext uri="{FF2B5EF4-FFF2-40B4-BE49-F238E27FC236}">
                <a16:creationId xmlns:a16="http://schemas.microsoft.com/office/drawing/2014/main" id="{489A1A33-11B7-A33A-B16B-F244732F0709}"/>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5291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D90F2189-9D55-BDBF-F83B-0298078AC409}"/>
              </a:ext>
            </a:extLst>
          </p:cNvPr>
          <p:cNvSpPr>
            <a:spLocks noGrp="1"/>
          </p:cNvSpPr>
          <p:nvPr>
            <p:ph type="title"/>
          </p:nvPr>
        </p:nvSpPr>
        <p:spPr/>
        <p:txBody>
          <a:bodyPr/>
          <a:lstStyle/>
          <a:p>
            <a:endParaRPr lang="en-IN"/>
          </a:p>
        </p:txBody>
      </p:sp>
      <p:sp>
        <p:nvSpPr>
          <p:cNvPr id="4" name="Title 1">
            <a:extLst>
              <a:ext uri="{FF2B5EF4-FFF2-40B4-BE49-F238E27FC236}">
                <a16:creationId xmlns:a16="http://schemas.microsoft.com/office/drawing/2014/main" id="{C2659BA6-A888-A706-FE0F-94615FB20A72}"/>
              </a:ext>
            </a:extLst>
          </p:cNvPr>
          <p:cNvSpPr txBox="1">
            <a:spLocks/>
          </p:cNvSpPr>
          <p:nvPr/>
        </p:nvSpPr>
        <p:spPr>
          <a:xfrm>
            <a:off x="1429566" y="1045445"/>
            <a:ext cx="9238434" cy="8575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tx1">
                    <a:lumMod val="95000"/>
                  </a:schemeClr>
                </a:solidFill>
              </a:rPr>
              <a:t> OBJECTIVE </a:t>
            </a:r>
            <a:endParaRPr lang="en-IN" dirty="0">
              <a:solidFill>
                <a:schemeClr val="tx1">
                  <a:lumMod val="95000"/>
                </a:schemeClr>
              </a:solidFill>
            </a:endParaRPr>
          </a:p>
        </p:txBody>
      </p:sp>
      <p:sp>
        <p:nvSpPr>
          <p:cNvPr id="5" name="Content Placeholder 2">
            <a:extLst>
              <a:ext uri="{FF2B5EF4-FFF2-40B4-BE49-F238E27FC236}">
                <a16:creationId xmlns:a16="http://schemas.microsoft.com/office/drawing/2014/main" id="{3444E977-66AF-57D7-C8E1-AACDC2DD0DB7}"/>
              </a:ext>
            </a:extLst>
          </p:cNvPr>
          <p:cNvSpPr txBox="1">
            <a:spLocks/>
          </p:cNvSpPr>
          <p:nvPr/>
        </p:nvSpPr>
        <p:spPr>
          <a:xfrm>
            <a:off x="1429566" y="2286000"/>
            <a:ext cx="9238434" cy="24039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The primary objective </a:t>
            </a:r>
            <a:r>
              <a:rPr lang="en-US" b="0" i="0" dirty="0">
                <a:effectLst/>
                <a:latin typeface="Söhne"/>
              </a:rPr>
              <a:t>is to implement scalar encoders with buckets. It seeks to investigate the best practices for selecting the number and breadth of buckets, to compare scalar encoding with buckets to other encoding systems, and to assess the performance of scalar encoding with buckets.</a:t>
            </a:r>
            <a:endParaRPr lang="en-US" dirty="0"/>
          </a:p>
        </p:txBody>
      </p:sp>
    </p:spTree>
    <p:extLst>
      <p:ext uri="{BB962C8B-B14F-4D97-AF65-F5344CB8AC3E}">
        <p14:creationId xmlns:p14="http://schemas.microsoft.com/office/powerpoint/2010/main" val="114245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C996-ECEA-62D4-ECF3-FD1A279B9316}"/>
              </a:ext>
            </a:extLst>
          </p:cNvPr>
          <p:cNvSpPr>
            <a:spLocks noGrp="1"/>
          </p:cNvSpPr>
          <p:nvPr>
            <p:ph type="title"/>
          </p:nvPr>
        </p:nvSpPr>
        <p:spPr>
          <a:xfrm>
            <a:off x="756778" y="365125"/>
            <a:ext cx="10597022" cy="1325563"/>
          </a:xfrm>
        </p:spPr>
        <p:txBody>
          <a:bodyPr/>
          <a:lstStyle/>
          <a:p>
            <a:r>
              <a:rPr lang="en-US" dirty="0"/>
              <a:t>TABLE OF CONTENTS</a:t>
            </a:r>
            <a:endParaRPr lang="en-IN" dirty="0"/>
          </a:p>
        </p:txBody>
      </p:sp>
      <p:sp>
        <p:nvSpPr>
          <p:cNvPr id="4" name="TextBox 3">
            <a:extLst>
              <a:ext uri="{FF2B5EF4-FFF2-40B4-BE49-F238E27FC236}">
                <a16:creationId xmlns:a16="http://schemas.microsoft.com/office/drawing/2014/main" id="{9938D7E7-001A-6175-007B-518EE014CB1F}"/>
              </a:ext>
            </a:extLst>
          </p:cNvPr>
          <p:cNvSpPr txBox="1"/>
          <p:nvPr/>
        </p:nvSpPr>
        <p:spPr>
          <a:xfrm>
            <a:off x="756778" y="1690688"/>
            <a:ext cx="10597023" cy="3416320"/>
          </a:xfrm>
          <a:prstGeom prst="rect">
            <a:avLst/>
          </a:prstGeom>
          <a:noFill/>
        </p:spPr>
        <p:txBody>
          <a:bodyPr wrap="square">
            <a:spAutoFit/>
          </a:bodyPr>
          <a:lstStyle/>
          <a:p>
            <a:pPr marL="571500" indent="-571500">
              <a:buFont typeface="Arial" panose="020B0604020202020204" pitchFamily="34" charset="0"/>
              <a:buChar char="•"/>
            </a:pPr>
            <a:r>
              <a:rPr lang="en-US" sz="3600" dirty="0"/>
              <a:t>Introduction	</a:t>
            </a:r>
          </a:p>
          <a:p>
            <a:pPr marL="571500" indent="-571500">
              <a:buFont typeface="Arial" panose="020B0604020202020204" pitchFamily="34" charset="0"/>
              <a:buChar char="•"/>
            </a:pPr>
            <a:r>
              <a:rPr lang="en-US" sz="3600" dirty="0"/>
              <a:t>Methodology</a:t>
            </a:r>
          </a:p>
          <a:p>
            <a:pPr marL="571500" indent="-571500">
              <a:buFont typeface="Arial" panose="020B0604020202020204" pitchFamily="34" charset="0"/>
              <a:buChar char="•"/>
            </a:pPr>
            <a:r>
              <a:rPr lang="en-US" sz="3600" dirty="0"/>
              <a:t>Implementation Buckets</a:t>
            </a:r>
          </a:p>
          <a:p>
            <a:pPr marL="571500" indent="-571500">
              <a:buFont typeface="Arial" panose="020B0604020202020204" pitchFamily="34" charset="0"/>
              <a:buChar char="•"/>
            </a:pPr>
            <a:r>
              <a:rPr lang="en-US" sz="3600" dirty="0"/>
              <a:t>Testcases</a:t>
            </a:r>
          </a:p>
          <a:p>
            <a:pPr marL="571500" indent="-571500">
              <a:buFont typeface="Arial" panose="020B0604020202020204" pitchFamily="34" charset="0"/>
              <a:buChar char="•"/>
            </a:pPr>
            <a:r>
              <a:rPr lang="en-US" sz="3600" dirty="0"/>
              <a:t>Results</a:t>
            </a:r>
          </a:p>
          <a:p>
            <a:pPr marL="571500" indent="-571500">
              <a:buFont typeface="Arial" panose="020B0604020202020204" pitchFamily="34" charset="0"/>
              <a:buChar char="•"/>
            </a:pPr>
            <a:r>
              <a:rPr lang="en-US" sz="3600" dirty="0"/>
              <a:t>Conclusion</a:t>
            </a:r>
            <a:endParaRPr lang="en-IN" sz="3600" dirty="0"/>
          </a:p>
        </p:txBody>
      </p:sp>
    </p:spTree>
    <p:extLst>
      <p:ext uri="{BB962C8B-B14F-4D97-AF65-F5344CB8AC3E}">
        <p14:creationId xmlns:p14="http://schemas.microsoft.com/office/powerpoint/2010/main" val="17074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E9985-0C35-84FD-D53E-3AA2F6025F53}"/>
              </a:ext>
            </a:extLst>
          </p:cNvPr>
          <p:cNvSpPr>
            <a:spLocks noGrp="1"/>
          </p:cNvSpPr>
          <p:nvPr>
            <p:ph type="title"/>
          </p:nvPr>
        </p:nvSpPr>
        <p:spPr>
          <a:xfrm>
            <a:off x="820449" y="192487"/>
            <a:ext cx="4056869" cy="944701"/>
          </a:xfrm>
        </p:spPr>
        <p:txBody>
          <a:bodyPr vert="horz" lIns="91440" tIns="45720" rIns="91440" bIns="45720" rtlCol="0" anchor="b">
            <a:normAutofit/>
          </a:bodyPr>
          <a:lstStyle/>
          <a:p>
            <a:r>
              <a:rPr lang="en-US" dirty="0"/>
              <a:t>INTRODUCTION</a:t>
            </a:r>
          </a:p>
        </p:txBody>
      </p:sp>
      <p:pic>
        <p:nvPicPr>
          <p:cNvPr id="7" name="Google Shape;4376;p36" descr="A close-up of water drops&#10;&#10;Description automatically generated with low confidence">
            <a:extLst>
              <a:ext uri="{FF2B5EF4-FFF2-40B4-BE49-F238E27FC236}">
                <a16:creationId xmlns:a16="http://schemas.microsoft.com/office/drawing/2014/main" id="{0A0BBD40-E08B-BAB0-1A16-50E3E78305E8}"/>
              </a:ext>
            </a:extLst>
          </p:cNvPr>
          <p:cNvPicPr preferRelativeResize="0"/>
          <p:nvPr/>
        </p:nvPicPr>
        <p:blipFill rotWithShape="1">
          <a:blip r:embed="rId2"/>
          <a:srcRect r="3696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
        <p:nvSpPr>
          <p:cNvPr id="9" name="TextBox 8">
            <a:extLst>
              <a:ext uri="{FF2B5EF4-FFF2-40B4-BE49-F238E27FC236}">
                <a16:creationId xmlns:a16="http://schemas.microsoft.com/office/drawing/2014/main" id="{A2CD386F-1241-0ABF-7E51-F182E8D59A4C}"/>
              </a:ext>
            </a:extLst>
          </p:cNvPr>
          <p:cNvSpPr txBox="1"/>
          <p:nvPr/>
        </p:nvSpPr>
        <p:spPr>
          <a:xfrm>
            <a:off x="643468" y="1360762"/>
            <a:ext cx="6416093" cy="4062651"/>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sz="1600" dirty="0"/>
              <a:t>Scalar encoder with buckets is a method of transforming continuous data into discrete values that can be utilized for analysis, modeling, and machine learning. It entails segmenting continuous values into intervals or "buckets" and assigning them to the appropriate buckets. This method is adaptable and can be used in a variety of applications such as sensor data analysis, natural language processing, and image classification.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0" i="0" dirty="0">
                <a:solidFill>
                  <a:srgbClr val="374151"/>
                </a:solidFill>
                <a:effectLst/>
                <a:latin typeface="Söhne"/>
              </a:rPr>
              <a:t>Scientists study the cortex to understand sequence learning, and models based on neural readings are used to recognize sequences. However, these models may not work in real-world situations. Hierarchical Temporal Memory (HTM) is a biomimetic model based on the neocortex's features, which has shown promise in pattern recognition and learning the sequences and flow of sensory inputs.</a:t>
            </a:r>
            <a:endParaRPr lang="en-US" sz="1600" dirty="0"/>
          </a:p>
        </p:txBody>
      </p:sp>
    </p:spTree>
    <p:extLst>
      <p:ext uri="{BB962C8B-B14F-4D97-AF65-F5344CB8AC3E}">
        <p14:creationId xmlns:p14="http://schemas.microsoft.com/office/powerpoint/2010/main" val="366174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8FD3DC-D75D-57C5-F44D-437B8601DFEE}"/>
              </a:ext>
            </a:extLst>
          </p:cNvPr>
          <p:cNvSpPr>
            <a:spLocks noGrp="1"/>
          </p:cNvSpPr>
          <p:nvPr>
            <p:ph type="title"/>
          </p:nvPr>
        </p:nvSpPr>
        <p:spPr>
          <a:xfrm>
            <a:off x="732182" y="331566"/>
            <a:ext cx="4620584" cy="752714"/>
          </a:xfrm>
        </p:spPr>
        <p:txBody>
          <a:bodyPr vert="horz" lIns="91440" tIns="45720" rIns="91440" bIns="45720" rtlCol="0" anchor="b">
            <a:normAutofit/>
          </a:bodyPr>
          <a:lstStyle/>
          <a:p>
            <a:r>
              <a:rPr lang="en-US" dirty="0"/>
              <a:t>Literature Survey</a:t>
            </a:r>
          </a:p>
        </p:txBody>
      </p:sp>
      <p:pic>
        <p:nvPicPr>
          <p:cNvPr id="20" name="Picture 8" descr="Different numbers in white flying around">
            <a:extLst>
              <a:ext uri="{FF2B5EF4-FFF2-40B4-BE49-F238E27FC236}">
                <a16:creationId xmlns:a16="http://schemas.microsoft.com/office/drawing/2014/main" id="{730BD39C-97A9-C443-4EBF-4E2826334507}"/>
              </a:ext>
            </a:extLst>
          </p:cNvPr>
          <p:cNvPicPr>
            <a:picLocks noChangeAspect="1"/>
          </p:cNvPicPr>
          <p:nvPr/>
        </p:nvPicPr>
        <p:blipFill rotWithShape="1">
          <a:blip r:embed="rId2"/>
          <a:srcRect l="19186" r="1560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3" name="TextBox 2">
            <a:extLst>
              <a:ext uri="{FF2B5EF4-FFF2-40B4-BE49-F238E27FC236}">
                <a16:creationId xmlns:a16="http://schemas.microsoft.com/office/drawing/2014/main" id="{541302B1-CDCF-10C4-5F3F-A7FFABE7620C}"/>
              </a:ext>
            </a:extLst>
          </p:cNvPr>
          <p:cNvSpPr txBox="1"/>
          <p:nvPr/>
        </p:nvSpPr>
        <p:spPr>
          <a:xfrm>
            <a:off x="732182" y="1415846"/>
            <a:ext cx="5014452" cy="4801314"/>
          </a:xfrm>
          <a:prstGeom prst="rect">
            <a:avLst/>
          </a:prstGeom>
          <a:noFill/>
        </p:spPr>
        <p:txBody>
          <a:bodyPr wrap="square" rtlCol="0">
            <a:spAutoFit/>
          </a:bodyPr>
          <a:lstStyle/>
          <a:p>
            <a:pPr marL="285750" indent="-285750">
              <a:buFont typeface="Arial" panose="020B0604020202020204" pitchFamily="34" charset="0"/>
              <a:buChar char="•"/>
            </a:pPr>
            <a:r>
              <a:rPr lang="en-US" dirty="0"/>
              <a:t>Sparse Distributed representations (SDRs) are used for input patterns in the HTM language.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SDRs are high-dimensional binary vectors with only a small fraction of bits set to 1, allowing them to store and process huge quantities of data efficiently.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SDRs are vital in learning in HTM because two inputs with comparable semantic significance must have equal active bit representation.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To use HTM, data must first be transformed into an SDR using an encoder that captures the data's significant semantic properties.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63738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fferent numbers in white flying around">
            <a:extLst>
              <a:ext uri="{FF2B5EF4-FFF2-40B4-BE49-F238E27FC236}">
                <a16:creationId xmlns:a16="http://schemas.microsoft.com/office/drawing/2014/main" id="{B73026E4-D821-3705-5E43-FB5BE83A98C3}"/>
              </a:ext>
            </a:extLst>
          </p:cNvPr>
          <p:cNvPicPr>
            <a:picLocks noChangeAspect="1"/>
          </p:cNvPicPr>
          <p:nvPr/>
        </p:nvPicPr>
        <p:blipFill rotWithShape="1">
          <a:blip r:embed="rId2"/>
          <a:srcRect t="2465" b="2971"/>
          <a:stretch/>
        </p:blipFill>
        <p:spPr>
          <a:xfrm>
            <a:off x="1" y="10"/>
            <a:ext cx="9669642" cy="6857990"/>
          </a:xfrm>
          <a:prstGeom prst="rect">
            <a:avLst/>
          </a:prstGeom>
        </p:spPr>
      </p:pic>
      <p:sp>
        <p:nvSpPr>
          <p:cNvPr id="17" name="Rectangle 1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16A129-8623-D385-31EC-24B8D7FBF6BB}"/>
              </a:ext>
            </a:extLst>
          </p:cNvPr>
          <p:cNvSpPr>
            <a:spLocks noGrp="1"/>
          </p:cNvSpPr>
          <p:nvPr>
            <p:ph type="title"/>
          </p:nvPr>
        </p:nvSpPr>
        <p:spPr>
          <a:xfrm>
            <a:off x="7737974" y="733056"/>
            <a:ext cx="4180398" cy="617762"/>
          </a:xfrm>
          <a:noFill/>
        </p:spPr>
        <p:txBody>
          <a:bodyPr vert="horz" lIns="91440" tIns="45720" rIns="91440" bIns="45720" rtlCol="0" anchor="b">
            <a:normAutofit/>
          </a:bodyPr>
          <a:lstStyle/>
          <a:p>
            <a:endParaRPr lang="en-US" sz="1800" dirty="0">
              <a:latin typeface="+mn-lt"/>
            </a:endParaRPr>
          </a:p>
        </p:txBody>
      </p:sp>
    </p:spTree>
    <p:extLst>
      <p:ext uri="{BB962C8B-B14F-4D97-AF65-F5344CB8AC3E}">
        <p14:creationId xmlns:p14="http://schemas.microsoft.com/office/powerpoint/2010/main" val="236841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540708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295</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Söhne</vt:lpstr>
      <vt:lpstr>Office Theme</vt:lpstr>
      <vt:lpstr>ScalarEncoder with Buckets</vt:lpstr>
      <vt:lpstr>PowerPoint Presentation</vt:lpstr>
      <vt:lpstr>TABLE OF CONTENTS</vt:lpstr>
      <vt:lpstr>INTRODUCTION</vt:lpstr>
      <vt:lpstr>Literature Survey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ScalarEncoder with Buckets</dc:title>
  <dc:creator>Anilkumar Gadiraju</dc:creator>
  <cp:lastModifiedBy>Anilkumar Gadiraju</cp:lastModifiedBy>
  <cp:revision>5</cp:revision>
  <dcterms:created xsi:type="dcterms:W3CDTF">2023-03-19T10:39:12Z</dcterms:created>
  <dcterms:modified xsi:type="dcterms:W3CDTF">2023-03-28T19:13:39Z</dcterms:modified>
</cp:coreProperties>
</file>