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7" r:id="rId9"/>
    <p:sldId id="266"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F718E6-62C6-4310-BFF1-E910CC4C589A}">
          <p14:sldIdLst>
            <p14:sldId id="256"/>
          </p14:sldIdLst>
        </p14:section>
        <p14:section name="Objective" id="{80E7A361-325B-4B60-8361-59CDFF0AAFF1}">
          <p14:sldIdLst>
            <p14:sldId id="260"/>
          </p14:sldIdLst>
        </p14:section>
        <p14:section name="Table Of Content" id="{6B16C430-4020-4D37-8813-7729B5CDBDDC}">
          <p14:sldIdLst>
            <p14:sldId id="261"/>
          </p14:sldIdLst>
        </p14:section>
        <p14:section name="Introduction" id="{3CCB18DD-DB03-4E98-9518-ED1A274A0614}">
          <p14:sldIdLst>
            <p14:sldId id="262"/>
            <p14:sldId id="263"/>
            <p14:sldId id="264"/>
          </p14:sldIdLst>
        </p14:section>
        <p14:section name="Methodology" id="{9B884839-C797-4D21-9AF3-1E3E2B96DFCE}">
          <p14:sldIdLst>
            <p14:sldId id="265"/>
            <p14:sldId id="267"/>
          </p14:sldIdLst>
        </p14:section>
        <p14:section name="Implementation" id="{5D0138EB-60D6-4A24-ACAE-72FD71E5354D}">
          <p14:sldIdLst>
            <p14:sldId id="266"/>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62"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51689C-EC01-4C20-9B46-B0653AD058D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2295C8-C88A-4464-9CC3-9F473F069FDF}">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Because they allow for the efficient storing and processing of vast volumes of information, SDRs are a natural way for the brain to represent patterns.</a:t>
          </a:r>
        </a:p>
      </dgm:t>
    </dgm:pt>
    <dgm:pt modelId="{CA8F0E92-DA4A-403E-996F-21DE660B0D75}" type="parTrans" cxnId="{91C80BD3-CB3E-438B-8BD0-14BE90327F5F}">
      <dgm:prSet/>
      <dgm:spPr/>
      <dgm:t>
        <a:bodyPr/>
        <a:lstStyle/>
        <a:p>
          <a:endParaRPr lang="en-US" sz="1400">
            <a:latin typeface="Times New Roman" panose="02020603050405020304" pitchFamily="18" charset="0"/>
            <a:cs typeface="Times New Roman" panose="02020603050405020304" pitchFamily="18" charset="0"/>
          </a:endParaRPr>
        </a:p>
      </dgm:t>
    </dgm:pt>
    <dgm:pt modelId="{9D8FD333-4FB7-4295-ADAF-243ACD7B81A7}" type="sibTrans" cxnId="{91C80BD3-CB3E-438B-8BD0-14BE90327F5F}">
      <dgm:prSet/>
      <dgm:spPr/>
      <dgm:t>
        <a:bodyPr/>
        <a:lstStyle/>
        <a:p>
          <a:endParaRPr lang="en-US" sz="1400">
            <a:latin typeface="Times New Roman" panose="02020603050405020304" pitchFamily="18" charset="0"/>
            <a:cs typeface="Times New Roman" panose="02020603050405020304" pitchFamily="18" charset="0"/>
          </a:endParaRPr>
        </a:p>
      </dgm:t>
    </dgm:pt>
    <dgm:pt modelId="{2171AAFC-93A6-48F8-BD5C-94C1D824D729}">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To use HTM, data must first be transformed into an SDR using an encoder that captures the data's significant semantic properties.</a:t>
          </a:r>
        </a:p>
      </dgm:t>
    </dgm:pt>
    <dgm:pt modelId="{8E86D7FA-ACC7-4CDF-BD5A-BC192CD28615}" type="parTrans" cxnId="{5945DABF-507D-4437-8674-5C91A04D8F29}">
      <dgm:prSet/>
      <dgm:spPr/>
      <dgm:t>
        <a:bodyPr/>
        <a:lstStyle/>
        <a:p>
          <a:endParaRPr lang="en-US" sz="1400">
            <a:latin typeface="Times New Roman" panose="02020603050405020304" pitchFamily="18" charset="0"/>
            <a:cs typeface="Times New Roman" panose="02020603050405020304" pitchFamily="18" charset="0"/>
          </a:endParaRPr>
        </a:p>
      </dgm:t>
    </dgm:pt>
    <dgm:pt modelId="{8755ECAF-92E5-449F-A974-1939BEC82577}" type="sibTrans" cxnId="{5945DABF-507D-4437-8674-5C91A04D8F29}">
      <dgm:prSet/>
      <dgm:spPr/>
      <dgm:t>
        <a:bodyPr/>
        <a:lstStyle/>
        <a:p>
          <a:endParaRPr lang="en-US" sz="1400">
            <a:latin typeface="Times New Roman" panose="02020603050405020304" pitchFamily="18" charset="0"/>
            <a:cs typeface="Times New Roman" panose="02020603050405020304" pitchFamily="18" charset="0"/>
          </a:endParaRPr>
        </a:p>
      </dgm:t>
    </dgm:pt>
    <dgm:pt modelId="{3DBC7D19-9281-41F6-8B8A-D829BBB80987}">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The HTM model is based on how one layer of the brain functions and is designed to learn from continuous streams of input patterns to create sparse and stable representations of input sequences.</a:t>
          </a:r>
          <a:endParaRPr lang="en-US" sz="1400" dirty="0">
            <a:latin typeface="Times New Roman" panose="02020603050405020304" pitchFamily="18" charset="0"/>
            <a:cs typeface="Times New Roman" panose="02020603050405020304" pitchFamily="18" charset="0"/>
          </a:endParaRPr>
        </a:p>
      </dgm:t>
    </dgm:pt>
    <dgm:pt modelId="{C497BF27-33B5-4839-ADBC-C1673FED501B}" type="parTrans" cxnId="{7F600295-EB0F-4A6A-8608-8B79168CC9CA}">
      <dgm:prSet/>
      <dgm:spPr/>
      <dgm:t>
        <a:bodyPr/>
        <a:lstStyle/>
        <a:p>
          <a:endParaRPr lang="en-US" sz="1400">
            <a:latin typeface="Times New Roman" panose="02020603050405020304" pitchFamily="18" charset="0"/>
            <a:cs typeface="Times New Roman" panose="02020603050405020304" pitchFamily="18" charset="0"/>
          </a:endParaRPr>
        </a:p>
      </dgm:t>
    </dgm:pt>
    <dgm:pt modelId="{5ACBF004-2AC4-47ED-8A06-AFCC273446C5}" type="sibTrans" cxnId="{7F600295-EB0F-4A6A-8608-8B79168CC9CA}">
      <dgm:prSet/>
      <dgm:spPr/>
      <dgm:t>
        <a:bodyPr/>
        <a:lstStyle/>
        <a:p>
          <a:endParaRPr lang="en-US" sz="1400">
            <a:latin typeface="Times New Roman" panose="02020603050405020304" pitchFamily="18" charset="0"/>
            <a:cs typeface="Times New Roman" panose="02020603050405020304" pitchFamily="18" charset="0"/>
          </a:endParaRPr>
        </a:p>
      </dgm:t>
    </dgm:pt>
    <dgm:pt modelId="{2C0C8481-A4A6-4932-8633-75D89B5E5CC2}">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One of the key capabilities of HTM is its ability to predict future patterns based on previously learned patterns. The input patterns must be unique and not repeat to ensure the accuracy of the predictions.</a:t>
          </a:r>
          <a:endParaRPr lang="en-US" sz="1400" dirty="0">
            <a:latin typeface="Times New Roman" panose="02020603050405020304" pitchFamily="18" charset="0"/>
            <a:cs typeface="Times New Roman" panose="02020603050405020304" pitchFamily="18" charset="0"/>
          </a:endParaRPr>
        </a:p>
      </dgm:t>
    </dgm:pt>
    <dgm:pt modelId="{92817F99-3CDD-4236-964D-8F5AA1663175}" type="parTrans" cxnId="{0446E12A-0702-45E6-AFEA-DD0F44046C89}">
      <dgm:prSet/>
      <dgm:spPr/>
      <dgm:t>
        <a:bodyPr/>
        <a:lstStyle/>
        <a:p>
          <a:endParaRPr lang="en-US" sz="1400">
            <a:latin typeface="Times New Roman" panose="02020603050405020304" pitchFamily="18" charset="0"/>
            <a:cs typeface="Times New Roman" panose="02020603050405020304" pitchFamily="18" charset="0"/>
          </a:endParaRPr>
        </a:p>
      </dgm:t>
    </dgm:pt>
    <dgm:pt modelId="{7F79DB5A-08DC-4D6C-8043-5C90A1FD035A}" type="sibTrans" cxnId="{0446E12A-0702-45E6-AFEA-DD0F44046C89}">
      <dgm:prSet/>
      <dgm:spPr/>
      <dgm:t>
        <a:bodyPr/>
        <a:lstStyle/>
        <a:p>
          <a:endParaRPr lang="en-US" sz="1400">
            <a:latin typeface="Times New Roman" panose="02020603050405020304" pitchFamily="18" charset="0"/>
            <a:cs typeface="Times New Roman" panose="02020603050405020304" pitchFamily="18" charset="0"/>
          </a:endParaRPr>
        </a:p>
      </dgm:t>
    </dgm:pt>
    <dgm:pt modelId="{62EA690A-1788-4C22-AD34-0F1261B9D457}" type="pres">
      <dgm:prSet presAssocID="{3151689C-EC01-4C20-9B46-B0653AD058D9}" presName="root" presStyleCnt="0">
        <dgm:presLayoutVars>
          <dgm:dir/>
          <dgm:resizeHandles val="exact"/>
        </dgm:presLayoutVars>
      </dgm:prSet>
      <dgm:spPr/>
    </dgm:pt>
    <dgm:pt modelId="{1416C1C7-7555-4237-9FD3-85E7444639B7}" type="pres">
      <dgm:prSet presAssocID="{F22295C8-C88A-4464-9CC3-9F473F069FDF}" presName="compNode" presStyleCnt="0"/>
      <dgm:spPr/>
    </dgm:pt>
    <dgm:pt modelId="{7FAF387E-9315-45DD-BF1A-D7B56C400BAB}" type="pres">
      <dgm:prSet presAssocID="{F22295C8-C88A-4464-9CC3-9F473F069FDF}" presName="bgRect" presStyleLbl="bgShp" presStyleIdx="0" presStyleCnt="4"/>
      <dgm:spPr/>
    </dgm:pt>
    <dgm:pt modelId="{1AFB461E-93E8-42DC-BFAC-0B09254084AE}" type="pres">
      <dgm:prSet presAssocID="{F22295C8-C88A-4464-9CC3-9F473F069F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703EFB19-24CC-4B58-B005-1053AE230F97}" type="pres">
      <dgm:prSet presAssocID="{F22295C8-C88A-4464-9CC3-9F473F069FDF}" presName="spaceRect" presStyleCnt="0"/>
      <dgm:spPr/>
    </dgm:pt>
    <dgm:pt modelId="{55BCEC6F-2DFB-4582-9379-4E8908C396B8}" type="pres">
      <dgm:prSet presAssocID="{F22295C8-C88A-4464-9CC3-9F473F069FDF}" presName="parTx" presStyleLbl="revTx" presStyleIdx="0" presStyleCnt="4" custLinFactNeighborX="-1424" custLinFactNeighborY="-1054">
        <dgm:presLayoutVars>
          <dgm:chMax val="0"/>
          <dgm:chPref val="0"/>
        </dgm:presLayoutVars>
      </dgm:prSet>
      <dgm:spPr/>
    </dgm:pt>
    <dgm:pt modelId="{B32BFCA6-A332-4E12-9323-1837682AE6C0}" type="pres">
      <dgm:prSet presAssocID="{9D8FD333-4FB7-4295-ADAF-243ACD7B81A7}" presName="sibTrans" presStyleCnt="0"/>
      <dgm:spPr/>
    </dgm:pt>
    <dgm:pt modelId="{28349C8C-C546-4973-BEC6-16B9E88733EF}" type="pres">
      <dgm:prSet presAssocID="{2171AAFC-93A6-48F8-BD5C-94C1D824D729}" presName="compNode" presStyleCnt="0"/>
      <dgm:spPr/>
    </dgm:pt>
    <dgm:pt modelId="{BCB7283F-3C09-45C0-AD42-F6A028095473}" type="pres">
      <dgm:prSet presAssocID="{2171AAFC-93A6-48F8-BD5C-94C1D824D729}" presName="bgRect" presStyleLbl="bgShp" presStyleIdx="1" presStyleCnt="4"/>
      <dgm:spPr/>
    </dgm:pt>
    <dgm:pt modelId="{D5A73BFE-A001-4240-9C8E-59B2F8E42F32}" type="pres">
      <dgm:prSet presAssocID="{2171AAFC-93A6-48F8-BD5C-94C1D824D7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code"/>
        </a:ext>
      </dgm:extLst>
    </dgm:pt>
    <dgm:pt modelId="{59EB767F-B4E4-453C-A42D-E7C98A81A3F1}" type="pres">
      <dgm:prSet presAssocID="{2171AAFC-93A6-48F8-BD5C-94C1D824D729}" presName="spaceRect" presStyleCnt="0"/>
      <dgm:spPr/>
    </dgm:pt>
    <dgm:pt modelId="{5E7429DD-2EB7-4E96-9F1F-959FFD2FBD0B}" type="pres">
      <dgm:prSet presAssocID="{2171AAFC-93A6-48F8-BD5C-94C1D824D729}" presName="parTx" presStyleLbl="revTx" presStyleIdx="1" presStyleCnt="4">
        <dgm:presLayoutVars>
          <dgm:chMax val="0"/>
          <dgm:chPref val="0"/>
        </dgm:presLayoutVars>
      </dgm:prSet>
      <dgm:spPr/>
    </dgm:pt>
    <dgm:pt modelId="{DC574BEC-F092-4572-B7E4-9EE3185408CC}" type="pres">
      <dgm:prSet presAssocID="{8755ECAF-92E5-449F-A974-1939BEC82577}" presName="sibTrans" presStyleCnt="0"/>
      <dgm:spPr/>
    </dgm:pt>
    <dgm:pt modelId="{A7E7B61A-654F-4265-BC2D-21B25B476880}" type="pres">
      <dgm:prSet presAssocID="{3DBC7D19-9281-41F6-8B8A-D829BBB80987}" presName="compNode" presStyleCnt="0"/>
      <dgm:spPr/>
    </dgm:pt>
    <dgm:pt modelId="{123F2230-A88A-415F-A66F-F68C7C91411B}" type="pres">
      <dgm:prSet presAssocID="{3DBC7D19-9281-41F6-8B8A-D829BBB80987}" presName="bgRect" presStyleLbl="bgShp" presStyleIdx="2" presStyleCnt="4"/>
      <dgm:spPr/>
    </dgm:pt>
    <dgm:pt modelId="{E709677C-34B7-4C62-B8C0-13F37742A27A}" type="pres">
      <dgm:prSet presAssocID="{3DBC7D19-9281-41F6-8B8A-D829BBB8098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19E1274F-36F4-41A0-B513-948A140AD4A2}" type="pres">
      <dgm:prSet presAssocID="{3DBC7D19-9281-41F6-8B8A-D829BBB80987}" presName="spaceRect" presStyleCnt="0"/>
      <dgm:spPr/>
    </dgm:pt>
    <dgm:pt modelId="{23DE6D37-BEF7-48E9-9D45-B78CAE33ABB9}" type="pres">
      <dgm:prSet presAssocID="{3DBC7D19-9281-41F6-8B8A-D829BBB80987}" presName="parTx" presStyleLbl="revTx" presStyleIdx="2" presStyleCnt="4">
        <dgm:presLayoutVars>
          <dgm:chMax val="0"/>
          <dgm:chPref val="0"/>
        </dgm:presLayoutVars>
      </dgm:prSet>
      <dgm:spPr/>
    </dgm:pt>
    <dgm:pt modelId="{E49D710F-6296-4428-9307-7E35C83E68B2}" type="pres">
      <dgm:prSet presAssocID="{5ACBF004-2AC4-47ED-8A06-AFCC273446C5}" presName="sibTrans" presStyleCnt="0"/>
      <dgm:spPr/>
    </dgm:pt>
    <dgm:pt modelId="{6C470DF4-85D9-4BE2-949E-27FC6D964204}" type="pres">
      <dgm:prSet presAssocID="{2C0C8481-A4A6-4932-8633-75D89B5E5CC2}" presName="compNode" presStyleCnt="0"/>
      <dgm:spPr/>
    </dgm:pt>
    <dgm:pt modelId="{C199B162-EBE8-4982-8040-27989648C3F8}" type="pres">
      <dgm:prSet presAssocID="{2C0C8481-A4A6-4932-8633-75D89B5E5CC2}" presName="bgRect" presStyleLbl="bgShp" presStyleIdx="3" presStyleCnt="4"/>
      <dgm:spPr/>
    </dgm:pt>
    <dgm:pt modelId="{BE29FC36-2C0E-4C1F-AD3F-20E7F547F2B6}" type="pres">
      <dgm:prSet presAssocID="{2C0C8481-A4A6-4932-8633-75D89B5E5CC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Checklist"/>
        </a:ext>
      </dgm:extLst>
    </dgm:pt>
    <dgm:pt modelId="{E5F49DCC-803F-4266-98AF-620433F4897F}" type="pres">
      <dgm:prSet presAssocID="{2C0C8481-A4A6-4932-8633-75D89B5E5CC2}" presName="spaceRect" presStyleCnt="0"/>
      <dgm:spPr/>
    </dgm:pt>
    <dgm:pt modelId="{68C8C81C-6929-4187-8967-783A0A8B286C}" type="pres">
      <dgm:prSet presAssocID="{2C0C8481-A4A6-4932-8633-75D89B5E5CC2}" presName="parTx" presStyleLbl="revTx" presStyleIdx="3" presStyleCnt="4">
        <dgm:presLayoutVars>
          <dgm:chMax val="0"/>
          <dgm:chPref val="0"/>
        </dgm:presLayoutVars>
      </dgm:prSet>
      <dgm:spPr/>
    </dgm:pt>
  </dgm:ptLst>
  <dgm:cxnLst>
    <dgm:cxn modelId="{0FF70828-53F2-439F-BAEC-A54ECB54A70B}" type="presOf" srcId="{3DBC7D19-9281-41F6-8B8A-D829BBB80987}" destId="{23DE6D37-BEF7-48E9-9D45-B78CAE33ABB9}" srcOrd="0" destOrd="0" presId="urn:microsoft.com/office/officeart/2018/2/layout/IconVerticalSolidList"/>
    <dgm:cxn modelId="{0446E12A-0702-45E6-AFEA-DD0F44046C89}" srcId="{3151689C-EC01-4C20-9B46-B0653AD058D9}" destId="{2C0C8481-A4A6-4932-8633-75D89B5E5CC2}" srcOrd="3" destOrd="0" parTransId="{92817F99-3CDD-4236-964D-8F5AA1663175}" sibTransId="{7F79DB5A-08DC-4D6C-8043-5C90A1FD035A}"/>
    <dgm:cxn modelId="{DF01A366-253F-4305-AC61-357C11548F68}" type="presOf" srcId="{2171AAFC-93A6-48F8-BD5C-94C1D824D729}" destId="{5E7429DD-2EB7-4E96-9F1F-959FFD2FBD0B}" srcOrd="0" destOrd="0" presId="urn:microsoft.com/office/officeart/2018/2/layout/IconVerticalSolidList"/>
    <dgm:cxn modelId="{7F600295-EB0F-4A6A-8608-8B79168CC9CA}" srcId="{3151689C-EC01-4C20-9B46-B0653AD058D9}" destId="{3DBC7D19-9281-41F6-8B8A-D829BBB80987}" srcOrd="2" destOrd="0" parTransId="{C497BF27-33B5-4839-ADBC-C1673FED501B}" sibTransId="{5ACBF004-2AC4-47ED-8A06-AFCC273446C5}"/>
    <dgm:cxn modelId="{46D8B196-D4F0-4CE6-85D2-24D970D8F4C9}" type="presOf" srcId="{F22295C8-C88A-4464-9CC3-9F473F069FDF}" destId="{55BCEC6F-2DFB-4582-9379-4E8908C396B8}" srcOrd="0" destOrd="0" presId="urn:microsoft.com/office/officeart/2018/2/layout/IconVerticalSolidList"/>
    <dgm:cxn modelId="{5945DABF-507D-4437-8674-5C91A04D8F29}" srcId="{3151689C-EC01-4C20-9B46-B0653AD058D9}" destId="{2171AAFC-93A6-48F8-BD5C-94C1D824D729}" srcOrd="1" destOrd="0" parTransId="{8E86D7FA-ACC7-4CDF-BD5A-BC192CD28615}" sibTransId="{8755ECAF-92E5-449F-A974-1939BEC82577}"/>
    <dgm:cxn modelId="{B06600CB-048C-463B-BC6B-8DFBAFB55E1F}" type="presOf" srcId="{2C0C8481-A4A6-4932-8633-75D89B5E5CC2}" destId="{68C8C81C-6929-4187-8967-783A0A8B286C}" srcOrd="0" destOrd="0" presId="urn:microsoft.com/office/officeart/2018/2/layout/IconVerticalSolidList"/>
    <dgm:cxn modelId="{91C80BD3-CB3E-438B-8BD0-14BE90327F5F}" srcId="{3151689C-EC01-4C20-9B46-B0653AD058D9}" destId="{F22295C8-C88A-4464-9CC3-9F473F069FDF}" srcOrd="0" destOrd="0" parTransId="{CA8F0E92-DA4A-403E-996F-21DE660B0D75}" sibTransId="{9D8FD333-4FB7-4295-ADAF-243ACD7B81A7}"/>
    <dgm:cxn modelId="{B111C5E8-C113-4A46-B85B-F31841F16874}" type="presOf" srcId="{3151689C-EC01-4C20-9B46-B0653AD058D9}" destId="{62EA690A-1788-4C22-AD34-0F1261B9D457}" srcOrd="0" destOrd="0" presId="urn:microsoft.com/office/officeart/2018/2/layout/IconVerticalSolidList"/>
    <dgm:cxn modelId="{F03A80A0-7087-448C-A916-498ED0E7D13C}" type="presParOf" srcId="{62EA690A-1788-4C22-AD34-0F1261B9D457}" destId="{1416C1C7-7555-4237-9FD3-85E7444639B7}" srcOrd="0" destOrd="0" presId="urn:microsoft.com/office/officeart/2018/2/layout/IconVerticalSolidList"/>
    <dgm:cxn modelId="{8D320CC2-0964-45D8-8D07-EA268C99EA30}" type="presParOf" srcId="{1416C1C7-7555-4237-9FD3-85E7444639B7}" destId="{7FAF387E-9315-45DD-BF1A-D7B56C400BAB}" srcOrd="0" destOrd="0" presId="urn:microsoft.com/office/officeart/2018/2/layout/IconVerticalSolidList"/>
    <dgm:cxn modelId="{9AE034B5-D422-4E46-9381-4CA0C7809924}" type="presParOf" srcId="{1416C1C7-7555-4237-9FD3-85E7444639B7}" destId="{1AFB461E-93E8-42DC-BFAC-0B09254084AE}" srcOrd="1" destOrd="0" presId="urn:microsoft.com/office/officeart/2018/2/layout/IconVerticalSolidList"/>
    <dgm:cxn modelId="{CBFB51D9-291B-495C-83F1-77BCE260D432}" type="presParOf" srcId="{1416C1C7-7555-4237-9FD3-85E7444639B7}" destId="{703EFB19-24CC-4B58-B005-1053AE230F97}" srcOrd="2" destOrd="0" presId="urn:microsoft.com/office/officeart/2018/2/layout/IconVerticalSolidList"/>
    <dgm:cxn modelId="{06193E65-D340-43D7-B6A6-866DCEAF341A}" type="presParOf" srcId="{1416C1C7-7555-4237-9FD3-85E7444639B7}" destId="{55BCEC6F-2DFB-4582-9379-4E8908C396B8}" srcOrd="3" destOrd="0" presId="urn:microsoft.com/office/officeart/2018/2/layout/IconVerticalSolidList"/>
    <dgm:cxn modelId="{2A442F78-3A31-4068-8333-6C709CBE8CF4}" type="presParOf" srcId="{62EA690A-1788-4C22-AD34-0F1261B9D457}" destId="{B32BFCA6-A332-4E12-9323-1837682AE6C0}" srcOrd="1" destOrd="0" presId="urn:microsoft.com/office/officeart/2018/2/layout/IconVerticalSolidList"/>
    <dgm:cxn modelId="{9B169FFF-C734-4D1B-A9A7-5A9014CC10F7}" type="presParOf" srcId="{62EA690A-1788-4C22-AD34-0F1261B9D457}" destId="{28349C8C-C546-4973-BEC6-16B9E88733EF}" srcOrd="2" destOrd="0" presId="urn:microsoft.com/office/officeart/2018/2/layout/IconVerticalSolidList"/>
    <dgm:cxn modelId="{99F24A70-6BC7-4780-B121-F34E458E88CD}" type="presParOf" srcId="{28349C8C-C546-4973-BEC6-16B9E88733EF}" destId="{BCB7283F-3C09-45C0-AD42-F6A028095473}" srcOrd="0" destOrd="0" presId="urn:microsoft.com/office/officeart/2018/2/layout/IconVerticalSolidList"/>
    <dgm:cxn modelId="{696FD02E-2336-49BC-BD30-608968AB7A8B}" type="presParOf" srcId="{28349C8C-C546-4973-BEC6-16B9E88733EF}" destId="{D5A73BFE-A001-4240-9C8E-59B2F8E42F32}" srcOrd="1" destOrd="0" presId="urn:microsoft.com/office/officeart/2018/2/layout/IconVerticalSolidList"/>
    <dgm:cxn modelId="{CA59C18D-2A3B-4A30-99C4-0B559FDDED10}" type="presParOf" srcId="{28349C8C-C546-4973-BEC6-16B9E88733EF}" destId="{59EB767F-B4E4-453C-A42D-E7C98A81A3F1}" srcOrd="2" destOrd="0" presId="urn:microsoft.com/office/officeart/2018/2/layout/IconVerticalSolidList"/>
    <dgm:cxn modelId="{44ACF7F8-9027-4A21-AA9A-482615F319F6}" type="presParOf" srcId="{28349C8C-C546-4973-BEC6-16B9E88733EF}" destId="{5E7429DD-2EB7-4E96-9F1F-959FFD2FBD0B}" srcOrd="3" destOrd="0" presId="urn:microsoft.com/office/officeart/2018/2/layout/IconVerticalSolidList"/>
    <dgm:cxn modelId="{A9DDC02E-F2D4-406F-BA6C-DADAAAFD9994}" type="presParOf" srcId="{62EA690A-1788-4C22-AD34-0F1261B9D457}" destId="{DC574BEC-F092-4572-B7E4-9EE3185408CC}" srcOrd="3" destOrd="0" presId="urn:microsoft.com/office/officeart/2018/2/layout/IconVerticalSolidList"/>
    <dgm:cxn modelId="{232201C0-C74E-488C-879D-BEC0B0F83D59}" type="presParOf" srcId="{62EA690A-1788-4C22-AD34-0F1261B9D457}" destId="{A7E7B61A-654F-4265-BC2D-21B25B476880}" srcOrd="4" destOrd="0" presId="urn:microsoft.com/office/officeart/2018/2/layout/IconVerticalSolidList"/>
    <dgm:cxn modelId="{33CC6F8E-C40E-48C6-9B25-B4CA6F8E19A4}" type="presParOf" srcId="{A7E7B61A-654F-4265-BC2D-21B25B476880}" destId="{123F2230-A88A-415F-A66F-F68C7C91411B}" srcOrd="0" destOrd="0" presId="urn:microsoft.com/office/officeart/2018/2/layout/IconVerticalSolidList"/>
    <dgm:cxn modelId="{55B407DF-94FD-42BF-B048-33EC5C21C768}" type="presParOf" srcId="{A7E7B61A-654F-4265-BC2D-21B25B476880}" destId="{E709677C-34B7-4C62-B8C0-13F37742A27A}" srcOrd="1" destOrd="0" presId="urn:microsoft.com/office/officeart/2018/2/layout/IconVerticalSolidList"/>
    <dgm:cxn modelId="{C828D20F-9456-480B-A96A-99C6A88C42AF}" type="presParOf" srcId="{A7E7B61A-654F-4265-BC2D-21B25B476880}" destId="{19E1274F-36F4-41A0-B513-948A140AD4A2}" srcOrd="2" destOrd="0" presId="urn:microsoft.com/office/officeart/2018/2/layout/IconVerticalSolidList"/>
    <dgm:cxn modelId="{F2CFE1BA-EB7B-4F4F-895F-9279DBA8376A}" type="presParOf" srcId="{A7E7B61A-654F-4265-BC2D-21B25B476880}" destId="{23DE6D37-BEF7-48E9-9D45-B78CAE33ABB9}" srcOrd="3" destOrd="0" presId="urn:microsoft.com/office/officeart/2018/2/layout/IconVerticalSolidList"/>
    <dgm:cxn modelId="{749F11D5-40F4-4EDD-9CB0-9D203A467828}" type="presParOf" srcId="{62EA690A-1788-4C22-AD34-0F1261B9D457}" destId="{E49D710F-6296-4428-9307-7E35C83E68B2}" srcOrd="5" destOrd="0" presId="urn:microsoft.com/office/officeart/2018/2/layout/IconVerticalSolidList"/>
    <dgm:cxn modelId="{556DC684-EA7E-42C7-85D1-45B62370D986}" type="presParOf" srcId="{62EA690A-1788-4C22-AD34-0F1261B9D457}" destId="{6C470DF4-85D9-4BE2-949E-27FC6D964204}" srcOrd="6" destOrd="0" presId="urn:microsoft.com/office/officeart/2018/2/layout/IconVerticalSolidList"/>
    <dgm:cxn modelId="{C042BB62-108C-40BC-A53E-6F930E6909BF}" type="presParOf" srcId="{6C470DF4-85D9-4BE2-949E-27FC6D964204}" destId="{C199B162-EBE8-4982-8040-27989648C3F8}" srcOrd="0" destOrd="0" presId="urn:microsoft.com/office/officeart/2018/2/layout/IconVerticalSolidList"/>
    <dgm:cxn modelId="{1BEE1002-F075-4F68-B2E9-EB508F331AA7}" type="presParOf" srcId="{6C470DF4-85D9-4BE2-949E-27FC6D964204}" destId="{BE29FC36-2C0E-4C1F-AD3F-20E7F547F2B6}" srcOrd="1" destOrd="0" presId="urn:microsoft.com/office/officeart/2018/2/layout/IconVerticalSolidList"/>
    <dgm:cxn modelId="{7163C76C-B39A-4376-B7D6-A699F2ACA6C1}" type="presParOf" srcId="{6C470DF4-85D9-4BE2-949E-27FC6D964204}" destId="{E5F49DCC-803F-4266-98AF-620433F4897F}" srcOrd="2" destOrd="0" presId="urn:microsoft.com/office/officeart/2018/2/layout/IconVerticalSolidList"/>
    <dgm:cxn modelId="{747E2419-B2F5-4950-9FF7-CD054FEF1B74}" type="presParOf" srcId="{6C470DF4-85D9-4BE2-949E-27FC6D964204}" destId="{68C8C81C-6929-4187-8967-783A0A8B286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008ADA-6239-444C-A01F-425F37047D8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BC37F4B-9F9D-4A4A-A737-F5C8CB0CBBC0}">
      <dgm:prSet/>
      <dgm:spPr/>
      <dgm:t>
        <a:bodyPr/>
        <a:lstStyle/>
        <a:p>
          <a:pPr>
            <a:lnSpc>
              <a:spcPct val="100000"/>
            </a:lnSpc>
          </a:pPr>
          <a:r>
            <a:rPr lang="en-US" b="0" i="0" dirty="0"/>
            <a:t>Spatial Pooler maps active columns' cells during SDR input creation.</a:t>
          </a:r>
          <a:endParaRPr lang="en-US" dirty="0"/>
        </a:p>
      </dgm:t>
    </dgm:pt>
    <dgm:pt modelId="{F6065A16-0FA7-44E2-9D90-8792A5B16CD4}" type="parTrans" cxnId="{6739C402-2568-4141-8052-E8C00ED9F7C8}">
      <dgm:prSet/>
      <dgm:spPr/>
      <dgm:t>
        <a:bodyPr/>
        <a:lstStyle/>
        <a:p>
          <a:endParaRPr lang="en-US"/>
        </a:p>
      </dgm:t>
    </dgm:pt>
    <dgm:pt modelId="{C6937BE8-9D2A-4901-8BCF-A9E1B405E505}" type="sibTrans" cxnId="{6739C402-2568-4141-8052-E8C00ED9F7C8}">
      <dgm:prSet/>
      <dgm:spPr/>
      <dgm:t>
        <a:bodyPr/>
        <a:lstStyle/>
        <a:p>
          <a:endParaRPr lang="en-US"/>
        </a:p>
      </dgm:t>
    </dgm:pt>
    <dgm:pt modelId="{51BA43B3-6195-4711-B7AD-C0F0956F4CFF}">
      <dgm:prSet/>
      <dgm:spPr/>
      <dgm:t>
        <a:bodyPr/>
        <a:lstStyle/>
        <a:p>
          <a:pPr>
            <a:lnSpc>
              <a:spcPct val="100000"/>
            </a:lnSpc>
          </a:pPr>
          <a:r>
            <a:rPr lang="en-US" b="0" i="0"/>
            <a:t>Implementing inhibitory mechanism results in constrained representation of input with similar patterns resulting in similar activation columns.</a:t>
          </a:r>
          <a:endParaRPr lang="en-US"/>
        </a:p>
      </dgm:t>
    </dgm:pt>
    <dgm:pt modelId="{88C9BFA9-EC98-43B2-A81F-DC13894AF1C0}" type="parTrans" cxnId="{E0BF57E6-EB0F-48BD-8BB9-DF0FADC6B169}">
      <dgm:prSet/>
      <dgm:spPr/>
      <dgm:t>
        <a:bodyPr/>
        <a:lstStyle/>
        <a:p>
          <a:endParaRPr lang="en-US"/>
        </a:p>
      </dgm:t>
    </dgm:pt>
    <dgm:pt modelId="{3C50C004-E5E0-4E21-AFDA-64C735BEBB99}" type="sibTrans" cxnId="{E0BF57E6-EB0F-48BD-8BB9-DF0FADC6B169}">
      <dgm:prSet/>
      <dgm:spPr/>
      <dgm:t>
        <a:bodyPr/>
        <a:lstStyle/>
        <a:p>
          <a:endParaRPr lang="en-US"/>
        </a:p>
      </dgm:t>
    </dgm:pt>
    <dgm:pt modelId="{ED6527A0-1F8A-43A8-AF89-CB98EEA50445}">
      <dgm:prSet/>
      <dgm:spPr/>
      <dgm:t>
        <a:bodyPr/>
        <a:lstStyle/>
        <a:p>
          <a:pPr>
            <a:lnSpc>
              <a:spcPct val="100000"/>
            </a:lnSpc>
          </a:pPr>
          <a:r>
            <a:rPr lang="en-US" b="0" i="0"/>
            <a:t>Learning occurs through synapse persistence updates, with active bits enhancing persistence and inactive columns being boosted to ensure participation in training.</a:t>
          </a:r>
          <a:endParaRPr lang="en-US"/>
        </a:p>
      </dgm:t>
    </dgm:pt>
    <dgm:pt modelId="{7316CFBB-FFE9-4A94-B3A2-8A0779498DB9}" type="parTrans" cxnId="{CB7CB4B4-0C23-45AD-B589-CAC0E10FF59F}">
      <dgm:prSet/>
      <dgm:spPr/>
      <dgm:t>
        <a:bodyPr/>
        <a:lstStyle/>
        <a:p>
          <a:endParaRPr lang="en-US"/>
        </a:p>
      </dgm:t>
    </dgm:pt>
    <dgm:pt modelId="{697879D6-935A-4E76-83A4-1176F8F73A2E}" type="sibTrans" cxnId="{CB7CB4B4-0C23-45AD-B589-CAC0E10FF59F}">
      <dgm:prSet/>
      <dgm:spPr/>
      <dgm:t>
        <a:bodyPr/>
        <a:lstStyle/>
        <a:p>
          <a:endParaRPr lang="en-US"/>
        </a:p>
      </dgm:t>
    </dgm:pt>
    <dgm:pt modelId="{4A177514-71FA-46A7-8887-BD4CEAD5FBD5}">
      <dgm:prSet/>
      <dgm:spPr/>
      <dgm:t>
        <a:bodyPr/>
        <a:lstStyle/>
        <a:p>
          <a:pPr>
            <a:lnSpc>
              <a:spcPct val="100000"/>
            </a:lnSpc>
          </a:pPr>
          <a:r>
            <a:rPr lang="en-US" b="0" i="0"/>
            <a:t>SDR is a sparse information organization system, meaning only a small fraction of the cells are active at any given time.</a:t>
          </a:r>
          <a:endParaRPr lang="en-US"/>
        </a:p>
      </dgm:t>
    </dgm:pt>
    <dgm:pt modelId="{DF30169F-0079-42E9-ADA0-C891A71603B0}" type="parTrans" cxnId="{FF277959-2524-4E88-BF6C-3438AA7D7136}">
      <dgm:prSet/>
      <dgm:spPr/>
      <dgm:t>
        <a:bodyPr/>
        <a:lstStyle/>
        <a:p>
          <a:endParaRPr lang="en-US"/>
        </a:p>
      </dgm:t>
    </dgm:pt>
    <dgm:pt modelId="{48ADA1D8-1285-4539-80FC-3ADCCB3CC54A}" type="sibTrans" cxnId="{FF277959-2524-4E88-BF6C-3438AA7D7136}">
      <dgm:prSet/>
      <dgm:spPr/>
      <dgm:t>
        <a:bodyPr/>
        <a:lstStyle/>
        <a:p>
          <a:endParaRPr lang="en-US"/>
        </a:p>
      </dgm:t>
    </dgm:pt>
    <dgm:pt modelId="{41582D99-C693-4623-9302-E269D4A6DB7B}" type="pres">
      <dgm:prSet presAssocID="{01008ADA-6239-444C-A01F-425F37047D81}" presName="root" presStyleCnt="0">
        <dgm:presLayoutVars>
          <dgm:dir/>
          <dgm:resizeHandles val="exact"/>
        </dgm:presLayoutVars>
      </dgm:prSet>
      <dgm:spPr/>
    </dgm:pt>
    <dgm:pt modelId="{F20D475C-4612-448C-9BC9-4BB22B1225C7}" type="pres">
      <dgm:prSet presAssocID="{5BC37F4B-9F9D-4A4A-A737-F5C8CB0CBBC0}" presName="compNode" presStyleCnt="0"/>
      <dgm:spPr/>
    </dgm:pt>
    <dgm:pt modelId="{E797F8CE-FB2E-4F1A-B080-0ADF0310C5B0}" type="pres">
      <dgm:prSet presAssocID="{5BC37F4B-9F9D-4A4A-A737-F5C8CB0CBBC0}" presName="bgRect" presStyleLbl="bgShp" presStyleIdx="0" presStyleCnt="4"/>
      <dgm:spPr/>
    </dgm:pt>
    <dgm:pt modelId="{C4DF50F6-1B9B-4EC8-8472-2795346B014E}" type="pres">
      <dgm:prSet presAssocID="{5BC37F4B-9F9D-4A4A-A737-F5C8CB0CBBC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6CFCD5C5-C317-4E38-A7E5-6462FF8621D5}" type="pres">
      <dgm:prSet presAssocID="{5BC37F4B-9F9D-4A4A-A737-F5C8CB0CBBC0}" presName="spaceRect" presStyleCnt="0"/>
      <dgm:spPr/>
    </dgm:pt>
    <dgm:pt modelId="{04E6D601-E8FF-4CF1-86DD-88A11E0D526D}" type="pres">
      <dgm:prSet presAssocID="{5BC37F4B-9F9D-4A4A-A737-F5C8CB0CBBC0}" presName="parTx" presStyleLbl="revTx" presStyleIdx="0" presStyleCnt="4">
        <dgm:presLayoutVars>
          <dgm:chMax val="0"/>
          <dgm:chPref val="0"/>
        </dgm:presLayoutVars>
      </dgm:prSet>
      <dgm:spPr/>
    </dgm:pt>
    <dgm:pt modelId="{72305106-6F21-4396-BC06-A977B0943F49}" type="pres">
      <dgm:prSet presAssocID="{C6937BE8-9D2A-4901-8BCF-A9E1B405E505}" presName="sibTrans" presStyleCnt="0"/>
      <dgm:spPr/>
    </dgm:pt>
    <dgm:pt modelId="{48A274B5-E981-498B-B6C8-278BADAFA6F5}" type="pres">
      <dgm:prSet presAssocID="{51BA43B3-6195-4711-B7AD-C0F0956F4CFF}" presName="compNode" presStyleCnt="0"/>
      <dgm:spPr/>
    </dgm:pt>
    <dgm:pt modelId="{D3078BBF-43EE-4632-A4B5-6BD0071DF49D}" type="pres">
      <dgm:prSet presAssocID="{51BA43B3-6195-4711-B7AD-C0F0956F4CFF}" presName="bgRect" presStyleLbl="bgShp" presStyleIdx="1" presStyleCnt="4"/>
      <dgm:spPr/>
    </dgm:pt>
    <dgm:pt modelId="{F741733F-5D29-4D38-A492-2CDC23A8E08A}" type="pres">
      <dgm:prSet presAssocID="{51BA43B3-6195-4711-B7AD-C0F0956F4CF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906E0AD9-BBBA-4D82-A5F1-E98EBD5B9F12}" type="pres">
      <dgm:prSet presAssocID="{51BA43B3-6195-4711-B7AD-C0F0956F4CFF}" presName="spaceRect" presStyleCnt="0"/>
      <dgm:spPr/>
    </dgm:pt>
    <dgm:pt modelId="{9ACBF737-5EE3-49F6-BAF9-AE7E9AFF682D}" type="pres">
      <dgm:prSet presAssocID="{51BA43B3-6195-4711-B7AD-C0F0956F4CFF}" presName="parTx" presStyleLbl="revTx" presStyleIdx="1" presStyleCnt="4">
        <dgm:presLayoutVars>
          <dgm:chMax val="0"/>
          <dgm:chPref val="0"/>
        </dgm:presLayoutVars>
      </dgm:prSet>
      <dgm:spPr/>
    </dgm:pt>
    <dgm:pt modelId="{2E7DB49D-2712-4167-89D0-BFAA4E02F48A}" type="pres">
      <dgm:prSet presAssocID="{3C50C004-E5E0-4E21-AFDA-64C735BEBB99}" presName="sibTrans" presStyleCnt="0"/>
      <dgm:spPr/>
    </dgm:pt>
    <dgm:pt modelId="{C254BF12-6E6F-4273-AC48-A2A5CBE64409}" type="pres">
      <dgm:prSet presAssocID="{ED6527A0-1F8A-43A8-AF89-CB98EEA50445}" presName="compNode" presStyleCnt="0"/>
      <dgm:spPr/>
    </dgm:pt>
    <dgm:pt modelId="{3BDBA00E-1CC1-46AD-B195-768F42F3868E}" type="pres">
      <dgm:prSet presAssocID="{ED6527A0-1F8A-43A8-AF89-CB98EEA50445}" presName="bgRect" presStyleLbl="bgShp" presStyleIdx="2" presStyleCnt="4"/>
      <dgm:spPr/>
    </dgm:pt>
    <dgm:pt modelId="{A613E4CB-F9A7-4D7E-BB1F-015FB286E603}" type="pres">
      <dgm:prSet presAssocID="{ED6527A0-1F8A-43A8-AF89-CB98EEA5044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FFA3FA2A-5EB8-4FB2-A533-EBA6610B3DEC}" type="pres">
      <dgm:prSet presAssocID="{ED6527A0-1F8A-43A8-AF89-CB98EEA50445}" presName="spaceRect" presStyleCnt="0"/>
      <dgm:spPr/>
    </dgm:pt>
    <dgm:pt modelId="{CB1697CE-FC64-45C0-A09E-9B9CF5A689E1}" type="pres">
      <dgm:prSet presAssocID="{ED6527A0-1F8A-43A8-AF89-CB98EEA50445}" presName="parTx" presStyleLbl="revTx" presStyleIdx="2" presStyleCnt="4">
        <dgm:presLayoutVars>
          <dgm:chMax val="0"/>
          <dgm:chPref val="0"/>
        </dgm:presLayoutVars>
      </dgm:prSet>
      <dgm:spPr/>
    </dgm:pt>
    <dgm:pt modelId="{2E86EF9E-6DBF-4B30-8918-8091888D33AE}" type="pres">
      <dgm:prSet presAssocID="{697879D6-935A-4E76-83A4-1176F8F73A2E}" presName="sibTrans" presStyleCnt="0"/>
      <dgm:spPr/>
    </dgm:pt>
    <dgm:pt modelId="{8409D4DB-F262-4C05-92BC-BBF53E7356B0}" type="pres">
      <dgm:prSet presAssocID="{4A177514-71FA-46A7-8887-BD4CEAD5FBD5}" presName="compNode" presStyleCnt="0"/>
      <dgm:spPr/>
    </dgm:pt>
    <dgm:pt modelId="{CE22C5A4-0D30-4322-A8DA-65FF68FC7763}" type="pres">
      <dgm:prSet presAssocID="{4A177514-71FA-46A7-8887-BD4CEAD5FBD5}" presName="bgRect" presStyleLbl="bgShp" presStyleIdx="3" presStyleCnt="4"/>
      <dgm:spPr/>
    </dgm:pt>
    <dgm:pt modelId="{6EAE851C-F224-430E-8A4B-B5FADA2EC606}" type="pres">
      <dgm:prSet presAssocID="{4A177514-71FA-46A7-8887-BD4CEAD5FBD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rver"/>
        </a:ext>
      </dgm:extLst>
    </dgm:pt>
    <dgm:pt modelId="{BA23CA02-75D6-4510-9838-D178B366719E}" type="pres">
      <dgm:prSet presAssocID="{4A177514-71FA-46A7-8887-BD4CEAD5FBD5}" presName="spaceRect" presStyleCnt="0"/>
      <dgm:spPr/>
    </dgm:pt>
    <dgm:pt modelId="{EA764F91-2218-4857-8743-1F59216A6E07}" type="pres">
      <dgm:prSet presAssocID="{4A177514-71FA-46A7-8887-BD4CEAD5FBD5}" presName="parTx" presStyleLbl="revTx" presStyleIdx="3" presStyleCnt="4">
        <dgm:presLayoutVars>
          <dgm:chMax val="0"/>
          <dgm:chPref val="0"/>
        </dgm:presLayoutVars>
      </dgm:prSet>
      <dgm:spPr/>
    </dgm:pt>
  </dgm:ptLst>
  <dgm:cxnLst>
    <dgm:cxn modelId="{6739C402-2568-4141-8052-E8C00ED9F7C8}" srcId="{01008ADA-6239-444C-A01F-425F37047D81}" destId="{5BC37F4B-9F9D-4A4A-A737-F5C8CB0CBBC0}" srcOrd="0" destOrd="0" parTransId="{F6065A16-0FA7-44E2-9D90-8792A5B16CD4}" sibTransId="{C6937BE8-9D2A-4901-8BCF-A9E1B405E505}"/>
    <dgm:cxn modelId="{C0186A0C-12F9-4D11-A2D5-5F3AE16A95F9}" type="presOf" srcId="{51BA43B3-6195-4711-B7AD-C0F0956F4CFF}" destId="{9ACBF737-5EE3-49F6-BAF9-AE7E9AFF682D}" srcOrd="0" destOrd="0" presId="urn:microsoft.com/office/officeart/2018/2/layout/IconVerticalSolidList"/>
    <dgm:cxn modelId="{30D9885D-C7A3-4CEA-B50D-3FF4D9A547B7}" type="presOf" srcId="{5BC37F4B-9F9D-4A4A-A737-F5C8CB0CBBC0}" destId="{04E6D601-E8FF-4CF1-86DD-88A11E0D526D}" srcOrd="0" destOrd="0" presId="urn:microsoft.com/office/officeart/2018/2/layout/IconVerticalSolidList"/>
    <dgm:cxn modelId="{A9C5E476-FCBE-4F04-80D9-33B200CB23EF}" type="presOf" srcId="{01008ADA-6239-444C-A01F-425F37047D81}" destId="{41582D99-C693-4623-9302-E269D4A6DB7B}" srcOrd="0" destOrd="0" presId="urn:microsoft.com/office/officeart/2018/2/layout/IconVerticalSolidList"/>
    <dgm:cxn modelId="{FF277959-2524-4E88-BF6C-3438AA7D7136}" srcId="{01008ADA-6239-444C-A01F-425F37047D81}" destId="{4A177514-71FA-46A7-8887-BD4CEAD5FBD5}" srcOrd="3" destOrd="0" parTransId="{DF30169F-0079-42E9-ADA0-C891A71603B0}" sibTransId="{48ADA1D8-1285-4539-80FC-3ADCCB3CC54A}"/>
    <dgm:cxn modelId="{4B43A892-7702-4DCC-A5CE-EB52EED2F52B}" type="presOf" srcId="{ED6527A0-1F8A-43A8-AF89-CB98EEA50445}" destId="{CB1697CE-FC64-45C0-A09E-9B9CF5A689E1}" srcOrd="0" destOrd="0" presId="urn:microsoft.com/office/officeart/2018/2/layout/IconVerticalSolidList"/>
    <dgm:cxn modelId="{CB7CB4B4-0C23-45AD-B589-CAC0E10FF59F}" srcId="{01008ADA-6239-444C-A01F-425F37047D81}" destId="{ED6527A0-1F8A-43A8-AF89-CB98EEA50445}" srcOrd="2" destOrd="0" parTransId="{7316CFBB-FFE9-4A94-B3A2-8A0779498DB9}" sibTransId="{697879D6-935A-4E76-83A4-1176F8F73A2E}"/>
    <dgm:cxn modelId="{21D19CCC-509B-4696-93BD-A5B38BBE5671}" type="presOf" srcId="{4A177514-71FA-46A7-8887-BD4CEAD5FBD5}" destId="{EA764F91-2218-4857-8743-1F59216A6E07}" srcOrd="0" destOrd="0" presId="urn:microsoft.com/office/officeart/2018/2/layout/IconVerticalSolidList"/>
    <dgm:cxn modelId="{E0BF57E6-EB0F-48BD-8BB9-DF0FADC6B169}" srcId="{01008ADA-6239-444C-A01F-425F37047D81}" destId="{51BA43B3-6195-4711-B7AD-C0F0956F4CFF}" srcOrd="1" destOrd="0" parTransId="{88C9BFA9-EC98-43B2-A81F-DC13894AF1C0}" sibTransId="{3C50C004-E5E0-4E21-AFDA-64C735BEBB99}"/>
    <dgm:cxn modelId="{0A40345C-C934-435F-94D3-AE5DFED1823F}" type="presParOf" srcId="{41582D99-C693-4623-9302-E269D4A6DB7B}" destId="{F20D475C-4612-448C-9BC9-4BB22B1225C7}" srcOrd="0" destOrd="0" presId="urn:microsoft.com/office/officeart/2018/2/layout/IconVerticalSolidList"/>
    <dgm:cxn modelId="{C095E144-98B6-4645-8326-0AA4609C6CDA}" type="presParOf" srcId="{F20D475C-4612-448C-9BC9-4BB22B1225C7}" destId="{E797F8CE-FB2E-4F1A-B080-0ADF0310C5B0}" srcOrd="0" destOrd="0" presId="urn:microsoft.com/office/officeart/2018/2/layout/IconVerticalSolidList"/>
    <dgm:cxn modelId="{45035912-C676-45E2-8757-547C76DC7ADB}" type="presParOf" srcId="{F20D475C-4612-448C-9BC9-4BB22B1225C7}" destId="{C4DF50F6-1B9B-4EC8-8472-2795346B014E}" srcOrd="1" destOrd="0" presId="urn:microsoft.com/office/officeart/2018/2/layout/IconVerticalSolidList"/>
    <dgm:cxn modelId="{86D3C5E8-DB13-46CF-BE17-E0E6F660AFB8}" type="presParOf" srcId="{F20D475C-4612-448C-9BC9-4BB22B1225C7}" destId="{6CFCD5C5-C317-4E38-A7E5-6462FF8621D5}" srcOrd="2" destOrd="0" presId="urn:microsoft.com/office/officeart/2018/2/layout/IconVerticalSolidList"/>
    <dgm:cxn modelId="{4ADBF764-196E-4291-AFC4-54A59D393D81}" type="presParOf" srcId="{F20D475C-4612-448C-9BC9-4BB22B1225C7}" destId="{04E6D601-E8FF-4CF1-86DD-88A11E0D526D}" srcOrd="3" destOrd="0" presId="urn:microsoft.com/office/officeart/2018/2/layout/IconVerticalSolidList"/>
    <dgm:cxn modelId="{BB4FBA35-80C3-440D-AF4A-D7AB1851FDE3}" type="presParOf" srcId="{41582D99-C693-4623-9302-E269D4A6DB7B}" destId="{72305106-6F21-4396-BC06-A977B0943F49}" srcOrd="1" destOrd="0" presId="urn:microsoft.com/office/officeart/2018/2/layout/IconVerticalSolidList"/>
    <dgm:cxn modelId="{E1B65197-4667-4491-B5C4-BB61DD67D680}" type="presParOf" srcId="{41582D99-C693-4623-9302-E269D4A6DB7B}" destId="{48A274B5-E981-498B-B6C8-278BADAFA6F5}" srcOrd="2" destOrd="0" presId="urn:microsoft.com/office/officeart/2018/2/layout/IconVerticalSolidList"/>
    <dgm:cxn modelId="{603D55BA-B425-4A21-A588-B0E4AD05FB83}" type="presParOf" srcId="{48A274B5-E981-498B-B6C8-278BADAFA6F5}" destId="{D3078BBF-43EE-4632-A4B5-6BD0071DF49D}" srcOrd="0" destOrd="0" presId="urn:microsoft.com/office/officeart/2018/2/layout/IconVerticalSolidList"/>
    <dgm:cxn modelId="{45A318E9-525C-4381-A56B-05BE498487C5}" type="presParOf" srcId="{48A274B5-E981-498B-B6C8-278BADAFA6F5}" destId="{F741733F-5D29-4D38-A492-2CDC23A8E08A}" srcOrd="1" destOrd="0" presId="urn:microsoft.com/office/officeart/2018/2/layout/IconVerticalSolidList"/>
    <dgm:cxn modelId="{2A79C852-987A-487D-ACB8-7122CEA197D1}" type="presParOf" srcId="{48A274B5-E981-498B-B6C8-278BADAFA6F5}" destId="{906E0AD9-BBBA-4D82-A5F1-E98EBD5B9F12}" srcOrd="2" destOrd="0" presId="urn:microsoft.com/office/officeart/2018/2/layout/IconVerticalSolidList"/>
    <dgm:cxn modelId="{9F374DEE-0AD0-493E-963A-FD37916AE8E8}" type="presParOf" srcId="{48A274B5-E981-498B-B6C8-278BADAFA6F5}" destId="{9ACBF737-5EE3-49F6-BAF9-AE7E9AFF682D}" srcOrd="3" destOrd="0" presId="urn:microsoft.com/office/officeart/2018/2/layout/IconVerticalSolidList"/>
    <dgm:cxn modelId="{7ECEA7A1-3DC8-4558-9C2B-98898F514775}" type="presParOf" srcId="{41582D99-C693-4623-9302-E269D4A6DB7B}" destId="{2E7DB49D-2712-4167-89D0-BFAA4E02F48A}" srcOrd="3" destOrd="0" presId="urn:microsoft.com/office/officeart/2018/2/layout/IconVerticalSolidList"/>
    <dgm:cxn modelId="{587E1A6A-612B-44C6-A9EC-12571B4E1D6D}" type="presParOf" srcId="{41582D99-C693-4623-9302-E269D4A6DB7B}" destId="{C254BF12-6E6F-4273-AC48-A2A5CBE64409}" srcOrd="4" destOrd="0" presId="urn:microsoft.com/office/officeart/2018/2/layout/IconVerticalSolidList"/>
    <dgm:cxn modelId="{D3A6C745-8367-4FE2-92E9-8B10DD69D808}" type="presParOf" srcId="{C254BF12-6E6F-4273-AC48-A2A5CBE64409}" destId="{3BDBA00E-1CC1-46AD-B195-768F42F3868E}" srcOrd="0" destOrd="0" presId="urn:microsoft.com/office/officeart/2018/2/layout/IconVerticalSolidList"/>
    <dgm:cxn modelId="{86AB2787-3ECB-48FA-B6B6-1C2F60EE66E3}" type="presParOf" srcId="{C254BF12-6E6F-4273-AC48-A2A5CBE64409}" destId="{A613E4CB-F9A7-4D7E-BB1F-015FB286E603}" srcOrd="1" destOrd="0" presId="urn:microsoft.com/office/officeart/2018/2/layout/IconVerticalSolidList"/>
    <dgm:cxn modelId="{BC381EEF-8549-4702-82B7-D0C927631453}" type="presParOf" srcId="{C254BF12-6E6F-4273-AC48-A2A5CBE64409}" destId="{FFA3FA2A-5EB8-4FB2-A533-EBA6610B3DEC}" srcOrd="2" destOrd="0" presId="urn:microsoft.com/office/officeart/2018/2/layout/IconVerticalSolidList"/>
    <dgm:cxn modelId="{CBE6FD91-34DF-4188-A1C9-EB8EE24CC42D}" type="presParOf" srcId="{C254BF12-6E6F-4273-AC48-A2A5CBE64409}" destId="{CB1697CE-FC64-45C0-A09E-9B9CF5A689E1}" srcOrd="3" destOrd="0" presId="urn:microsoft.com/office/officeart/2018/2/layout/IconVerticalSolidList"/>
    <dgm:cxn modelId="{6373D594-F4CC-4BDD-B41D-D86121EB070C}" type="presParOf" srcId="{41582D99-C693-4623-9302-E269D4A6DB7B}" destId="{2E86EF9E-6DBF-4B30-8918-8091888D33AE}" srcOrd="5" destOrd="0" presId="urn:microsoft.com/office/officeart/2018/2/layout/IconVerticalSolidList"/>
    <dgm:cxn modelId="{50748E1B-3B2C-401B-B571-ED497B1537CD}" type="presParOf" srcId="{41582D99-C693-4623-9302-E269D4A6DB7B}" destId="{8409D4DB-F262-4C05-92BC-BBF53E7356B0}" srcOrd="6" destOrd="0" presId="urn:microsoft.com/office/officeart/2018/2/layout/IconVerticalSolidList"/>
    <dgm:cxn modelId="{9F21CBE0-B714-4C07-8700-E78152AAB9F6}" type="presParOf" srcId="{8409D4DB-F262-4C05-92BC-BBF53E7356B0}" destId="{CE22C5A4-0D30-4322-A8DA-65FF68FC7763}" srcOrd="0" destOrd="0" presId="urn:microsoft.com/office/officeart/2018/2/layout/IconVerticalSolidList"/>
    <dgm:cxn modelId="{02F95528-F4DB-4AB9-B1FB-63025C03E0C0}" type="presParOf" srcId="{8409D4DB-F262-4C05-92BC-BBF53E7356B0}" destId="{6EAE851C-F224-430E-8A4B-B5FADA2EC606}" srcOrd="1" destOrd="0" presId="urn:microsoft.com/office/officeart/2018/2/layout/IconVerticalSolidList"/>
    <dgm:cxn modelId="{3504F78C-9157-4449-A3B9-9851BC2D3D2B}" type="presParOf" srcId="{8409D4DB-F262-4C05-92BC-BBF53E7356B0}" destId="{BA23CA02-75D6-4510-9838-D178B366719E}" srcOrd="2" destOrd="0" presId="urn:microsoft.com/office/officeart/2018/2/layout/IconVerticalSolidList"/>
    <dgm:cxn modelId="{ABA9DB5B-01C3-467E-86D3-5FFD08CE0EFB}" type="presParOf" srcId="{8409D4DB-F262-4C05-92BC-BBF53E7356B0}" destId="{EA764F91-2218-4857-8743-1F59216A6E0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6FFAFB-6A86-49D6-88E3-6B840D39647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DF973E0-4423-41F1-AA09-D71001A6820A}">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Active</a:t>
          </a:r>
          <a:r>
            <a:rPr lang="en-US" b="0" i="0" dirty="0"/>
            <a:t> cells in SDR are distributed throughout the region to represent the region's activity.</a:t>
          </a:r>
          <a:endParaRPr lang="en-US" dirty="0"/>
        </a:p>
      </dgm:t>
    </dgm:pt>
    <dgm:pt modelId="{3BB1717B-62F5-4E8B-9E22-B489B4196001}" type="parTrans" cxnId="{A62A93DD-A737-48E0-BDEF-1B47C5972208}">
      <dgm:prSet/>
      <dgm:spPr/>
      <dgm:t>
        <a:bodyPr/>
        <a:lstStyle/>
        <a:p>
          <a:endParaRPr lang="en-US"/>
        </a:p>
      </dgm:t>
    </dgm:pt>
    <dgm:pt modelId="{FB659678-250E-4D95-A157-E7C0EA9CFDC5}" type="sibTrans" cxnId="{A62A93DD-A737-48E0-BDEF-1B47C5972208}">
      <dgm:prSet/>
      <dgm:spPr/>
      <dgm:t>
        <a:bodyPr/>
        <a:lstStyle/>
        <a:p>
          <a:endParaRPr lang="en-US"/>
        </a:p>
      </dgm:t>
    </dgm:pt>
    <dgm:pt modelId="{72F6018C-4D46-4FAA-A18C-7A847B368A7A}">
      <dgm:prSet/>
      <dgm:spPr/>
      <dgm:t>
        <a:bodyPr/>
        <a:lstStyle/>
        <a:p>
          <a:pPr>
            <a:lnSpc>
              <a:spcPct val="100000"/>
            </a:lnSpc>
          </a:pPr>
          <a:r>
            <a:rPr lang="en-US" b="0" i="0" dirty="0"/>
            <a:t>The binary representation of SDR in HTM is highly </a:t>
          </a:r>
          <a:r>
            <a:rPr lang="en-US" b="0" i="0" dirty="0">
              <a:latin typeface="Times New Roman" panose="02020603050405020304" pitchFamily="18" charset="0"/>
              <a:cs typeface="Times New Roman" panose="02020603050405020304" pitchFamily="18" charset="0"/>
            </a:rPr>
            <a:t>computationally</a:t>
          </a:r>
          <a:r>
            <a:rPr lang="en-US" b="0" i="0" dirty="0"/>
            <a:t> efficient and does not result in a functional loss of information due to critical features of SDR.</a:t>
          </a:r>
          <a:endParaRPr lang="en-US" dirty="0"/>
        </a:p>
      </dgm:t>
    </dgm:pt>
    <dgm:pt modelId="{A3B796BD-A96A-44E8-9247-E09C2D26115D}" type="parTrans" cxnId="{8D312637-8B6F-4F80-AC8B-F09B8693FA2F}">
      <dgm:prSet/>
      <dgm:spPr/>
      <dgm:t>
        <a:bodyPr/>
        <a:lstStyle/>
        <a:p>
          <a:endParaRPr lang="en-US"/>
        </a:p>
      </dgm:t>
    </dgm:pt>
    <dgm:pt modelId="{7AD500B4-B65D-460F-9F42-5FF4D6E4D464}" type="sibTrans" cxnId="{8D312637-8B6F-4F80-AC8B-F09B8693FA2F}">
      <dgm:prSet/>
      <dgm:spPr/>
      <dgm:t>
        <a:bodyPr/>
        <a:lstStyle/>
        <a:p>
          <a:endParaRPr lang="en-US"/>
        </a:p>
      </dgm:t>
    </dgm:pt>
    <dgm:pt modelId="{AD48B390-42AC-450A-8737-26C1DAA19745}">
      <dgm:prSet/>
      <dgm:spPr/>
      <dgm:t>
        <a:bodyPr/>
        <a:lstStyle/>
        <a:p>
          <a:pPr>
            <a:lnSpc>
              <a:spcPct val="100000"/>
            </a:lnSpc>
          </a:pPr>
          <a:r>
            <a:rPr lang="en-US" b="0" i="0" dirty="0"/>
            <a:t>Buckets are used to divide a continuous value range into consistently sized intervals.</a:t>
          </a:r>
          <a:endParaRPr lang="en-US" dirty="0"/>
        </a:p>
      </dgm:t>
    </dgm:pt>
    <dgm:pt modelId="{EDA75F72-C59C-4981-A81E-B8AFC5B077EA}" type="parTrans" cxnId="{7DCF4618-85C3-4710-837E-34B8641786A9}">
      <dgm:prSet/>
      <dgm:spPr/>
      <dgm:t>
        <a:bodyPr/>
        <a:lstStyle/>
        <a:p>
          <a:endParaRPr lang="en-US"/>
        </a:p>
      </dgm:t>
    </dgm:pt>
    <dgm:pt modelId="{3EB1FBD5-76CA-47FB-B81C-413B29FBDFA7}" type="sibTrans" cxnId="{7DCF4618-85C3-4710-837E-34B8641786A9}">
      <dgm:prSet/>
      <dgm:spPr/>
      <dgm:t>
        <a:bodyPr/>
        <a:lstStyle/>
        <a:p>
          <a:endParaRPr lang="en-US"/>
        </a:p>
      </dgm:t>
    </dgm:pt>
    <dgm:pt modelId="{3C9AB8F2-14F4-4455-9CA4-DC4DDE14701E}">
      <dgm:prSet/>
      <dgm:spPr/>
      <dgm:t>
        <a:bodyPr/>
        <a:lstStyle/>
        <a:p>
          <a:pPr>
            <a:lnSpc>
              <a:spcPct val="100000"/>
            </a:lnSpc>
          </a:pPr>
          <a:r>
            <a:rPr lang="en-US" b="0" i="0" dirty="0"/>
            <a:t>The width of each bucket is calculated by dividing the range of values by the number of buckets needed.</a:t>
          </a:r>
          <a:endParaRPr lang="en-US" dirty="0"/>
        </a:p>
      </dgm:t>
    </dgm:pt>
    <dgm:pt modelId="{AB25664F-817D-4E01-AF01-EBC3F3BF6C5E}" type="parTrans" cxnId="{3B57B98C-AC74-4A3F-B81C-6488A2714BC1}">
      <dgm:prSet/>
      <dgm:spPr/>
      <dgm:t>
        <a:bodyPr/>
        <a:lstStyle/>
        <a:p>
          <a:endParaRPr lang="en-US"/>
        </a:p>
      </dgm:t>
    </dgm:pt>
    <dgm:pt modelId="{ACB6704F-C2D0-4255-A24B-A61ED81BB6E8}" type="sibTrans" cxnId="{3B57B98C-AC74-4A3F-B81C-6488A2714BC1}">
      <dgm:prSet/>
      <dgm:spPr/>
      <dgm:t>
        <a:bodyPr/>
        <a:lstStyle/>
        <a:p>
          <a:endParaRPr lang="en-US"/>
        </a:p>
      </dgm:t>
    </dgm:pt>
    <dgm:pt modelId="{1A019083-70DA-49F8-A17B-979079231A57}">
      <dgm:prSet/>
      <dgm:spPr/>
      <dgm:t>
        <a:bodyPr/>
        <a:lstStyle/>
        <a:p>
          <a:pPr>
            <a:lnSpc>
              <a:spcPct val="100000"/>
            </a:lnSpc>
          </a:pPr>
          <a:r>
            <a:rPr lang="en-US" b="0" i="0"/>
            <a:t>Fixed-width bucketing is a basic and extensively used scalar encoding technique, although it may not be suitable for data with irregular distribution.</a:t>
          </a:r>
          <a:endParaRPr lang="en-US"/>
        </a:p>
      </dgm:t>
    </dgm:pt>
    <dgm:pt modelId="{0D8C69C5-C86C-430A-A225-8BC5935ECFDA}" type="parTrans" cxnId="{D4D5DDA6-9578-4FB1-8466-DBE71DF167FA}">
      <dgm:prSet/>
      <dgm:spPr/>
      <dgm:t>
        <a:bodyPr/>
        <a:lstStyle/>
        <a:p>
          <a:endParaRPr lang="en-US"/>
        </a:p>
      </dgm:t>
    </dgm:pt>
    <dgm:pt modelId="{BC2E4850-6D8F-45E8-8FCE-2C97B2D4F877}" type="sibTrans" cxnId="{D4D5DDA6-9578-4FB1-8466-DBE71DF167FA}">
      <dgm:prSet/>
      <dgm:spPr/>
      <dgm:t>
        <a:bodyPr/>
        <a:lstStyle/>
        <a:p>
          <a:endParaRPr lang="en-US"/>
        </a:p>
      </dgm:t>
    </dgm:pt>
    <dgm:pt modelId="{CE2F44F5-F4E5-4B60-9AB1-4E622FD01C54}" type="pres">
      <dgm:prSet presAssocID="{1F6FFAFB-6A86-49D6-88E3-6B840D396470}" presName="root" presStyleCnt="0">
        <dgm:presLayoutVars>
          <dgm:dir/>
          <dgm:resizeHandles val="exact"/>
        </dgm:presLayoutVars>
      </dgm:prSet>
      <dgm:spPr/>
    </dgm:pt>
    <dgm:pt modelId="{E6B1C8A4-634E-47B0-B8C7-922239A0011D}" type="pres">
      <dgm:prSet presAssocID="{DDF973E0-4423-41F1-AA09-D71001A6820A}" presName="compNode" presStyleCnt="0"/>
      <dgm:spPr/>
    </dgm:pt>
    <dgm:pt modelId="{E158E65E-E195-4763-8069-CB0CD1C4A59E}" type="pres">
      <dgm:prSet presAssocID="{DDF973E0-4423-41F1-AA09-D71001A6820A}" presName="bgRect" presStyleLbl="bgShp" presStyleIdx="0" presStyleCnt="5"/>
      <dgm:spPr/>
    </dgm:pt>
    <dgm:pt modelId="{13E69388-6100-46DF-8811-E910FDC2C248}" type="pres">
      <dgm:prSet presAssocID="{DDF973E0-4423-41F1-AA09-D71001A6820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a:ext>
      </dgm:extLst>
    </dgm:pt>
    <dgm:pt modelId="{D3EADA13-E850-46D0-987A-F5800A1EB233}" type="pres">
      <dgm:prSet presAssocID="{DDF973E0-4423-41F1-AA09-D71001A6820A}" presName="spaceRect" presStyleCnt="0"/>
      <dgm:spPr/>
    </dgm:pt>
    <dgm:pt modelId="{FA44EA89-04AD-4182-9ECD-10280EC566A1}" type="pres">
      <dgm:prSet presAssocID="{DDF973E0-4423-41F1-AA09-D71001A6820A}" presName="parTx" presStyleLbl="revTx" presStyleIdx="0" presStyleCnt="5">
        <dgm:presLayoutVars>
          <dgm:chMax val="0"/>
          <dgm:chPref val="0"/>
        </dgm:presLayoutVars>
      </dgm:prSet>
      <dgm:spPr/>
    </dgm:pt>
    <dgm:pt modelId="{468ADB96-63DC-4487-BB2A-ACA6F2C3F042}" type="pres">
      <dgm:prSet presAssocID="{FB659678-250E-4D95-A157-E7C0EA9CFDC5}" presName="sibTrans" presStyleCnt="0"/>
      <dgm:spPr/>
    </dgm:pt>
    <dgm:pt modelId="{03C3DF57-9C72-4265-82A5-AA7673FAA708}" type="pres">
      <dgm:prSet presAssocID="{72F6018C-4D46-4FAA-A18C-7A847B368A7A}" presName="compNode" presStyleCnt="0"/>
      <dgm:spPr/>
    </dgm:pt>
    <dgm:pt modelId="{677F7392-08D0-4C8D-9AFF-84648DF61AB2}" type="pres">
      <dgm:prSet presAssocID="{72F6018C-4D46-4FAA-A18C-7A847B368A7A}" presName="bgRect" presStyleLbl="bgShp" presStyleIdx="1" presStyleCnt="5"/>
      <dgm:spPr/>
    </dgm:pt>
    <dgm:pt modelId="{75F0B080-D203-41B1-A9FB-63DC9A33908D}" type="pres">
      <dgm:prSet presAssocID="{72F6018C-4D46-4FAA-A18C-7A847B368A7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55ACE930-1AED-4430-B920-55E86C6307CA}" type="pres">
      <dgm:prSet presAssocID="{72F6018C-4D46-4FAA-A18C-7A847B368A7A}" presName="spaceRect" presStyleCnt="0"/>
      <dgm:spPr/>
    </dgm:pt>
    <dgm:pt modelId="{F4EB67DB-C58C-4C59-A36B-C642D791F4D1}" type="pres">
      <dgm:prSet presAssocID="{72F6018C-4D46-4FAA-A18C-7A847B368A7A}" presName="parTx" presStyleLbl="revTx" presStyleIdx="1" presStyleCnt="5">
        <dgm:presLayoutVars>
          <dgm:chMax val="0"/>
          <dgm:chPref val="0"/>
        </dgm:presLayoutVars>
      </dgm:prSet>
      <dgm:spPr/>
    </dgm:pt>
    <dgm:pt modelId="{DD4E1F85-B11C-4033-B1E8-50BCCC1BCFFF}" type="pres">
      <dgm:prSet presAssocID="{7AD500B4-B65D-460F-9F42-5FF4D6E4D464}" presName="sibTrans" presStyleCnt="0"/>
      <dgm:spPr/>
    </dgm:pt>
    <dgm:pt modelId="{93CA04CF-7F13-4AA8-824C-C05B93080E1F}" type="pres">
      <dgm:prSet presAssocID="{AD48B390-42AC-450A-8737-26C1DAA19745}" presName="compNode" presStyleCnt="0"/>
      <dgm:spPr/>
    </dgm:pt>
    <dgm:pt modelId="{D47C3AFA-6823-4779-B9D7-41722A2C71C2}" type="pres">
      <dgm:prSet presAssocID="{AD48B390-42AC-450A-8737-26C1DAA19745}" presName="bgRect" presStyleLbl="bgShp" presStyleIdx="2" presStyleCnt="5" custLinFactNeighborX="-3503" custLinFactNeighborY="5657"/>
      <dgm:spPr/>
    </dgm:pt>
    <dgm:pt modelId="{EE89210B-08B8-426F-B05A-A5627CA1C593}" type="pres">
      <dgm:prSet presAssocID="{AD48B390-42AC-450A-8737-26C1DAA1974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8F52B9FB-B7D9-41B0-AA95-00F6C557ED9A}" type="pres">
      <dgm:prSet presAssocID="{AD48B390-42AC-450A-8737-26C1DAA19745}" presName="spaceRect" presStyleCnt="0"/>
      <dgm:spPr/>
    </dgm:pt>
    <dgm:pt modelId="{A8A9B87E-D31B-46A6-A2B2-13CEA9263514}" type="pres">
      <dgm:prSet presAssocID="{AD48B390-42AC-450A-8737-26C1DAA19745}" presName="parTx" presStyleLbl="revTx" presStyleIdx="2" presStyleCnt="5">
        <dgm:presLayoutVars>
          <dgm:chMax val="0"/>
          <dgm:chPref val="0"/>
        </dgm:presLayoutVars>
      </dgm:prSet>
      <dgm:spPr/>
    </dgm:pt>
    <dgm:pt modelId="{7DD521E9-5F4B-4D24-94DB-D098EF899C3F}" type="pres">
      <dgm:prSet presAssocID="{3EB1FBD5-76CA-47FB-B81C-413B29FBDFA7}" presName="sibTrans" presStyleCnt="0"/>
      <dgm:spPr/>
    </dgm:pt>
    <dgm:pt modelId="{E03CB51A-A035-42B9-9AA4-608C3BF52195}" type="pres">
      <dgm:prSet presAssocID="{3C9AB8F2-14F4-4455-9CA4-DC4DDE14701E}" presName="compNode" presStyleCnt="0"/>
      <dgm:spPr/>
    </dgm:pt>
    <dgm:pt modelId="{679332C5-AEA6-41C6-8F8D-F8ED540B4E13}" type="pres">
      <dgm:prSet presAssocID="{3C9AB8F2-14F4-4455-9CA4-DC4DDE14701E}" presName="bgRect" presStyleLbl="bgShp" presStyleIdx="3" presStyleCnt="5"/>
      <dgm:spPr/>
    </dgm:pt>
    <dgm:pt modelId="{FF1E1E9B-9D36-4499-BDC9-D6A752E486F1}" type="pres">
      <dgm:prSet presAssocID="{3C9AB8F2-14F4-4455-9CA4-DC4DDE14701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lculator"/>
        </a:ext>
      </dgm:extLst>
    </dgm:pt>
    <dgm:pt modelId="{C4AFAAB4-35CE-41DE-8302-16AD362343C4}" type="pres">
      <dgm:prSet presAssocID="{3C9AB8F2-14F4-4455-9CA4-DC4DDE14701E}" presName="spaceRect" presStyleCnt="0"/>
      <dgm:spPr/>
    </dgm:pt>
    <dgm:pt modelId="{166B2BCD-0A18-4185-8E13-9A697744A879}" type="pres">
      <dgm:prSet presAssocID="{3C9AB8F2-14F4-4455-9CA4-DC4DDE14701E}" presName="parTx" presStyleLbl="revTx" presStyleIdx="3" presStyleCnt="5">
        <dgm:presLayoutVars>
          <dgm:chMax val="0"/>
          <dgm:chPref val="0"/>
        </dgm:presLayoutVars>
      </dgm:prSet>
      <dgm:spPr/>
    </dgm:pt>
    <dgm:pt modelId="{9A35A611-2860-4071-B319-BBAA9F28FD7B}" type="pres">
      <dgm:prSet presAssocID="{ACB6704F-C2D0-4255-A24B-A61ED81BB6E8}" presName="sibTrans" presStyleCnt="0"/>
      <dgm:spPr/>
    </dgm:pt>
    <dgm:pt modelId="{ADB814C3-6283-4D96-88EB-A8EF41BC1C1D}" type="pres">
      <dgm:prSet presAssocID="{1A019083-70DA-49F8-A17B-979079231A57}" presName="compNode" presStyleCnt="0"/>
      <dgm:spPr/>
    </dgm:pt>
    <dgm:pt modelId="{DBDCE346-7A59-4F90-B694-A4A281925CA6}" type="pres">
      <dgm:prSet presAssocID="{1A019083-70DA-49F8-A17B-979079231A57}" presName="bgRect" presStyleLbl="bgShp" presStyleIdx="4" presStyleCnt="5"/>
      <dgm:spPr/>
    </dgm:pt>
    <dgm:pt modelId="{D78DD208-42A2-449B-90A7-59287C7076F6}" type="pres">
      <dgm:prSet presAssocID="{1A019083-70DA-49F8-A17B-979079231A5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isconnected"/>
        </a:ext>
      </dgm:extLst>
    </dgm:pt>
    <dgm:pt modelId="{D90C113E-5878-4856-8FB5-00B1DEDD4FA7}" type="pres">
      <dgm:prSet presAssocID="{1A019083-70DA-49F8-A17B-979079231A57}" presName="spaceRect" presStyleCnt="0"/>
      <dgm:spPr/>
    </dgm:pt>
    <dgm:pt modelId="{BD2F3260-1200-4402-8CC8-85E28F6E76B1}" type="pres">
      <dgm:prSet presAssocID="{1A019083-70DA-49F8-A17B-979079231A57}" presName="parTx" presStyleLbl="revTx" presStyleIdx="4" presStyleCnt="5">
        <dgm:presLayoutVars>
          <dgm:chMax val="0"/>
          <dgm:chPref val="0"/>
        </dgm:presLayoutVars>
      </dgm:prSet>
      <dgm:spPr/>
    </dgm:pt>
  </dgm:ptLst>
  <dgm:cxnLst>
    <dgm:cxn modelId="{4C1FA70F-84BA-46C7-B295-1DA43712FAA5}" type="presOf" srcId="{AD48B390-42AC-450A-8737-26C1DAA19745}" destId="{A8A9B87E-D31B-46A6-A2B2-13CEA9263514}" srcOrd="0" destOrd="0" presId="urn:microsoft.com/office/officeart/2018/2/layout/IconVerticalSolidList"/>
    <dgm:cxn modelId="{7DCF4618-85C3-4710-837E-34B8641786A9}" srcId="{1F6FFAFB-6A86-49D6-88E3-6B840D396470}" destId="{AD48B390-42AC-450A-8737-26C1DAA19745}" srcOrd="2" destOrd="0" parTransId="{EDA75F72-C59C-4981-A81E-B8AFC5B077EA}" sibTransId="{3EB1FBD5-76CA-47FB-B81C-413B29FBDFA7}"/>
    <dgm:cxn modelId="{385B0028-6D88-4760-BC8A-6EE67F59EA9C}" type="presOf" srcId="{DDF973E0-4423-41F1-AA09-D71001A6820A}" destId="{FA44EA89-04AD-4182-9ECD-10280EC566A1}" srcOrd="0" destOrd="0" presId="urn:microsoft.com/office/officeart/2018/2/layout/IconVerticalSolidList"/>
    <dgm:cxn modelId="{8D312637-8B6F-4F80-AC8B-F09B8693FA2F}" srcId="{1F6FFAFB-6A86-49D6-88E3-6B840D396470}" destId="{72F6018C-4D46-4FAA-A18C-7A847B368A7A}" srcOrd="1" destOrd="0" parTransId="{A3B796BD-A96A-44E8-9247-E09C2D26115D}" sibTransId="{7AD500B4-B65D-460F-9F42-5FF4D6E4D464}"/>
    <dgm:cxn modelId="{4FE76046-0D1B-4CAD-BFB2-6CA3A4ECA5EC}" type="presOf" srcId="{1F6FFAFB-6A86-49D6-88E3-6B840D396470}" destId="{CE2F44F5-F4E5-4B60-9AB1-4E622FD01C54}" srcOrd="0" destOrd="0" presId="urn:microsoft.com/office/officeart/2018/2/layout/IconVerticalSolidList"/>
    <dgm:cxn modelId="{980FC76A-8D66-4F37-BF2C-52C37E202FE7}" type="presOf" srcId="{72F6018C-4D46-4FAA-A18C-7A847B368A7A}" destId="{F4EB67DB-C58C-4C59-A36B-C642D791F4D1}" srcOrd="0" destOrd="0" presId="urn:microsoft.com/office/officeart/2018/2/layout/IconVerticalSolidList"/>
    <dgm:cxn modelId="{96866855-A048-44B6-A1C6-0D532DA9883C}" type="presOf" srcId="{3C9AB8F2-14F4-4455-9CA4-DC4DDE14701E}" destId="{166B2BCD-0A18-4185-8E13-9A697744A879}" srcOrd="0" destOrd="0" presId="urn:microsoft.com/office/officeart/2018/2/layout/IconVerticalSolidList"/>
    <dgm:cxn modelId="{3B57B98C-AC74-4A3F-B81C-6488A2714BC1}" srcId="{1F6FFAFB-6A86-49D6-88E3-6B840D396470}" destId="{3C9AB8F2-14F4-4455-9CA4-DC4DDE14701E}" srcOrd="3" destOrd="0" parTransId="{AB25664F-817D-4E01-AF01-EBC3F3BF6C5E}" sibTransId="{ACB6704F-C2D0-4255-A24B-A61ED81BB6E8}"/>
    <dgm:cxn modelId="{D4D5DDA6-9578-4FB1-8466-DBE71DF167FA}" srcId="{1F6FFAFB-6A86-49D6-88E3-6B840D396470}" destId="{1A019083-70DA-49F8-A17B-979079231A57}" srcOrd="4" destOrd="0" parTransId="{0D8C69C5-C86C-430A-A225-8BC5935ECFDA}" sibTransId="{BC2E4850-6D8F-45E8-8FCE-2C97B2D4F877}"/>
    <dgm:cxn modelId="{3A62D0CA-48B2-4142-BC07-017012440554}" type="presOf" srcId="{1A019083-70DA-49F8-A17B-979079231A57}" destId="{BD2F3260-1200-4402-8CC8-85E28F6E76B1}" srcOrd="0" destOrd="0" presId="urn:microsoft.com/office/officeart/2018/2/layout/IconVerticalSolidList"/>
    <dgm:cxn modelId="{A62A93DD-A737-48E0-BDEF-1B47C5972208}" srcId="{1F6FFAFB-6A86-49D6-88E3-6B840D396470}" destId="{DDF973E0-4423-41F1-AA09-D71001A6820A}" srcOrd="0" destOrd="0" parTransId="{3BB1717B-62F5-4E8B-9E22-B489B4196001}" sibTransId="{FB659678-250E-4D95-A157-E7C0EA9CFDC5}"/>
    <dgm:cxn modelId="{CE914566-7C2E-43D7-9269-D480782116FF}" type="presParOf" srcId="{CE2F44F5-F4E5-4B60-9AB1-4E622FD01C54}" destId="{E6B1C8A4-634E-47B0-B8C7-922239A0011D}" srcOrd="0" destOrd="0" presId="urn:microsoft.com/office/officeart/2018/2/layout/IconVerticalSolidList"/>
    <dgm:cxn modelId="{8F422F7A-77D5-4A1F-B9BE-B48ADAD2247A}" type="presParOf" srcId="{E6B1C8A4-634E-47B0-B8C7-922239A0011D}" destId="{E158E65E-E195-4763-8069-CB0CD1C4A59E}" srcOrd="0" destOrd="0" presId="urn:microsoft.com/office/officeart/2018/2/layout/IconVerticalSolidList"/>
    <dgm:cxn modelId="{ED040F44-1CDD-4CCE-8060-CA9150CA88B0}" type="presParOf" srcId="{E6B1C8A4-634E-47B0-B8C7-922239A0011D}" destId="{13E69388-6100-46DF-8811-E910FDC2C248}" srcOrd="1" destOrd="0" presId="urn:microsoft.com/office/officeart/2018/2/layout/IconVerticalSolidList"/>
    <dgm:cxn modelId="{BA7B1F05-BEC2-4E9D-A7F8-134954A4941A}" type="presParOf" srcId="{E6B1C8A4-634E-47B0-B8C7-922239A0011D}" destId="{D3EADA13-E850-46D0-987A-F5800A1EB233}" srcOrd="2" destOrd="0" presId="urn:microsoft.com/office/officeart/2018/2/layout/IconVerticalSolidList"/>
    <dgm:cxn modelId="{8585DD93-864A-4454-8266-19038E101AA6}" type="presParOf" srcId="{E6B1C8A4-634E-47B0-B8C7-922239A0011D}" destId="{FA44EA89-04AD-4182-9ECD-10280EC566A1}" srcOrd="3" destOrd="0" presId="urn:microsoft.com/office/officeart/2018/2/layout/IconVerticalSolidList"/>
    <dgm:cxn modelId="{D3A27EDC-CBEB-4875-830F-6F74EB866962}" type="presParOf" srcId="{CE2F44F5-F4E5-4B60-9AB1-4E622FD01C54}" destId="{468ADB96-63DC-4487-BB2A-ACA6F2C3F042}" srcOrd="1" destOrd="0" presId="urn:microsoft.com/office/officeart/2018/2/layout/IconVerticalSolidList"/>
    <dgm:cxn modelId="{99A8AD79-88E2-42B3-934B-0636F8305998}" type="presParOf" srcId="{CE2F44F5-F4E5-4B60-9AB1-4E622FD01C54}" destId="{03C3DF57-9C72-4265-82A5-AA7673FAA708}" srcOrd="2" destOrd="0" presId="urn:microsoft.com/office/officeart/2018/2/layout/IconVerticalSolidList"/>
    <dgm:cxn modelId="{AF573725-F09E-4FD1-8F89-D4DCEC9ED1FB}" type="presParOf" srcId="{03C3DF57-9C72-4265-82A5-AA7673FAA708}" destId="{677F7392-08D0-4C8D-9AFF-84648DF61AB2}" srcOrd="0" destOrd="0" presId="urn:microsoft.com/office/officeart/2018/2/layout/IconVerticalSolidList"/>
    <dgm:cxn modelId="{CBAED439-7816-45C2-A51C-516D8A2AC4A1}" type="presParOf" srcId="{03C3DF57-9C72-4265-82A5-AA7673FAA708}" destId="{75F0B080-D203-41B1-A9FB-63DC9A33908D}" srcOrd="1" destOrd="0" presId="urn:microsoft.com/office/officeart/2018/2/layout/IconVerticalSolidList"/>
    <dgm:cxn modelId="{43A9B803-8D72-4651-BE2A-5944A89AA403}" type="presParOf" srcId="{03C3DF57-9C72-4265-82A5-AA7673FAA708}" destId="{55ACE930-1AED-4430-B920-55E86C6307CA}" srcOrd="2" destOrd="0" presId="urn:microsoft.com/office/officeart/2018/2/layout/IconVerticalSolidList"/>
    <dgm:cxn modelId="{48B30E98-8E27-4BAE-BA2D-A16AE2B1AFEA}" type="presParOf" srcId="{03C3DF57-9C72-4265-82A5-AA7673FAA708}" destId="{F4EB67DB-C58C-4C59-A36B-C642D791F4D1}" srcOrd="3" destOrd="0" presId="urn:microsoft.com/office/officeart/2018/2/layout/IconVerticalSolidList"/>
    <dgm:cxn modelId="{8790CFDB-B235-4447-BE69-75DD3AF73BFF}" type="presParOf" srcId="{CE2F44F5-F4E5-4B60-9AB1-4E622FD01C54}" destId="{DD4E1F85-B11C-4033-B1E8-50BCCC1BCFFF}" srcOrd="3" destOrd="0" presId="urn:microsoft.com/office/officeart/2018/2/layout/IconVerticalSolidList"/>
    <dgm:cxn modelId="{172892F9-3743-41A4-A67E-E04BF38B3A82}" type="presParOf" srcId="{CE2F44F5-F4E5-4B60-9AB1-4E622FD01C54}" destId="{93CA04CF-7F13-4AA8-824C-C05B93080E1F}" srcOrd="4" destOrd="0" presId="urn:microsoft.com/office/officeart/2018/2/layout/IconVerticalSolidList"/>
    <dgm:cxn modelId="{624CACBD-FD5B-4D6C-A26D-4D60999807A5}" type="presParOf" srcId="{93CA04CF-7F13-4AA8-824C-C05B93080E1F}" destId="{D47C3AFA-6823-4779-B9D7-41722A2C71C2}" srcOrd="0" destOrd="0" presId="urn:microsoft.com/office/officeart/2018/2/layout/IconVerticalSolidList"/>
    <dgm:cxn modelId="{431998E8-4633-43A0-9C44-36C3614F0253}" type="presParOf" srcId="{93CA04CF-7F13-4AA8-824C-C05B93080E1F}" destId="{EE89210B-08B8-426F-B05A-A5627CA1C593}" srcOrd="1" destOrd="0" presId="urn:microsoft.com/office/officeart/2018/2/layout/IconVerticalSolidList"/>
    <dgm:cxn modelId="{0E391D29-6CA8-4ABC-A1F8-581DA90C0CF0}" type="presParOf" srcId="{93CA04CF-7F13-4AA8-824C-C05B93080E1F}" destId="{8F52B9FB-B7D9-41B0-AA95-00F6C557ED9A}" srcOrd="2" destOrd="0" presId="urn:microsoft.com/office/officeart/2018/2/layout/IconVerticalSolidList"/>
    <dgm:cxn modelId="{E7874191-2579-499F-8EC0-3C5A22DF13B4}" type="presParOf" srcId="{93CA04CF-7F13-4AA8-824C-C05B93080E1F}" destId="{A8A9B87E-D31B-46A6-A2B2-13CEA9263514}" srcOrd="3" destOrd="0" presId="urn:microsoft.com/office/officeart/2018/2/layout/IconVerticalSolidList"/>
    <dgm:cxn modelId="{3894B1B6-175E-4125-B93A-46909675B090}" type="presParOf" srcId="{CE2F44F5-F4E5-4B60-9AB1-4E622FD01C54}" destId="{7DD521E9-5F4B-4D24-94DB-D098EF899C3F}" srcOrd="5" destOrd="0" presId="urn:microsoft.com/office/officeart/2018/2/layout/IconVerticalSolidList"/>
    <dgm:cxn modelId="{170EE305-E8D7-4E6A-9B78-4E78D7BF445F}" type="presParOf" srcId="{CE2F44F5-F4E5-4B60-9AB1-4E622FD01C54}" destId="{E03CB51A-A035-42B9-9AA4-608C3BF52195}" srcOrd="6" destOrd="0" presId="urn:microsoft.com/office/officeart/2018/2/layout/IconVerticalSolidList"/>
    <dgm:cxn modelId="{36317365-B5DA-49C1-B297-87DF60682BF8}" type="presParOf" srcId="{E03CB51A-A035-42B9-9AA4-608C3BF52195}" destId="{679332C5-AEA6-41C6-8F8D-F8ED540B4E13}" srcOrd="0" destOrd="0" presId="urn:microsoft.com/office/officeart/2018/2/layout/IconVerticalSolidList"/>
    <dgm:cxn modelId="{098351E4-4145-4FEE-B17E-6BC96FEE8E74}" type="presParOf" srcId="{E03CB51A-A035-42B9-9AA4-608C3BF52195}" destId="{FF1E1E9B-9D36-4499-BDC9-D6A752E486F1}" srcOrd="1" destOrd="0" presId="urn:microsoft.com/office/officeart/2018/2/layout/IconVerticalSolidList"/>
    <dgm:cxn modelId="{E012595A-14F6-4723-B518-8021D185A560}" type="presParOf" srcId="{E03CB51A-A035-42B9-9AA4-608C3BF52195}" destId="{C4AFAAB4-35CE-41DE-8302-16AD362343C4}" srcOrd="2" destOrd="0" presId="urn:microsoft.com/office/officeart/2018/2/layout/IconVerticalSolidList"/>
    <dgm:cxn modelId="{4C47DE09-AE18-456D-A7D2-3A85D33B0163}" type="presParOf" srcId="{E03CB51A-A035-42B9-9AA4-608C3BF52195}" destId="{166B2BCD-0A18-4185-8E13-9A697744A879}" srcOrd="3" destOrd="0" presId="urn:microsoft.com/office/officeart/2018/2/layout/IconVerticalSolidList"/>
    <dgm:cxn modelId="{51D3DE89-46A9-4635-8F8F-76FF6CB023AF}" type="presParOf" srcId="{CE2F44F5-F4E5-4B60-9AB1-4E622FD01C54}" destId="{9A35A611-2860-4071-B319-BBAA9F28FD7B}" srcOrd="7" destOrd="0" presId="urn:microsoft.com/office/officeart/2018/2/layout/IconVerticalSolidList"/>
    <dgm:cxn modelId="{BD224DA6-D9D4-402B-A18F-81E383A89857}" type="presParOf" srcId="{CE2F44F5-F4E5-4B60-9AB1-4E622FD01C54}" destId="{ADB814C3-6283-4D96-88EB-A8EF41BC1C1D}" srcOrd="8" destOrd="0" presId="urn:microsoft.com/office/officeart/2018/2/layout/IconVerticalSolidList"/>
    <dgm:cxn modelId="{EDB22100-9C18-4C76-A362-F7697076619C}" type="presParOf" srcId="{ADB814C3-6283-4D96-88EB-A8EF41BC1C1D}" destId="{DBDCE346-7A59-4F90-B694-A4A281925CA6}" srcOrd="0" destOrd="0" presId="urn:microsoft.com/office/officeart/2018/2/layout/IconVerticalSolidList"/>
    <dgm:cxn modelId="{B29A1C4D-B320-4A63-8ED7-52EE5F8EE23A}" type="presParOf" srcId="{ADB814C3-6283-4D96-88EB-A8EF41BC1C1D}" destId="{D78DD208-42A2-449B-90A7-59287C7076F6}" srcOrd="1" destOrd="0" presId="urn:microsoft.com/office/officeart/2018/2/layout/IconVerticalSolidList"/>
    <dgm:cxn modelId="{7726714C-4A01-4EB4-96C9-E2259E141F2A}" type="presParOf" srcId="{ADB814C3-6283-4D96-88EB-A8EF41BC1C1D}" destId="{D90C113E-5878-4856-8FB5-00B1DEDD4FA7}" srcOrd="2" destOrd="0" presId="urn:microsoft.com/office/officeart/2018/2/layout/IconVerticalSolidList"/>
    <dgm:cxn modelId="{34C6EE62-ACEA-4A4A-808A-D171BA7AD77F}" type="presParOf" srcId="{ADB814C3-6283-4D96-88EB-A8EF41BC1C1D}" destId="{BD2F3260-1200-4402-8CC8-85E28F6E76B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F387E-9315-45DD-BF1A-D7B56C400BAB}">
      <dsp:nvSpPr>
        <dsp:cNvPr id="0" name=""/>
        <dsp:cNvSpPr/>
      </dsp:nvSpPr>
      <dsp:spPr>
        <a:xfrm>
          <a:off x="0" y="4335"/>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FB461E-93E8-42DC-BFAC-0B09254084AE}">
      <dsp:nvSpPr>
        <dsp:cNvPr id="0" name=""/>
        <dsp:cNvSpPr/>
      </dsp:nvSpPr>
      <dsp:spPr>
        <a:xfrm>
          <a:off x="295966" y="224475"/>
          <a:ext cx="538647" cy="5381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BCEC6F-2DFB-4582-9379-4E8908C396B8}">
      <dsp:nvSpPr>
        <dsp:cNvPr id="0" name=""/>
        <dsp:cNvSpPr/>
      </dsp:nvSpPr>
      <dsp:spPr>
        <a:xfrm>
          <a:off x="1060332" y="0"/>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Because they allow for the efficient storing and processing of vast volumes of information, SDRs are a natural way for the brain to represent patterns.</a:t>
          </a:r>
        </a:p>
      </dsp:txBody>
      <dsp:txXfrm>
        <a:off x="1060332" y="0"/>
        <a:ext cx="4933168" cy="1008977"/>
      </dsp:txXfrm>
    </dsp:sp>
    <dsp:sp modelId="{BCB7283F-3C09-45C0-AD42-F6A028095473}">
      <dsp:nvSpPr>
        <dsp:cNvPr id="0" name=""/>
        <dsp:cNvSpPr/>
      </dsp:nvSpPr>
      <dsp:spPr>
        <a:xfrm>
          <a:off x="0" y="1265557"/>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73BFE-A001-4240-9C8E-59B2F8E42F32}">
      <dsp:nvSpPr>
        <dsp:cNvPr id="0" name=""/>
        <dsp:cNvSpPr/>
      </dsp:nvSpPr>
      <dsp:spPr>
        <a:xfrm>
          <a:off x="295966" y="1485697"/>
          <a:ext cx="538647" cy="5381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7429DD-2EB7-4E96-9F1F-959FFD2FBD0B}">
      <dsp:nvSpPr>
        <dsp:cNvPr id="0" name=""/>
        <dsp:cNvSpPr/>
      </dsp:nvSpPr>
      <dsp:spPr>
        <a:xfrm>
          <a:off x="1130580" y="1265557"/>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To use HTM, data must first be transformed into an SDR using an encoder that captures the data's significant semantic properties.</a:t>
          </a:r>
        </a:p>
      </dsp:txBody>
      <dsp:txXfrm>
        <a:off x="1130580" y="1265557"/>
        <a:ext cx="4933168" cy="1008977"/>
      </dsp:txXfrm>
    </dsp:sp>
    <dsp:sp modelId="{123F2230-A88A-415F-A66F-F68C7C91411B}">
      <dsp:nvSpPr>
        <dsp:cNvPr id="0" name=""/>
        <dsp:cNvSpPr/>
      </dsp:nvSpPr>
      <dsp:spPr>
        <a:xfrm>
          <a:off x="0" y="2526779"/>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09677C-34B7-4C62-B8C0-13F37742A27A}">
      <dsp:nvSpPr>
        <dsp:cNvPr id="0" name=""/>
        <dsp:cNvSpPr/>
      </dsp:nvSpPr>
      <dsp:spPr>
        <a:xfrm>
          <a:off x="295966" y="2746919"/>
          <a:ext cx="538647" cy="5381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6D37-BEF7-48E9-9D45-B78CAE33ABB9}">
      <dsp:nvSpPr>
        <dsp:cNvPr id="0" name=""/>
        <dsp:cNvSpPr/>
      </dsp:nvSpPr>
      <dsp:spPr>
        <a:xfrm>
          <a:off x="1130580" y="2526779"/>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The HTM model is based on how one layer of the brain functions and is designed to learn from continuous streams of input patterns to create sparse and stable representations of input sequences.</a:t>
          </a:r>
          <a:endParaRPr lang="en-US" sz="1400" kern="1200" dirty="0">
            <a:latin typeface="Times New Roman" panose="02020603050405020304" pitchFamily="18" charset="0"/>
            <a:cs typeface="Times New Roman" panose="02020603050405020304" pitchFamily="18" charset="0"/>
          </a:endParaRPr>
        </a:p>
      </dsp:txBody>
      <dsp:txXfrm>
        <a:off x="1130580" y="2526779"/>
        <a:ext cx="4933168" cy="1008977"/>
      </dsp:txXfrm>
    </dsp:sp>
    <dsp:sp modelId="{C199B162-EBE8-4982-8040-27989648C3F8}">
      <dsp:nvSpPr>
        <dsp:cNvPr id="0" name=""/>
        <dsp:cNvSpPr/>
      </dsp:nvSpPr>
      <dsp:spPr>
        <a:xfrm>
          <a:off x="0" y="3788001"/>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29FC36-2C0E-4C1F-AD3F-20E7F547F2B6}">
      <dsp:nvSpPr>
        <dsp:cNvPr id="0" name=""/>
        <dsp:cNvSpPr/>
      </dsp:nvSpPr>
      <dsp:spPr>
        <a:xfrm>
          <a:off x="296256" y="4008141"/>
          <a:ext cx="538647" cy="5381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C8C81C-6929-4187-8967-783A0A8B286C}">
      <dsp:nvSpPr>
        <dsp:cNvPr id="0" name=""/>
        <dsp:cNvSpPr/>
      </dsp:nvSpPr>
      <dsp:spPr>
        <a:xfrm>
          <a:off x="1131159" y="3788001"/>
          <a:ext cx="4914652"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One of the key capabilities of HTM is its ability to predict future patterns based on previously learned patterns. The input patterns must be unique and not repeat to ensure the accuracy of the predictions.</a:t>
          </a:r>
          <a:endParaRPr lang="en-US" sz="1400" kern="1200" dirty="0">
            <a:latin typeface="Times New Roman" panose="02020603050405020304" pitchFamily="18" charset="0"/>
            <a:cs typeface="Times New Roman" panose="02020603050405020304" pitchFamily="18" charset="0"/>
          </a:endParaRPr>
        </a:p>
      </dsp:txBody>
      <dsp:txXfrm>
        <a:off x="1131159" y="3788001"/>
        <a:ext cx="4914652" cy="1008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7F8CE-FB2E-4F1A-B080-0ADF0310C5B0}">
      <dsp:nvSpPr>
        <dsp:cNvPr id="0" name=""/>
        <dsp:cNvSpPr/>
      </dsp:nvSpPr>
      <dsp:spPr>
        <a:xfrm>
          <a:off x="0" y="3529"/>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F50F6-1B9B-4EC8-8472-2795346B014E}">
      <dsp:nvSpPr>
        <dsp:cNvPr id="0" name=""/>
        <dsp:cNvSpPr/>
      </dsp:nvSpPr>
      <dsp:spPr>
        <a:xfrm>
          <a:off x="240936" y="182738"/>
          <a:ext cx="438494" cy="4380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6D601-E8FF-4CF1-86DD-88A11E0D526D}">
      <dsp:nvSpPr>
        <dsp:cNvPr id="0" name=""/>
        <dsp:cNvSpPr/>
      </dsp:nvSpPr>
      <dsp:spPr>
        <a:xfrm>
          <a:off x="920367" y="3529"/>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dirty="0"/>
            <a:t>Spatial Pooler maps active columns' cells during SDR input creation.</a:t>
          </a:r>
          <a:endParaRPr lang="en-US" sz="1400" kern="1200" dirty="0"/>
        </a:p>
      </dsp:txBody>
      <dsp:txXfrm>
        <a:off x="920367" y="3529"/>
        <a:ext cx="4505969" cy="821374"/>
      </dsp:txXfrm>
    </dsp:sp>
    <dsp:sp modelId="{D3078BBF-43EE-4632-A4B5-6BD0071DF49D}">
      <dsp:nvSpPr>
        <dsp:cNvPr id="0" name=""/>
        <dsp:cNvSpPr/>
      </dsp:nvSpPr>
      <dsp:spPr>
        <a:xfrm>
          <a:off x="0" y="1030246"/>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1733F-5D29-4D38-A492-2CDC23A8E08A}">
      <dsp:nvSpPr>
        <dsp:cNvPr id="0" name=""/>
        <dsp:cNvSpPr/>
      </dsp:nvSpPr>
      <dsp:spPr>
        <a:xfrm>
          <a:off x="240936" y="1209455"/>
          <a:ext cx="438494" cy="4380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CBF737-5EE3-49F6-BAF9-AE7E9AFF682D}">
      <dsp:nvSpPr>
        <dsp:cNvPr id="0" name=""/>
        <dsp:cNvSpPr/>
      </dsp:nvSpPr>
      <dsp:spPr>
        <a:xfrm>
          <a:off x="920367" y="1030246"/>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Implementing inhibitory mechanism results in constrained representation of input with similar patterns resulting in similar activation columns.</a:t>
          </a:r>
          <a:endParaRPr lang="en-US" sz="1400" kern="1200"/>
        </a:p>
      </dsp:txBody>
      <dsp:txXfrm>
        <a:off x="920367" y="1030246"/>
        <a:ext cx="4505969" cy="821374"/>
      </dsp:txXfrm>
    </dsp:sp>
    <dsp:sp modelId="{3BDBA00E-1CC1-46AD-B195-768F42F3868E}">
      <dsp:nvSpPr>
        <dsp:cNvPr id="0" name=""/>
        <dsp:cNvSpPr/>
      </dsp:nvSpPr>
      <dsp:spPr>
        <a:xfrm>
          <a:off x="0" y="2056964"/>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3E4CB-F9A7-4D7E-BB1F-015FB286E603}">
      <dsp:nvSpPr>
        <dsp:cNvPr id="0" name=""/>
        <dsp:cNvSpPr/>
      </dsp:nvSpPr>
      <dsp:spPr>
        <a:xfrm>
          <a:off x="240936" y="2236173"/>
          <a:ext cx="438494" cy="4380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1697CE-FC64-45C0-A09E-9B9CF5A689E1}">
      <dsp:nvSpPr>
        <dsp:cNvPr id="0" name=""/>
        <dsp:cNvSpPr/>
      </dsp:nvSpPr>
      <dsp:spPr>
        <a:xfrm>
          <a:off x="920367" y="2056964"/>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Learning occurs through synapse persistence updates, with active bits enhancing persistence and inactive columns being boosted to ensure participation in training.</a:t>
          </a:r>
          <a:endParaRPr lang="en-US" sz="1400" kern="1200"/>
        </a:p>
      </dsp:txBody>
      <dsp:txXfrm>
        <a:off x="920367" y="2056964"/>
        <a:ext cx="4505969" cy="821374"/>
      </dsp:txXfrm>
    </dsp:sp>
    <dsp:sp modelId="{CE22C5A4-0D30-4322-A8DA-65FF68FC7763}">
      <dsp:nvSpPr>
        <dsp:cNvPr id="0" name=""/>
        <dsp:cNvSpPr/>
      </dsp:nvSpPr>
      <dsp:spPr>
        <a:xfrm>
          <a:off x="0" y="3083681"/>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E851C-F224-430E-8A4B-B5FADA2EC606}">
      <dsp:nvSpPr>
        <dsp:cNvPr id="0" name=""/>
        <dsp:cNvSpPr/>
      </dsp:nvSpPr>
      <dsp:spPr>
        <a:xfrm>
          <a:off x="240936" y="3262890"/>
          <a:ext cx="438494" cy="4380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764F91-2218-4857-8743-1F59216A6E07}">
      <dsp:nvSpPr>
        <dsp:cNvPr id="0" name=""/>
        <dsp:cNvSpPr/>
      </dsp:nvSpPr>
      <dsp:spPr>
        <a:xfrm>
          <a:off x="920367" y="3083681"/>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SDR is a sparse information organization system, meaning only a small fraction of the cells are active at any given time.</a:t>
          </a:r>
          <a:endParaRPr lang="en-US" sz="1400" kern="1200"/>
        </a:p>
      </dsp:txBody>
      <dsp:txXfrm>
        <a:off x="920367" y="3083681"/>
        <a:ext cx="4505969" cy="8213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8E65E-E195-4763-8069-CB0CD1C4A59E}">
      <dsp:nvSpPr>
        <dsp:cNvPr id="0" name=""/>
        <dsp:cNvSpPr/>
      </dsp:nvSpPr>
      <dsp:spPr>
        <a:xfrm>
          <a:off x="0" y="4264"/>
          <a:ext cx="5766886" cy="908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E69388-6100-46DF-8811-E910FDC2C248}">
      <dsp:nvSpPr>
        <dsp:cNvPr id="0" name=""/>
        <dsp:cNvSpPr/>
      </dsp:nvSpPr>
      <dsp:spPr>
        <a:xfrm>
          <a:off x="274747" y="208621"/>
          <a:ext cx="499541" cy="4995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44EA89-04AD-4182-9ECD-10280EC566A1}">
      <dsp:nvSpPr>
        <dsp:cNvPr id="0" name=""/>
        <dsp:cNvSpPr/>
      </dsp:nvSpPr>
      <dsp:spPr>
        <a:xfrm>
          <a:off x="1049036" y="4264"/>
          <a:ext cx="4717849" cy="908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24" tIns="96124" rIns="96124" bIns="96124"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Active</a:t>
          </a:r>
          <a:r>
            <a:rPr lang="en-US" sz="1400" b="0" i="0" kern="1200" dirty="0"/>
            <a:t> cells in SDR are distributed throughout the region to represent the region's activity.</a:t>
          </a:r>
          <a:endParaRPr lang="en-US" sz="1400" kern="1200" dirty="0"/>
        </a:p>
      </dsp:txBody>
      <dsp:txXfrm>
        <a:off x="1049036" y="4264"/>
        <a:ext cx="4717849" cy="908256"/>
      </dsp:txXfrm>
    </dsp:sp>
    <dsp:sp modelId="{677F7392-08D0-4C8D-9AFF-84648DF61AB2}">
      <dsp:nvSpPr>
        <dsp:cNvPr id="0" name=""/>
        <dsp:cNvSpPr/>
      </dsp:nvSpPr>
      <dsp:spPr>
        <a:xfrm>
          <a:off x="0" y="1139585"/>
          <a:ext cx="5766886" cy="908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F0B080-D203-41B1-A9FB-63DC9A33908D}">
      <dsp:nvSpPr>
        <dsp:cNvPr id="0" name=""/>
        <dsp:cNvSpPr/>
      </dsp:nvSpPr>
      <dsp:spPr>
        <a:xfrm>
          <a:off x="274747" y="1343943"/>
          <a:ext cx="499541" cy="4995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EB67DB-C58C-4C59-A36B-C642D791F4D1}">
      <dsp:nvSpPr>
        <dsp:cNvPr id="0" name=""/>
        <dsp:cNvSpPr/>
      </dsp:nvSpPr>
      <dsp:spPr>
        <a:xfrm>
          <a:off x="1049036" y="1139585"/>
          <a:ext cx="4717849" cy="908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24" tIns="96124" rIns="96124" bIns="96124" numCol="1" spcCol="1270" anchor="ctr" anchorCtr="0">
          <a:noAutofit/>
        </a:bodyPr>
        <a:lstStyle/>
        <a:p>
          <a:pPr marL="0" lvl="0" indent="0" algn="l" defTabSz="622300">
            <a:lnSpc>
              <a:spcPct val="100000"/>
            </a:lnSpc>
            <a:spcBef>
              <a:spcPct val="0"/>
            </a:spcBef>
            <a:spcAft>
              <a:spcPct val="35000"/>
            </a:spcAft>
            <a:buNone/>
          </a:pPr>
          <a:r>
            <a:rPr lang="en-US" sz="1400" b="0" i="0" kern="1200" dirty="0"/>
            <a:t>The binary representation of SDR in HTM is highly </a:t>
          </a:r>
          <a:r>
            <a:rPr lang="en-US" sz="1400" b="0" i="0" kern="1200" dirty="0">
              <a:latin typeface="Times New Roman" panose="02020603050405020304" pitchFamily="18" charset="0"/>
              <a:cs typeface="Times New Roman" panose="02020603050405020304" pitchFamily="18" charset="0"/>
            </a:rPr>
            <a:t>computationally</a:t>
          </a:r>
          <a:r>
            <a:rPr lang="en-US" sz="1400" b="0" i="0" kern="1200" dirty="0"/>
            <a:t> efficient and does not result in a functional loss of information due to critical features of SDR.</a:t>
          </a:r>
          <a:endParaRPr lang="en-US" sz="1400" kern="1200" dirty="0"/>
        </a:p>
      </dsp:txBody>
      <dsp:txXfrm>
        <a:off x="1049036" y="1139585"/>
        <a:ext cx="4717849" cy="908256"/>
      </dsp:txXfrm>
    </dsp:sp>
    <dsp:sp modelId="{D47C3AFA-6823-4779-B9D7-41722A2C71C2}">
      <dsp:nvSpPr>
        <dsp:cNvPr id="0" name=""/>
        <dsp:cNvSpPr/>
      </dsp:nvSpPr>
      <dsp:spPr>
        <a:xfrm>
          <a:off x="0" y="2326286"/>
          <a:ext cx="5766886" cy="908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9210B-08B8-426F-B05A-A5627CA1C593}">
      <dsp:nvSpPr>
        <dsp:cNvPr id="0" name=""/>
        <dsp:cNvSpPr/>
      </dsp:nvSpPr>
      <dsp:spPr>
        <a:xfrm>
          <a:off x="274747" y="2479264"/>
          <a:ext cx="499541" cy="4995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A9B87E-D31B-46A6-A2B2-13CEA9263514}">
      <dsp:nvSpPr>
        <dsp:cNvPr id="0" name=""/>
        <dsp:cNvSpPr/>
      </dsp:nvSpPr>
      <dsp:spPr>
        <a:xfrm>
          <a:off x="1049036" y="2274906"/>
          <a:ext cx="4717849" cy="908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24" tIns="96124" rIns="96124" bIns="96124" numCol="1" spcCol="1270" anchor="ctr" anchorCtr="0">
          <a:noAutofit/>
        </a:bodyPr>
        <a:lstStyle/>
        <a:p>
          <a:pPr marL="0" lvl="0" indent="0" algn="l" defTabSz="622300">
            <a:lnSpc>
              <a:spcPct val="100000"/>
            </a:lnSpc>
            <a:spcBef>
              <a:spcPct val="0"/>
            </a:spcBef>
            <a:spcAft>
              <a:spcPct val="35000"/>
            </a:spcAft>
            <a:buNone/>
          </a:pPr>
          <a:r>
            <a:rPr lang="en-US" sz="1400" b="0" i="0" kern="1200" dirty="0"/>
            <a:t>Buckets are used to divide a continuous value range into consistently sized intervals.</a:t>
          </a:r>
          <a:endParaRPr lang="en-US" sz="1400" kern="1200" dirty="0"/>
        </a:p>
      </dsp:txBody>
      <dsp:txXfrm>
        <a:off x="1049036" y="2274906"/>
        <a:ext cx="4717849" cy="908256"/>
      </dsp:txXfrm>
    </dsp:sp>
    <dsp:sp modelId="{679332C5-AEA6-41C6-8F8D-F8ED540B4E13}">
      <dsp:nvSpPr>
        <dsp:cNvPr id="0" name=""/>
        <dsp:cNvSpPr/>
      </dsp:nvSpPr>
      <dsp:spPr>
        <a:xfrm>
          <a:off x="0" y="3410227"/>
          <a:ext cx="5766886" cy="908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1E1E9B-9D36-4499-BDC9-D6A752E486F1}">
      <dsp:nvSpPr>
        <dsp:cNvPr id="0" name=""/>
        <dsp:cNvSpPr/>
      </dsp:nvSpPr>
      <dsp:spPr>
        <a:xfrm>
          <a:off x="274747" y="3614585"/>
          <a:ext cx="499541" cy="4995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6B2BCD-0A18-4185-8E13-9A697744A879}">
      <dsp:nvSpPr>
        <dsp:cNvPr id="0" name=""/>
        <dsp:cNvSpPr/>
      </dsp:nvSpPr>
      <dsp:spPr>
        <a:xfrm>
          <a:off x="1049036" y="3410227"/>
          <a:ext cx="4717849" cy="908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24" tIns="96124" rIns="96124" bIns="96124" numCol="1" spcCol="1270" anchor="ctr" anchorCtr="0">
          <a:noAutofit/>
        </a:bodyPr>
        <a:lstStyle/>
        <a:p>
          <a:pPr marL="0" lvl="0" indent="0" algn="l" defTabSz="622300">
            <a:lnSpc>
              <a:spcPct val="100000"/>
            </a:lnSpc>
            <a:spcBef>
              <a:spcPct val="0"/>
            </a:spcBef>
            <a:spcAft>
              <a:spcPct val="35000"/>
            </a:spcAft>
            <a:buNone/>
          </a:pPr>
          <a:r>
            <a:rPr lang="en-US" sz="1400" b="0" i="0" kern="1200" dirty="0"/>
            <a:t>The width of each bucket is calculated by dividing the range of values by the number of buckets needed.</a:t>
          </a:r>
          <a:endParaRPr lang="en-US" sz="1400" kern="1200" dirty="0"/>
        </a:p>
      </dsp:txBody>
      <dsp:txXfrm>
        <a:off x="1049036" y="3410227"/>
        <a:ext cx="4717849" cy="908256"/>
      </dsp:txXfrm>
    </dsp:sp>
    <dsp:sp modelId="{DBDCE346-7A59-4F90-B694-A4A281925CA6}">
      <dsp:nvSpPr>
        <dsp:cNvPr id="0" name=""/>
        <dsp:cNvSpPr/>
      </dsp:nvSpPr>
      <dsp:spPr>
        <a:xfrm>
          <a:off x="0" y="4545548"/>
          <a:ext cx="5766886" cy="908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8DD208-42A2-449B-90A7-59287C7076F6}">
      <dsp:nvSpPr>
        <dsp:cNvPr id="0" name=""/>
        <dsp:cNvSpPr/>
      </dsp:nvSpPr>
      <dsp:spPr>
        <a:xfrm>
          <a:off x="274747" y="4749906"/>
          <a:ext cx="499541" cy="4995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2F3260-1200-4402-8CC8-85E28F6E76B1}">
      <dsp:nvSpPr>
        <dsp:cNvPr id="0" name=""/>
        <dsp:cNvSpPr/>
      </dsp:nvSpPr>
      <dsp:spPr>
        <a:xfrm>
          <a:off x="1049036" y="4545548"/>
          <a:ext cx="4717849" cy="908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24" tIns="96124" rIns="96124" bIns="96124" numCol="1" spcCol="1270" anchor="ctr" anchorCtr="0">
          <a:noAutofit/>
        </a:bodyPr>
        <a:lstStyle/>
        <a:p>
          <a:pPr marL="0" lvl="0" indent="0" algn="l" defTabSz="622300">
            <a:lnSpc>
              <a:spcPct val="100000"/>
            </a:lnSpc>
            <a:spcBef>
              <a:spcPct val="0"/>
            </a:spcBef>
            <a:spcAft>
              <a:spcPct val="35000"/>
            </a:spcAft>
            <a:buNone/>
          </a:pPr>
          <a:r>
            <a:rPr lang="en-US" sz="1400" b="0" i="0" kern="1200"/>
            <a:t>Fixed-width bucketing is a basic and extensively used scalar encoding technique, although it may not be suitable for data with irregular distribution.</a:t>
          </a:r>
          <a:endParaRPr lang="en-US" sz="1400" kern="1200"/>
        </a:p>
      </dsp:txBody>
      <dsp:txXfrm>
        <a:off x="1049036" y="4545548"/>
        <a:ext cx="4717849" cy="90825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029B-2D5B-E0FD-A485-ED090E3FA3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A69087-40C2-613D-CDA7-34C92B329CE2}"/>
              </a:ext>
            </a:extLst>
          </p:cNvPr>
          <p:cNvSpPr>
            <a:spLocks noGrp="1"/>
          </p:cNvSpPr>
          <p:nvPr>
            <p:ph type="dt" sz="half" idx="10"/>
          </p:nvPr>
        </p:nvSpPr>
        <p:spPr/>
        <p:txBody>
          <a:bodyPr/>
          <a:lstStyle/>
          <a:p>
            <a:fld id="{1A460770-223A-490F-86CD-F601AF5780BC}" type="datetimeFigureOut">
              <a:rPr lang="en-IN" smtClean="0"/>
              <a:t>29-03-2023</a:t>
            </a:fld>
            <a:endParaRPr lang="en-IN"/>
          </a:p>
        </p:txBody>
      </p:sp>
      <p:sp>
        <p:nvSpPr>
          <p:cNvPr id="4" name="Footer Placeholder 3">
            <a:extLst>
              <a:ext uri="{FF2B5EF4-FFF2-40B4-BE49-F238E27FC236}">
                <a16:creationId xmlns:a16="http://schemas.microsoft.com/office/drawing/2014/main" id="{F57299AE-7FFB-6F19-6D50-6D8AB38D0E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99C916-50A1-6335-6629-F1C32661B76C}"/>
              </a:ext>
            </a:extLst>
          </p:cNvPr>
          <p:cNvSpPr>
            <a:spLocks noGrp="1"/>
          </p:cNvSpPr>
          <p:nvPr>
            <p:ph type="sldNum" sz="quarter" idx="12"/>
          </p:nvPr>
        </p:nvSpPr>
        <p:spPr/>
        <p:txBody>
          <a:bodyPr/>
          <a:lstStyle/>
          <a:p>
            <a:fld id="{F3D28218-8DF2-4612-BA44-0639E58E663B}" type="slidenum">
              <a:rPr lang="en-IN" smtClean="0"/>
              <a:t>‹#›</a:t>
            </a:fld>
            <a:endParaRPr lang="en-IN"/>
          </a:p>
        </p:txBody>
      </p:sp>
    </p:spTree>
    <p:extLst>
      <p:ext uri="{BB962C8B-B14F-4D97-AF65-F5344CB8AC3E}">
        <p14:creationId xmlns:p14="http://schemas.microsoft.com/office/powerpoint/2010/main" val="17326883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710646-5D2C-E8BF-F794-12E634AD13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3FDADF-B99E-2863-9CAD-7FC5499330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7D4A93-0DBB-A8C6-A0E3-3F073D852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60770-223A-490F-86CD-F601AF5780BC}" type="datetimeFigureOut">
              <a:rPr lang="en-IN" smtClean="0"/>
              <a:t>29-03-2023</a:t>
            </a:fld>
            <a:endParaRPr lang="en-IN"/>
          </a:p>
        </p:txBody>
      </p:sp>
      <p:sp>
        <p:nvSpPr>
          <p:cNvPr id="5" name="Footer Placeholder 4">
            <a:extLst>
              <a:ext uri="{FF2B5EF4-FFF2-40B4-BE49-F238E27FC236}">
                <a16:creationId xmlns:a16="http://schemas.microsoft.com/office/drawing/2014/main" id="{EC8AB0AE-ED21-1DC1-6F14-E5D3CA6863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BF76D3-F9F2-F34E-52E1-6A3269D61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28218-8DF2-4612-BA44-0639E58E663B}" type="slidenum">
              <a:rPr lang="en-IN" smtClean="0"/>
              <a:t>‹#›</a:t>
            </a:fld>
            <a:endParaRPr lang="en-IN"/>
          </a:p>
        </p:txBody>
      </p:sp>
    </p:spTree>
    <p:extLst>
      <p:ext uri="{BB962C8B-B14F-4D97-AF65-F5344CB8AC3E}">
        <p14:creationId xmlns:p14="http://schemas.microsoft.com/office/powerpoint/2010/main" val="358978796"/>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pixabay.com/en/thanks-word-letters-scrabble-1804597/" TargetMode="External"/><Relationship Id="rId2" Type="http://schemas.openxmlformats.org/officeDocument/2006/relationships/image" Target="../media/image3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D130F18-FBD8-01CC-7349-2F83460E21A1}"/>
              </a:ext>
            </a:extLst>
          </p:cNvPr>
          <p:cNvPicPr>
            <a:picLocks noChangeAspect="1"/>
          </p:cNvPicPr>
          <p:nvPr/>
        </p:nvPicPr>
        <p:blipFill rotWithShape="1">
          <a:blip r:embed="rId2"/>
          <a:srcRect l="23927" r="816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D9F7FDFA-F6D9-F4D7-95AD-6F6CA0F36C1A}"/>
              </a:ext>
            </a:extLst>
          </p:cNvPr>
          <p:cNvSpPr>
            <a:spLocks noGrp="1"/>
          </p:cNvSpPr>
          <p:nvPr>
            <p:ph type="title"/>
          </p:nvPr>
        </p:nvSpPr>
        <p:spPr/>
        <p:txBody>
          <a:bodyPr/>
          <a:lstStyle/>
          <a:p>
            <a:pPr algn="ctr"/>
            <a:r>
              <a:rPr lang="en-US"/>
              <a:t>ScalarEncoder with Buckets</a:t>
            </a:r>
            <a:endParaRPr lang="en-IN"/>
          </a:p>
        </p:txBody>
      </p:sp>
      <p:sp>
        <p:nvSpPr>
          <p:cNvPr id="5" name="TextBox 4">
            <a:extLst>
              <a:ext uri="{FF2B5EF4-FFF2-40B4-BE49-F238E27FC236}">
                <a16:creationId xmlns:a16="http://schemas.microsoft.com/office/drawing/2014/main" id="{6F45BF43-B978-F47B-DDC4-F261EDAE6956}"/>
              </a:ext>
            </a:extLst>
          </p:cNvPr>
          <p:cNvSpPr txBox="1"/>
          <p:nvPr/>
        </p:nvSpPr>
        <p:spPr>
          <a:xfrm>
            <a:off x="5507664" y="879526"/>
            <a:ext cx="4859080"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Scalar Encoder with Buckets</a:t>
            </a:r>
            <a:endParaRPr lang="en-IN"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514560-2562-D2ED-DD14-43A3F656BA03}"/>
              </a:ext>
            </a:extLst>
          </p:cNvPr>
          <p:cNvSpPr txBox="1"/>
          <p:nvPr/>
        </p:nvSpPr>
        <p:spPr>
          <a:xfrm>
            <a:off x="5637342" y="2699198"/>
            <a:ext cx="4019109" cy="1477328"/>
          </a:xfrm>
          <a:prstGeom prst="rect">
            <a:avLst/>
          </a:prstGeom>
          <a:noFill/>
        </p:spPr>
        <p:txBody>
          <a:bodyPr wrap="square" rtlCol="0">
            <a:spAutoFit/>
          </a:bodyPr>
          <a:lstStyle/>
          <a:p>
            <a:r>
              <a:rPr lang="en-US" dirty="0" err="1"/>
              <a:t>Sahith</a:t>
            </a:r>
            <a:r>
              <a:rPr lang="en-US" dirty="0"/>
              <a:t> Kumar </a:t>
            </a:r>
            <a:r>
              <a:rPr lang="en-US" dirty="0" err="1"/>
              <a:t>Singari</a:t>
            </a:r>
            <a:r>
              <a:rPr lang="en-US" dirty="0"/>
              <a:t> -1446809</a:t>
            </a:r>
          </a:p>
          <a:p>
            <a:endParaRPr lang="en-US" dirty="0"/>
          </a:p>
          <a:p>
            <a:r>
              <a:rPr lang="en-US" dirty="0"/>
              <a:t>Anil Kumar Gadiraju-1428607</a:t>
            </a:r>
          </a:p>
          <a:p>
            <a:endParaRPr lang="en-US" dirty="0"/>
          </a:p>
          <a:p>
            <a:r>
              <a:rPr lang="en-US" dirty="0"/>
              <a:t>Vinay Kumar </a:t>
            </a:r>
            <a:r>
              <a:rPr lang="en-US" dirty="0" err="1"/>
              <a:t>Bandaru</a:t>
            </a:r>
            <a:r>
              <a:rPr lang="en-US" dirty="0"/>
              <a:t> </a:t>
            </a:r>
            <a:r>
              <a:rPr lang="en-US"/>
              <a:t>- 1447125</a:t>
            </a:r>
            <a:endParaRPr lang="en-IN" dirty="0"/>
          </a:p>
        </p:txBody>
      </p:sp>
    </p:spTree>
    <p:extLst>
      <p:ext uri="{BB962C8B-B14F-4D97-AF65-F5344CB8AC3E}">
        <p14:creationId xmlns:p14="http://schemas.microsoft.com/office/powerpoint/2010/main" val="3652911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EA7C9-5412-742E-7485-1B80D0C53A8B}"/>
              </a:ext>
            </a:extLst>
          </p:cNvPr>
          <p:cNvSpPr>
            <a:spLocks noGrp="1"/>
          </p:cNvSpPr>
          <p:nvPr>
            <p:ph type="title"/>
          </p:nvPr>
        </p:nvSpPr>
        <p:spPr>
          <a:xfrm>
            <a:off x="647132" y="457200"/>
            <a:ext cx="5895178" cy="4645477"/>
          </a:xfrm>
        </p:spPr>
        <p:txBody>
          <a:bodyPr vert="horz" lIns="91440" tIns="45720" rIns="91440" bIns="45720" rtlCol="0" anchor="b">
            <a:normAutofit fontScale="90000"/>
          </a:bodyPr>
          <a:lstStyle/>
          <a:p>
            <a:r>
              <a:rPr lang="en-US" sz="1700" b="1" kern="1200" dirty="0">
                <a:solidFill>
                  <a:schemeClr val="tx1"/>
                </a:solidFill>
                <a:latin typeface="Times New Roman" panose="02020603050405020304" pitchFamily="18" charset="0"/>
                <a:cs typeface="Times New Roman" panose="02020603050405020304" pitchFamily="18" charset="0"/>
              </a:rPr>
              <a:t>GetFirstOnBit</a:t>
            </a:r>
            <a:r>
              <a:rPr lang="en-US" sz="1700" kern="1200" dirty="0">
                <a:solidFill>
                  <a:schemeClr val="tx1"/>
                </a:solidFill>
                <a:latin typeface="Times New Roman" panose="02020603050405020304" pitchFamily="18" charset="0"/>
                <a:cs typeface="Times New Roman" panose="02020603050405020304" pitchFamily="18" charset="0"/>
              </a:rPr>
              <a:t>: Returns the bit offset of the first bit to be set in the encoder output.</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GenerateRangeDescription: </a:t>
            </a:r>
            <a:r>
              <a:rPr lang="en-US" sz="1700" kern="1200" dirty="0">
                <a:solidFill>
                  <a:schemeClr val="tx1"/>
                </a:solidFill>
                <a:latin typeface="Times New Roman" panose="02020603050405020304" pitchFamily="18" charset="0"/>
                <a:cs typeface="Times New Roman" panose="02020603050405020304" pitchFamily="18" charset="0"/>
              </a:rPr>
              <a:t>Creates a description from a range's text description.</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GetBucketIndex: </a:t>
            </a:r>
            <a:r>
              <a:rPr lang="en-US" sz="1700" kern="1200" dirty="0">
                <a:solidFill>
                  <a:schemeClr val="tx1"/>
                </a:solidFill>
                <a:latin typeface="Times New Roman" panose="02020603050405020304" pitchFamily="18" charset="0"/>
                <a:cs typeface="Times New Roman" panose="02020603050405020304" pitchFamily="18" charset="0"/>
              </a:rPr>
              <a:t>Subclasses must override this method and return a list of values for every bucket that the encoder has specified.</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GetBucketValue</a:t>
            </a:r>
            <a:r>
              <a:rPr lang="en-US" sz="1700" kern="1200" dirty="0">
                <a:solidFill>
                  <a:schemeClr val="tx1"/>
                </a:solidFill>
                <a:latin typeface="Times New Roman" panose="02020603050405020304" pitchFamily="18" charset="0"/>
                <a:cs typeface="Times New Roman" panose="02020603050405020304" pitchFamily="18" charset="0"/>
              </a:rPr>
              <a:t>: Sets the value of the bucket at the given index to the given value.</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GetBucketInfo</a:t>
            </a:r>
            <a:r>
              <a:rPr lang="en-US" sz="1700" kern="1200" dirty="0">
                <a:solidFill>
                  <a:schemeClr val="tx1"/>
                </a:solidFill>
                <a:latin typeface="Times New Roman" panose="02020603050405020304" pitchFamily="18" charset="0"/>
                <a:cs typeface="Times New Roman" panose="02020603050405020304" pitchFamily="18" charset="0"/>
              </a:rPr>
              <a:t>: Returns information about the associated bucket in the scalar encoder as an int array that is generated by passing a double input value.</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EncodeIntoArray</a:t>
            </a:r>
            <a:r>
              <a:rPr lang="en-US" sz="1700" kern="1200" dirty="0">
                <a:solidFill>
                  <a:schemeClr val="tx1"/>
                </a:solidFill>
                <a:latin typeface="Times New Roman" panose="02020603050405020304" pitchFamily="18" charset="0"/>
                <a:cs typeface="Times New Roman" panose="02020603050405020304" pitchFamily="18" charset="0"/>
              </a:rPr>
              <a:t>: Encodes input data and writes the encoded value to a 1-D array of length.</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GetEncodedValues</a:t>
            </a:r>
            <a:r>
              <a:rPr lang="en-US" sz="1700" kern="1200" dirty="0">
                <a:solidFill>
                  <a:schemeClr val="tx1"/>
                </a:solidFill>
                <a:latin typeface="Times New Roman" panose="02020603050405020304" pitchFamily="18" charset="0"/>
                <a:cs typeface="Times New Roman" panose="02020603050405020304" pitchFamily="18" charset="0"/>
              </a:rPr>
              <a:t>: Returns the input data in the same format as the "topDownCompute" method, which is the same as the input data for most encoder types.</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ClosenessScores</a:t>
            </a:r>
            <a:r>
              <a:rPr lang="en-US" sz="1700" kern="1200" dirty="0">
                <a:solidFill>
                  <a:schemeClr val="tx1"/>
                </a:solidFill>
                <a:latin typeface="Times New Roman" panose="02020603050405020304" pitchFamily="18" charset="0"/>
                <a:cs typeface="Times New Roman" panose="02020603050405020304" pitchFamily="18" charset="0"/>
              </a:rPr>
              <a:t>: Calculates ratings of proximity between the expected and actual scalar values, providing a single closeness score for each value in expValues (or actValues).</a:t>
            </a:r>
          </a:p>
        </p:txBody>
      </p:sp>
      <p:sp>
        <p:nvSpPr>
          <p:cNvPr id="9" name="Freeform: Shape 8">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11"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191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EA7C9-5412-742E-7485-1B80D0C53A8B}"/>
              </a:ext>
            </a:extLst>
          </p:cNvPr>
          <p:cNvSpPr>
            <a:spLocks noGrp="1"/>
          </p:cNvSpPr>
          <p:nvPr>
            <p:ph type="title"/>
          </p:nvPr>
        </p:nvSpPr>
        <p:spPr>
          <a:xfrm>
            <a:off x="647132" y="457200"/>
            <a:ext cx="5895178" cy="4645477"/>
          </a:xfrm>
        </p:spPr>
        <p:txBody>
          <a:bodyPr vert="horz" lIns="91440" tIns="45720" rIns="91440" bIns="45720" rtlCol="0" anchor="b">
            <a:normAutofit/>
          </a:bodyPr>
          <a:lstStyle/>
          <a:p>
            <a:r>
              <a:rPr lang="en-US" sz="1700" b="1" kern="1200" dirty="0">
                <a:solidFill>
                  <a:schemeClr val="tx1"/>
                </a:solidFill>
                <a:latin typeface="Times New Roman" panose="02020603050405020304" pitchFamily="18" charset="0"/>
                <a:cs typeface="Times New Roman" panose="02020603050405020304" pitchFamily="18" charset="0"/>
              </a:rPr>
              <a:t>GetFirstOnBit</a:t>
            </a:r>
            <a:r>
              <a:rPr lang="en-US" sz="1700" kern="1200" dirty="0">
                <a:solidFill>
                  <a:schemeClr val="tx1"/>
                </a:solidFill>
                <a:latin typeface="Times New Roman" panose="02020603050405020304" pitchFamily="18" charset="0"/>
                <a:cs typeface="Times New Roman" panose="02020603050405020304" pitchFamily="18" charset="0"/>
              </a:rPr>
              <a:t>: Returns the bit offset of the first bit to be set in the enc</a:t>
            </a:r>
          </a:p>
        </p:txBody>
      </p:sp>
      <p:sp>
        <p:nvSpPr>
          <p:cNvPr id="9" name="Freeform: Shape 8">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11"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8889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6E03D-AC20-2C61-137F-F508BA760ADE}"/>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18488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Text, letter&#10;&#10;Description automatically generated">
            <a:extLst>
              <a:ext uri="{FF2B5EF4-FFF2-40B4-BE49-F238E27FC236}">
                <a16:creationId xmlns:a16="http://schemas.microsoft.com/office/drawing/2014/main" id="{A0C906E6-8CEF-6152-9AB6-3A3D3B388BE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763" r="1" b="7848"/>
          <a:stretch/>
        </p:blipFill>
        <p:spPr>
          <a:xfrm>
            <a:off x="196850" y="173518"/>
            <a:ext cx="11798300" cy="6512763"/>
          </a:xfrm>
          <a:prstGeom prst="rect">
            <a:avLst/>
          </a:prstGeom>
        </p:spPr>
      </p:pic>
    </p:spTree>
    <p:extLst>
      <p:ext uri="{BB962C8B-B14F-4D97-AF65-F5344CB8AC3E}">
        <p14:creationId xmlns:p14="http://schemas.microsoft.com/office/powerpoint/2010/main" val="635716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D90F2189-9D55-BDBF-F83B-0298078AC409}"/>
              </a:ext>
            </a:extLst>
          </p:cNvPr>
          <p:cNvSpPr>
            <a:spLocks noGrp="1"/>
          </p:cNvSpPr>
          <p:nvPr>
            <p:ph type="title"/>
          </p:nvPr>
        </p:nvSpPr>
        <p:spPr/>
        <p:txBody>
          <a:bodyPr/>
          <a:lstStyle/>
          <a:p>
            <a:endParaRPr lang="en-IN"/>
          </a:p>
        </p:txBody>
      </p:sp>
      <p:sp>
        <p:nvSpPr>
          <p:cNvPr id="4" name="Title 1">
            <a:extLst>
              <a:ext uri="{FF2B5EF4-FFF2-40B4-BE49-F238E27FC236}">
                <a16:creationId xmlns:a16="http://schemas.microsoft.com/office/drawing/2014/main" id="{C2659BA6-A888-A706-FE0F-94615FB20A72}"/>
              </a:ext>
            </a:extLst>
          </p:cNvPr>
          <p:cNvSpPr txBox="1">
            <a:spLocks/>
          </p:cNvSpPr>
          <p:nvPr/>
        </p:nvSpPr>
        <p:spPr>
          <a:xfrm>
            <a:off x="4654296" y="2067249"/>
            <a:ext cx="6903720" cy="64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76656">
              <a:spcAft>
                <a:spcPts val="600"/>
              </a:spcAft>
            </a:pPr>
            <a:r>
              <a:rPr lang="en-US" sz="3256" kern="1200">
                <a:solidFill>
                  <a:schemeClr val="tx1">
                    <a:lumMod val="95000"/>
                  </a:schemeClr>
                </a:solidFill>
                <a:latin typeface="+mj-lt"/>
                <a:ea typeface="+mj-ea"/>
                <a:cs typeface="+mj-cs"/>
              </a:rPr>
              <a:t> OBJECTIVE </a:t>
            </a:r>
            <a:endParaRPr lang="en-IN">
              <a:solidFill>
                <a:schemeClr val="tx1">
                  <a:lumMod val="95000"/>
                </a:schemeClr>
              </a:solidFill>
            </a:endParaRPr>
          </a:p>
        </p:txBody>
      </p:sp>
      <p:sp>
        <p:nvSpPr>
          <p:cNvPr id="5" name="Content Placeholder 2">
            <a:extLst>
              <a:ext uri="{FF2B5EF4-FFF2-40B4-BE49-F238E27FC236}">
                <a16:creationId xmlns:a16="http://schemas.microsoft.com/office/drawing/2014/main" id="{3444E977-66AF-57D7-C8E1-AACDC2DD0DB7}"/>
              </a:ext>
            </a:extLst>
          </p:cNvPr>
          <p:cNvSpPr txBox="1">
            <a:spLocks/>
          </p:cNvSpPr>
          <p:nvPr/>
        </p:nvSpPr>
        <p:spPr>
          <a:xfrm>
            <a:off x="4654296" y="2994294"/>
            <a:ext cx="6903720" cy="17964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69164" indent="-169164" algn="just" defTabSz="676656">
              <a:spcBef>
                <a:spcPts val="740"/>
              </a:spcBef>
            </a:pPr>
            <a:r>
              <a:rPr lang="en-US" sz="1480" kern="1200" dirty="0">
                <a:solidFill>
                  <a:schemeClr val="tx1"/>
                </a:solidFill>
                <a:latin typeface="Times New Roman" panose="02020603050405020304" pitchFamily="18" charset="0"/>
                <a:ea typeface="+mn-ea"/>
                <a:cs typeface="Times New Roman" panose="02020603050405020304" pitchFamily="18" charset="0"/>
              </a:rPr>
              <a:t>The primary objective is to implement scalar encoders with buckets. It seeks to investigate the best practices for selecting the number and breadth of buckets, to compare scalar encoding with buckets to other encoding systems, and to assess the performance of scalar encoding with buckets.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45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0FC996-ECEA-62D4-ECF3-FD1A279B931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TABLE OF CONTENTS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938D7E7-001A-6175-007B-518EE014CB1F}"/>
              </a:ext>
            </a:extLst>
          </p:cNvPr>
          <p:cNvSpPr txBox="1"/>
          <p:nvPr/>
        </p:nvSpPr>
        <p:spPr>
          <a:xfrm>
            <a:off x="838200" y="1929384"/>
            <a:ext cx="10515600" cy="4251960"/>
          </a:xfrm>
          <a:prstGeom prst="rect">
            <a:avLst/>
          </a:prstGeom>
        </p:spPr>
        <p:txBody>
          <a:bodyPr vert="horz" lIns="91440" tIns="45720" rIns="91440" bIns="45720" rtlCol="0">
            <a:normAutofit/>
          </a:bodyPr>
          <a:lstStyle/>
          <a:p>
            <a:pPr marL="571500" indent="-228600">
              <a:lnSpc>
                <a:spcPct val="90000"/>
              </a:lnSpc>
              <a:spcAft>
                <a:spcPts val="600"/>
              </a:spcAft>
              <a:buFont typeface="Arial" panose="020B0604020202020204" pitchFamily="34" charset="0"/>
              <a:buChar char="•"/>
            </a:pPr>
            <a:r>
              <a:rPr lang="en-US" sz="2200"/>
              <a:t>Introduction	</a:t>
            </a:r>
          </a:p>
          <a:p>
            <a:pPr marL="571500" indent="-228600">
              <a:lnSpc>
                <a:spcPct val="90000"/>
              </a:lnSpc>
              <a:spcAft>
                <a:spcPts val="600"/>
              </a:spcAft>
              <a:buFont typeface="Arial" panose="020B0604020202020204" pitchFamily="34" charset="0"/>
              <a:buChar char="•"/>
            </a:pPr>
            <a:r>
              <a:rPr lang="en-US" sz="2200"/>
              <a:t>Methodology</a:t>
            </a:r>
          </a:p>
          <a:p>
            <a:pPr marL="571500" indent="-228600">
              <a:lnSpc>
                <a:spcPct val="90000"/>
              </a:lnSpc>
              <a:spcAft>
                <a:spcPts val="600"/>
              </a:spcAft>
              <a:buFont typeface="Arial" panose="020B0604020202020204" pitchFamily="34" charset="0"/>
              <a:buChar char="•"/>
            </a:pPr>
            <a:r>
              <a:rPr lang="en-US" sz="2200"/>
              <a:t>Implementation Buckets</a:t>
            </a:r>
          </a:p>
          <a:p>
            <a:pPr marL="571500" indent="-228600">
              <a:lnSpc>
                <a:spcPct val="90000"/>
              </a:lnSpc>
              <a:spcAft>
                <a:spcPts val="600"/>
              </a:spcAft>
              <a:buFont typeface="Arial" panose="020B0604020202020204" pitchFamily="34" charset="0"/>
              <a:buChar char="•"/>
            </a:pPr>
            <a:r>
              <a:rPr lang="en-US" sz="2200"/>
              <a:t>Testcases</a:t>
            </a:r>
          </a:p>
          <a:p>
            <a:pPr marL="571500" indent="-228600">
              <a:lnSpc>
                <a:spcPct val="90000"/>
              </a:lnSpc>
              <a:spcAft>
                <a:spcPts val="600"/>
              </a:spcAft>
              <a:buFont typeface="Arial" panose="020B0604020202020204" pitchFamily="34" charset="0"/>
              <a:buChar char="•"/>
            </a:pPr>
            <a:r>
              <a:rPr lang="en-US" sz="2200"/>
              <a:t>Results</a:t>
            </a:r>
          </a:p>
          <a:p>
            <a:pPr marL="571500" indent="-228600">
              <a:lnSpc>
                <a:spcPct val="90000"/>
              </a:lnSpc>
              <a:spcAft>
                <a:spcPts val="600"/>
              </a:spcAft>
              <a:buFont typeface="Arial" panose="020B0604020202020204" pitchFamily="34" charset="0"/>
              <a:buChar char="•"/>
            </a:pPr>
            <a:r>
              <a:rPr lang="en-US" sz="2200"/>
              <a:t>Conclusion</a:t>
            </a:r>
          </a:p>
        </p:txBody>
      </p:sp>
    </p:spTree>
    <p:extLst>
      <p:ext uri="{BB962C8B-B14F-4D97-AF65-F5344CB8AC3E}">
        <p14:creationId xmlns:p14="http://schemas.microsoft.com/office/powerpoint/2010/main" val="17074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E9985-0C35-84FD-D53E-3AA2F6025F53}"/>
              </a:ext>
            </a:extLst>
          </p:cNvPr>
          <p:cNvSpPr>
            <a:spLocks noGrp="1"/>
          </p:cNvSpPr>
          <p:nvPr>
            <p:ph type="title"/>
          </p:nvPr>
        </p:nvSpPr>
        <p:spPr>
          <a:xfrm>
            <a:off x="820449" y="192487"/>
            <a:ext cx="4056869" cy="944701"/>
          </a:xfrm>
        </p:spPr>
        <p:txBody>
          <a:bodyPr vert="horz" lIns="91440" tIns="45720" rIns="91440" bIns="45720" rtlCol="0" anchor="b">
            <a:normAutofit/>
          </a:bodyPr>
          <a:lstStyle/>
          <a:p>
            <a:r>
              <a:rPr lang="en-US" dirty="0"/>
              <a:t>INTRODUCTION</a:t>
            </a:r>
          </a:p>
        </p:txBody>
      </p:sp>
      <p:pic>
        <p:nvPicPr>
          <p:cNvPr id="7" name="Google Shape;4376;p36" descr="A close-up of water drops&#10;&#10;Description automatically generated with low confidence">
            <a:extLst>
              <a:ext uri="{FF2B5EF4-FFF2-40B4-BE49-F238E27FC236}">
                <a16:creationId xmlns:a16="http://schemas.microsoft.com/office/drawing/2014/main" id="{0A0BBD40-E08B-BAB0-1A16-50E3E78305E8}"/>
              </a:ext>
            </a:extLst>
          </p:cNvPr>
          <p:cNvPicPr preferRelativeResize="0"/>
          <p:nvPr/>
        </p:nvPicPr>
        <p:blipFill rotWithShape="1">
          <a:blip r:embed="rId2"/>
          <a:srcRect r="3696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sp>
        <p:nvSpPr>
          <p:cNvPr id="9" name="TextBox 8">
            <a:extLst>
              <a:ext uri="{FF2B5EF4-FFF2-40B4-BE49-F238E27FC236}">
                <a16:creationId xmlns:a16="http://schemas.microsoft.com/office/drawing/2014/main" id="{A2CD386F-1241-0ABF-7E51-F182E8D59A4C}"/>
              </a:ext>
            </a:extLst>
          </p:cNvPr>
          <p:cNvSpPr txBox="1"/>
          <p:nvPr/>
        </p:nvSpPr>
        <p:spPr>
          <a:xfrm>
            <a:off x="643468" y="1360762"/>
            <a:ext cx="6416093" cy="3170099"/>
          </a:xfrm>
          <a:prstGeom prst="rect">
            <a:avLst/>
          </a:prstGeom>
          <a:noFill/>
        </p:spPr>
        <p:txBody>
          <a:bodyPr wrap="square">
            <a:spAutoFit/>
          </a:bodyPr>
          <a:lstStyle/>
          <a:p>
            <a:endParaRPr lang="en-US" dirty="0"/>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Scalar encoder with buckets is a method of transforming continuous data into discrete values that can be utilized for analysis, modeling, and machine learning. It entails segmenting continuous values into intervals or "buckets" and assigning them to the appropriate buckets. This method is adaptable and can be used in a variety of applications such as sensor data analysis, natural language processing, and image classification.</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Scientists study the cortex to understand sequence learning, and models based on neural readings are used to recognize sequences. However, these models may not work in real-world situations. Hierarchical Temporal Memory (HTM) is a biomimetic model based on the neocortex's features, which has shown promise in pattern recognition and learning the sequences and flow of sensory inputs.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74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1302B1-CDCF-10C4-5F3F-A7FFABE7620C}"/>
              </a:ext>
            </a:extLst>
          </p:cNvPr>
          <p:cNvSpPr txBox="1"/>
          <p:nvPr/>
        </p:nvSpPr>
        <p:spPr>
          <a:xfrm>
            <a:off x="643467" y="2043049"/>
            <a:ext cx="6737934" cy="3404712"/>
          </a:xfrm>
          <a:prstGeom prst="rect">
            <a:avLst/>
          </a:prstGeom>
        </p:spPr>
        <p:txBody>
          <a:bodyPr vert="horz" lIns="91440" tIns="45720" rIns="91440" bIns="45720" rtlCol="0">
            <a:normAutofit/>
          </a:bodyPr>
          <a:lstStyle/>
          <a:p>
            <a:pPr marL="277178" indent="-221742" defTabSz="886968">
              <a:lnSpc>
                <a:spcPct val="90000"/>
              </a:lnSpc>
              <a:spcAft>
                <a:spcPts val="582"/>
              </a:spcAft>
              <a:buFont typeface="Arial" panose="020B0604020202020204" pitchFamily="34" charset="0"/>
              <a:buChar char="•"/>
            </a:pPr>
            <a:r>
              <a:rPr lang="en-US" sz="1358" kern="1200">
                <a:solidFill>
                  <a:schemeClr val="tx1"/>
                </a:solidFill>
                <a:latin typeface="Times New Roman" panose="02020603050405020304" pitchFamily="18" charset="0"/>
                <a:ea typeface="+mn-ea"/>
                <a:cs typeface="Times New Roman" panose="02020603050405020304" pitchFamily="18" charset="0"/>
              </a:rPr>
              <a:t>The encoding mechanism in HTM is comparable to how human and animal sensory organs work.</a:t>
            </a:r>
          </a:p>
          <a:p>
            <a:pPr marL="277178" indent="-221742" defTabSz="886968">
              <a:lnSpc>
                <a:spcPct val="90000"/>
              </a:lnSpc>
              <a:spcAft>
                <a:spcPts val="582"/>
              </a:spcAft>
              <a:buFont typeface="Arial" panose="020B0604020202020204" pitchFamily="34" charset="0"/>
              <a:buChar char="•"/>
            </a:pPr>
            <a:endParaRPr lang="en-US" sz="1358" kern="1200">
              <a:solidFill>
                <a:schemeClr val="tx1"/>
              </a:solidFill>
              <a:latin typeface="Times New Roman" panose="02020603050405020304" pitchFamily="18" charset="0"/>
              <a:ea typeface="+mn-ea"/>
              <a:cs typeface="Times New Roman" panose="02020603050405020304" pitchFamily="18" charset="0"/>
            </a:endParaRPr>
          </a:p>
          <a:p>
            <a:pPr marL="277178" indent="-221742" defTabSz="886968">
              <a:lnSpc>
                <a:spcPct val="90000"/>
              </a:lnSpc>
              <a:spcAft>
                <a:spcPts val="582"/>
              </a:spcAft>
              <a:buFont typeface="Arial" panose="020B0604020202020204" pitchFamily="34" charset="0"/>
              <a:buChar char="•"/>
            </a:pPr>
            <a:r>
              <a:rPr lang="en-US" sz="1358" kern="1200">
                <a:solidFill>
                  <a:schemeClr val="tx1"/>
                </a:solidFill>
                <a:latin typeface="Times New Roman" panose="02020603050405020304" pitchFamily="18" charset="0"/>
                <a:ea typeface="+mn-ea"/>
                <a:cs typeface="Times New Roman" panose="02020603050405020304" pitchFamily="18" charset="0"/>
              </a:rPr>
              <a:t>A system that transforms environmental noises into a sparse group of active neurons is the cochlea. In HTM's language, Sparse Distributed Representations (SDRs) are employed, with a fixed number of active bits that carry semantic significance.</a:t>
            </a:r>
          </a:p>
          <a:p>
            <a:pPr marL="277178" indent="-221742" defTabSz="886968">
              <a:lnSpc>
                <a:spcPct val="90000"/>
              </a:lnSpc>
              <a:spcAft>
                <a:spcPts val="582"/>
              </a:spcAft>
              <a:buFont typeface="Arial" panose="020B0604020202020204" pitchFamily="34" charset="0"/>
              <a:buChar char="•"/>
            </a:pPr>
            <a:endParaRPr lang="en-US" sz="1358" kern="1200">
              <a:solidFill>
                <a:schemeClr val="tx1"/>
              </a:solidFill>
              <a:latin typeface="Times New Roman" panose="02020603050405020304" pitchFamily="18" charset="0"/>
              <a:ea typeface="+mn-ea"/>
              <a:cs typeface="Times New Roman" panose="02020603050405020304" pitchFamily="18" charset="0"/>
            </a:endParaRPr>
          </a:p>
          <a:p>
            <a:pPr marL="277178" indent="-221742" defTabSz="886968">
              <a:lnSpc>
                <a:spcPct val="90000"/>
              </a:lnSpc>
              <a:spcAft>
                <a:spcPts val="582"/>
              </a:spcAft>
              <a:buFont typeface="Arial" panose="020B0604020202020204" pitchFamily="34" charset="0"/>
              <a:buChar char="•"/>
            </a:pPr>
            <a:r>
              <a:rPr lang="en-US" sz="1358" kern="1200">
                <a:solidFill>
                  <a:schemeClr val="tx1"/>
                </a:solidFill>
                <a:latin typeface="Times New Roman" panose="02020603050405020304" pitchFamily="18" charset="0"/>
                <a:ea typeface="+mn-ea"/>
                <a:cs typeface="Times New Roman" panose="02020603050405020304" pitchFamily="18" charset="0"/>
              </a:rPr>
              <a:t>In SDR, which is critical in HTM learning, two inputs with comparable semantic meaning must have equal active bit representation.HTM is built on the concept of SDRs, which are high-dimensional binary vectors with only a tiny percentage of their bits set to 1.</a:t>
            </a:r>
          </a:p>
          <a:p>
            <a:pPr marL="285750" indent="-228600">
              <a:lnSpc>
                <a:spcPct val="90000"/>
              </a:lnSpc>
              <a:spcAft>
                <a:spcPts val="600"/>
              </a:spcAft>
              <a:buFont typeface="Arial" panose="020B0604020202020204" pitchFamily="34" charset="0"/>
              <a:buChar char="•"/>
            </a:pPr>
            <a:endParaRPr lang="en-US" sz="1700" dirty="0"/>
          </a:p>
        </p:txBody>
      </p:sp>
      <p:pic>
        <p:nvPicPr>
          <p:cNvPr id="12" name="Picture 11">
            <a:extLst>
              <a:ext uri="{FF2B5EF4-FFF2-40B4-BE49-F238E27FC236}">
                <a16:creationId xmlns:a16="http://schemas.microsoft.com/office/drawing/2014/main" id="{E683539E-D84E-FE98-E629-92D8A8DDF0D4}"/>
              </a:ext>
            </a:extLst>
          </p:cNvPr>
          <p:cNvPicPr>
            <a:picLocks noChangeAspect="1"/>
          </p:cNvPicPr>
          <p:nvPr/>
        </p:nvPicPr>
        <p:blipFill>
          <a:blip r:embed="rId2"/>
          <a:stretch>
            <a:fillRect/>
          </a:stretch>
        </p:blipFill>
        <p:spPr>
          <a:xfrm>
            <a:off x="7689631" y="1410238"/>
            <a:ext cx="3771098" cy="3167178"/>
          </a:xfrm>
          <a:prstGeom prst="rect">
            <a:avLst/>
          </a:prstGeom>
        </p:spPr>
      </p:pic>
      <p:sp>
        <p:nvSpPr>
          <p:cNvPr id="14" name="TextBox 13">
            <a:extLst>
              <a:ext uri="{FF2B5EF4-FFF2-40B4-BE49-F238E27FC236}">
                <a16:creationId xmlns:a16="http://schemas.microsoft.com/office/drawing/2014/main" id="{9937915D-7FC8-A15B-FCE5-CD64AB8CBEB0}"/>
              </a:ext>
            </a:extLst>
          </p:cNvPr>
          <p:cNvSpPr txBox="1"/>
          <p:nvPr/>
        </p:nvSpPr>
        <p:spPr>
          <a:xfrm>
            <a:off x="7777435" y="4981922"/>
            <a:ext cx="3771098" cy="330862"/>
          </a:xfrm>
          <a:prstGeom prst="rect">
            <a:avLst/>
          </a:prstGeom>
          <a:noFill/>
        </p:spPr>
        <p:txBody>
          <a:bodyPr wrap="square" rtlCol="0">
            <a:spAutoFit/>
          </a:bodyPr>
          <a:lstStyle/>
          <a:p>
            <a:pPr defTabSz="886968">
              <a:spcAft>
                <a:spcPts val="600"/>
              </a:spcAft>
            </a:pPr>
            <a:r>
              <a:rPr lang="en-US" sz="1552" i="1" kern="1200">
                <a:solidFill>
                  <a:schemeClr val="tx1"/>
                </a:solidFill>
                <a:latin typeface="Times New Roman" panose="02020603050405020304" pitchFamily="18" charset="0"/>
                <a:ea typeface="+mn-ea"/>
                <a:cs typeface="Times New Roman" panose="02020603050405020304" pitchFamily="18" charset="0"/>
              </a:rPr>
              <a:t>Fig 1:Innerparts of the ear.</a:t>
            </a:r>
            <a:endParaRPr lang="en-IN" sz="16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38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Diagram&#10;&#10;Description automatically generated">
            <a:extLst>
              <a:ext uri="{FF2B5EF4-FFF2-40B4-BE49-F238E27FC236}">
                <a16:creationId xmlns:a16="http://schemas.microsoft.com/office/drawing/2014/main" id="{5D921932-D590-BFFB-BD61-9E93C1D8B803}"/>
              </a:ext>
            </a:extLst>
          </p:cNvPr>
          <p:cNvPicPr>
            <a:picLocks noChangeAspect="1"/>
          </p:cNvPicPr>
          <p:nvPr/>
        </p:nvPicPr>
        <p:blipFill>
          <a:blip r:embed="rId2"/>
          <a:stretch>
            <a:fillRect/>
          </a:stretch>
        </p:blipFill>
        <p:spPr>
          <a:xfrm>
            <a:off x="1129091" y="965565"/>
            <a:ext cx="3995928" cy="2144953"/>
          </a:xfrm>
          <a:prstGeom prst="rect">
            <a:avLst/>
          </a:prstGeom>
        </p:spPr>
      </p:pic>
      <p:sp>
        <p:nvSpPr>
          <p:cNvPr id="13" name="TextBox 12">
            <a:extLst>
              <a:ext uri="{FF2B5EF4-FFF2-40B4-BE49-F238E27FC236}">
                <a16:creationId xmlns:a16="http://schemas.microsoft.com/office/drawing/2014/main" id="{C55E2F03-2FF4-FB1D-2CE3-F583EA011973}"/>
              </a:ext>
            </a:extLst>
          </p:cNvPr>
          <p:cNvSpPr txBox="1"/>
          <p:nvPr/>
        </p:nvSpPr>
        <p:spPr>
          <a:xfrm>
            <a:off x="749393" y="3455095"/>
            <a:ext cx="4513118" cy="584775"/>
          </a:xfrm>
          <a:prstGeom prst="rect">
            <a:avLst/>
          </a:prstGeom>
          <a:noFill/>
        </p:spPr>
        <p:txBody>
          <a:bodyPr wrap="square">
            <a:spAutoFit/>
          </a:bodyPr>
          <a:lstStyle/>
          <a:p>
            <a:pPr algn="ctr"/>
            <a:r>
              <a:rPr lang="en-IN" sz="1400" i="1" dirty="0">
                <a:effectLst/>
                <a:latin typeface="Times New Roman" panose="02020603050405020304" pitchFamily="18" charset="0"/>
                <a:ea typeface="SimSun" panose="02010600030101010101" pitchFamily="2" charset="-122"/>
              </a:rPr>
              <a:t>Fig.2: </a:t>
            </a:r>
            <a:r>
              <a:rPr lang="en-US" sz="1400" i="1" dirty="0">
                <a:effectLst/>
                <a:latin typeface="Times New Roman" panose="02020603050405020304" pitchFamily="18" charset="0"/>
                <a:ea typeface="SimSun" panose="02010600030101010101" pitchFamily="2" charset="-122"/>
              </a:rPr>
              <a:t>Cochlear hair cells excite a group of neurons based on the frequency of the sound</a:t>
            </a:r>
            <a:r>
              <a:rPr lang="en-US" sz="1800" i="1" dirty="0">
                <a:effectLst/>
                <a:latin typeface="Times New Roman" panose="02020603050405020304" pitchFamily="18" charset="0"/>
                <a:ea typeface="SimSun" panose="02010600030101010101" pitchFamily="2" charset="-122"/>
              </a:rPr>
              <a:t>.</a:t>
            </a:r>
            <a:endParaRPr lang="en-IN" sz="2000" dirty="0">
              <a:effectLst/>
              <a:latin typeface="Times New Roman" panose="02020603050405020304" pitchFamily="18" charset="0"/>
              <a:ea typeface="SimSun" panose="02010600030101010101" pitchFamily="2" charset="-122"/>
            </a:endParaRPr>
          </a:p>
        </p:txBody>
      </p:sp>
      <p:graphicFrame>
        <p:nvGraphicFramePr>
          <p:cNvPr id="19" name="TextBox 10">
            <a:extLst>
              <a:ext uri="{FF2B5EF4-FFF2-40B4-BE49-F238E27FC236}">
                <a16:creationId xmlns:a16="http://schemas.microsoft.com/office/drawing/2014/main" id="{BAEEFA2E-16B7-F595-6750-00C4449AB229}"/>
              </a:ext>
            </a:extLst>
          </p:cNvPr>
          <p:cNvGraphicFramePr/>
          <p:nvPr>
            <p:extLst>
              <p:ext uri="{D42A27DB-BD31-4B8C-83A1-F6EECF244321}">
                <p14:modId xmlns:p14="http://schemas.microsoft.com/office/powerpoint/2010/main" val="2054583628"/>
              </p:ext>
            </p:extLst>
          </p:nvPr>
        </p:nvGraphicFramePr>
        <p:xfrm>
          <a:off x="5616404" y="790406"/>
          <a:ext cx="6081161" cy="4801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841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451C40-5629-BDDE-DC99-E998A2B6BF08}"/>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kern="1200" dirty="0">
                <a:solidFill>
                  <a:schemeClr val="tx1"/>
                </a:solidFill>
                <a:latin typeface="+mj-lt"/>
                <a:ea typeface="+mj-ea"/>
                <a:cs typeface="+mj-cs"/>
              </a:rPr>
              <a:t>Methodology</a:t>
            </a:r>
          </a:p>
        </p:txBody>
      </p:sp>
      <p:pic>
        <p:nvPicPr>
          <p:cNvPr id="12" name="Picture 11" descr="Chart, radar chart&#10;&#10;Description automatically generated">
            <a:extLst>
              <a:ext uri="{FF2B5EF4-FFF2-40B4-BE49-F238E27FC236}">
                <a16:creationId xmlns:a16="http://schemas.microsoft.com/office/drawing/2014/main" id="{D9178CC4-7889-EBBF-DD0E-82CB2335A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610" y="2107644"/>
            <a:ext cx="4737650" cy="2664927"/>
          </a:xfrm>
          <a:prstGeom prst="rect">
            <a:avLst/>
          </a:prstGeom>
        </p:spPr>
      </p:pic>
      <p:sp>
        <p:nvSpPr>
          <p:cNvPr id="7" name="AutoShape 6" descr="Hierarchical Temporal Memory Xceedance">
            <a:extLst>
              <a:ext uri="{FF2B5EF4-FFF2-40B4-BE49-F238E27FC236}">
                <a16:creationId xmlns:a16="http://schemas.microsoft.com/office/drawing/2014/main" id="{8A602C3F-D2A3-9B4F-2004-7B5BE2F07387}"/>
              </a:ext>
            </a:extLst>
          </p:cNvPr>
          <p:cNvSpPr>
            <a:spLocks noChangeAspect="1" noChangeArrowheads="1"/>
          </p:cNvSpPr>
          <p:nvPr/>
        </p:nvSpPr>
        <p:spPr bwMode="auto">
          <a:xfrm>
            <a:off x="5943599" y="3276599"/>
            <a:ext cx="3626427" cy="36264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400"/>
          </a:p>
        </p:txBody>
      </p:sp>
      <p:sp>
        <p:nvSpPr>
          <p:cNvPr id="14" name="TextBox 13">
            <a:extLst>
              <a:ext uri="{FF2B5EF4-FFF2-40B4-BE49-F238E27FC236}">
                <a16:creationId xmlns:a16="http://schemas.microsoft.com/office/drawing/2014/main" id="{5C975A40-D14E-985C-FF00-A0C2918EBE76}"/>
              </a:ext>
            </a:extLst>
          </p:cNvPr>
          <p:cNvSpPr txBox="1"/>
          <p:nvPr/>
        </p:nvSpPr>
        <p:spPr>
          <a:xfrm>
            <a:off x="6982691" y="5174673"/>
            <a:ext cx="4301836" cy="338554"/>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Fig3:SDR Diagram contains Active columns</a:t>
            </a:r>
            <a:endParaRPr lang="en-IN" sz="1600" i="1" dirty="0">
              <a:latin typeface="Times New Roman" panose="02020603050405020304" pitchFamily="18" charset="0"/>
              <a:cs typeface="Times New Roman" panose="02020603050405020304" pitchFamily="18" charset="0"/>
            </a:endParaRPr>
          </a:p>
        </p:txBody>
      </p:sp>
      <p:graphicFrame>
        <p:nvGraphicFramePr>
          <p:cNvPr id="38" name="TextBox 4">
            <a:extLst>
              <a:ext uri="{FF2B5EF4-FFF2-40B4-BE49-F238E27FC236}">
                <a16:creationId xmlns:a16="http://schemas.microsoft.com/office/drawing/2014/main" id="{442DE87D-31D2-B6EB-79DC-8C756083F5F2}"/>
              </a:ext>
            </a:extLst>
          </p:cNvPr>
          <p:cNvGraphicFramePr/>
          <p:nvPr>
            <p:extLst>
              <p:ext uri="{D42A27DB-BD31-4B8C-83A1-F6EECF244321}">
                <p14:modId xmlns:p14="http://schemas.microsoft.com/office/powerpoint/2010/main" val="306397978"/>
              </p:ext>
            </p:extLst>
          </p:nvPr>
        </p:nvGraphicFramePr>
        <p:xfrm>
          <a:off x="262390" y="2107644"/>
          <a:ext cx="5440511" cy="3908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070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tructure of a typical HTM neural network. HTM: hierarchical temporal... |  Download Scientific Diagram">
            <a:extLst>
              <a:ext uri="{FF2B5EF4-FFF2-40B4-BE49-F238E27FC236}">
                <a16:creationId xmlns:a16="http://schemas.microsoft.com/office/drawing/2014/main" id="{A11144DC-F1F3-B09F-FF2F-523910C3E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025" y="1448335"/>
            <a:ext cx="3519055" cy="267046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52" name="TextBox 7">
            <a:extLst>
              <a:ext uri="{FF2B5EF4-FFF2-40B4-BE49-F238E27FC236}">
                <a16:creationId xmlns:a16="http://schemas.microsoft.com/office/drawing/2014/main" id="{5B51C2AC-5E89-5D8C-9379-65858545E906}"/>
              </a:ext>
            </a:extLst>
          </p:cNvPr>
          <p:cNvGraphicFramePr/>
          <p:nvPr>
            <p:extLst>
              <p:ext uri="{D42A27DB-BD31-4B8C-83A1-F6EECF244321}">
                <p14:modId xmlns:p14="http://schemas.microsoft.com/office/powerpoint/2010/main" val="3191073658"/>
              </p:ext>
            </p:extLst>
          </p:nvPr>
        </p:nvGraphicFramePr>
        <p:xfrm>
          <a:off x="5656521" y="797442"/>
          <a:ext cx="5766886" cy="54580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7CD007BC-E6B4-A2ED-90EA-9476A70E544F}"/>
              </a:ext>
            </a:extLst>
          </p:cNvPr>
          <p:cNvSpPr txBox="1"/>
          <p:nvPr/>
        </p:nvSpPr>
        <p:spPr>
          <a:xfrm>
            <a:off x="1792025" y="4288919"/>
            <a:ext cx="3717348" cy="338554"/>
          </a:xfrm>
          <a:prstGeom prst="rect">
            <a:avLst/>
          </a:prstGeom>
          <a:noFill/>
        </p:spPr>
        <p:txBody>
          <a:bodyPr wrap="square">
            <a:spAutoFit/>
          </a:bodyPr>
          <a:lstStyle/>
          <a:p>
            <a:r>
              <a:rPr lang="en-US" sz="1600" i="1" dirty="0">
                <a:latin typeface="Times New Roman" panose="02020603050405020304" pitchFamily="18" charset="0"/>
                <a:cs typeface="Times New Roman" panose="02020603050405020304" pitchFamily="18" charset="0"/>
              </a:rPr>
              <a:t>Fig5:A Section Of  HTM Region</a:t>
            </a:r>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749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51C40-5629-BDDE-DC99-E998A2B6BF0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Implementation</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0FEB74-14B7-C9FC-58EC-995F70EF0939}"/>
              </a:ext>
            </a:extLst>
          </p:cNvPr>
          <p:cNvSpPr txBox="1"/>
          <p:nvPr/>
        </p:nvSpPr>
        <p:spPr>
          <a:xfrm>
            <a:off x="838200" y="1929384"/>
            <a:ext cx="10515600" cy="425196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b="0" i="0" dirty="0">
                <a:effectLst/>
              </a:rPr>
              <a:t>Understand the components of your data to design an effective encoder.</a:t>
            </a:r>
          </a:p>
          <a:p>
            <a:pPr indent="-228600">
              <a:lnSpc>
                <a:spcPct val="90000"/>
              </a:lnSpc>
              <a:spcAft>
                <a:spcPts val="600"/>
              </a:spcAft>
              <a:buFont typeface="Arial" panose="020B0604020202020204" pitchFamily="34" charset="0"/>
              <a:buChar char="•"/>
            </a:pPr>
            <a:endParaRPr lang="en-US" sz="2000" b="0" i="0" dirty="0">
              <a:effectLst/>
            </a:endParaRPr>
          </a:p>
          <a:p>
            <a:pPr marL="285750" indent="-228600">
              <a:lnSpc>
                <a:spcPct val="90000"/>
              </a:lnSpc>
              <a:spcAft>
                <a:spcPts val="600"/>
              </a:spcAft>
              <a:buFont typeface="Arial" panose="020B0604020202020204" pitchFamily="34" charset="0"/>
              <a:buChar char="•"/>
            </a:pPr>
            <a:r>
              <a:rPr lang="en-US" sz="2000" b="0" i="0" dirty="0">
                <a:effectLst/>
              </a:rPr>
              <a:t>Divide the value range into buckets and map them to active cells to build the encoder implementation.</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b="0" i="0" dirty="0">
                <a:effectLst/>
              </a:rPr>
              <a:t>A scalar encoder is a device that converts a numeric (floating point) value to a bit array. The output is entirely 0's with the exception of a continuous block of 1's whose placement changes in real time as the input value changes.</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b="0" i="0" dirty="0">
                <a:effectLst/>
              </a:rPr>
              <a:t>Linear encoding is employed, although nonlinear encoding is possible by modifying the scalar before encoding (e.g., with a logarithm function).Binding the data as a pre-processing step is not recommended because it loses information and prevents neighboring values in the result from overlapping. A </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348698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991</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ScalarEncoder with Buckets</vt:lpstr>
      <vt:lpstr>PowerPoint Presentation</vt:lpstr>
      <vt:lpstr>TABLE OF CONTENTS</vt:lpstr>
      <vt:lpstr>INTRODUCTION</vt:lpstr>
      <vt:lpstr>PowerPoint Presentation</vt:lpstr>
      <vt:lpstr>PowerPoint Presentation</vt:lpstr>
      <vt:lpstr>Methodology</vt:lpstr>
      <vt:lpstr>PowerPoint Presentation</vt:lpstr>
      <vt:lpstr>Implementation</vt:lpstr>
      <vt:lpstr>GetFirstOnBit: Returns the bit offset of the first bit to be set in the encoder output. GenerateRangeDescription: Creates a description from a range's text description. GetBucketIndex: Subclasses must override this method and return a list of values for every bucket that the encoder has specified. GetBucketValue: Sets the value of the bucket at the given index to the given value. GetBucketInfo: Returns information about the associated bucket in the scalar encoder as an int array that is generated by passing a double input value. EncodeIntoArray: Encodes input data and writes the encoded value to a 1-D array of length. GetEncodedValues: Returns the input data in the same format as the "topDownCompute" method, which is the same as the input data for most encoder types. ClosenessScores: Calculates ratings of proximity between the expected and actual scalar values, providing a single closeness score for each value in expValues (or actValues).</vt:lpstr>
      <vt:lpstr>GetFirstOnBit: Returns the bit offset of the first bit to be set in the enc</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ScalarEncoder with Buckets</dc:title>
  <dc:creator>Anilkumar Gadiraju</dc:creator>
  <cp:lastModifiedBy>Vinay kumar Bandaru</cp:lastModifiedBy>
  <cp:revision>12</cp:revision>
  <dcterms:created xsi:type="dcterms:W3CDTF">2023-03-19T10:39:12Z</dcterms:created>
  <dcterms:modified xsi:type="dcterms:W3CDTF">2023-03-28T22:50:00Z</dcterms:modified>
</cp:coreProperties>
</file>