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60" r:id="rId3"/>
    <p:sldId id="261" r:id="rId4"/>
    <p:sldId id="262" r:id="rId5"/>
    <p:sldId id="263" r:id="rId6"/>
    <p:sldId id="264" r:id="rId7"/>
    <p:sldId id="265" r:id="rId8"/>
    <p:sldId id="267" r:id="rId9"/>
    <p:sldId id="266" r:id="rId10"/>
    <p:sldId id="268" r:id="rId11"/>
    <p:sldId id="273" r:id="rId12"/>
    <p:sldId id="274" r:id="rId13"/>
    <p:sldId id="271"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F3F718E6-62C6-4310-BFF1-E910CC4C589A}">
          <p14:sldIdLst>
            <p14:sldId id="270"/>
          </p14:sldIdLst>
        </p14:section>
        <p14:section name="Objective" id="{80E7A361-325B-4B60-8361-59CDFF0AAFF1}">
          <p14:sldIdLst>
            <p14:sldId id="260"/>
          </p14:sldIdLst>
        </p14:section>
        <p14:section name="Table Of Content" id="{6B16C430-4020-4D37-8813-7729B5CDBDDC}">
          <p14:sldIdLst>
            <p14:sldId id="261"/>
          </p14:sldIdLst>
        </p14:section>
        <p14:section name="Introduction" id="{3CCB18DD-DB03-4E98-9518-ED1A274A0614}">
          <p14:sldIdLst>
            <p14:sldId id="262"/>
            <p14:sldId id="263"/>
            <p14:sldId id="264"/>
          </p14:sldIdLst>
        </p14:section>
        <p14:section name="Methodology" id="{9B884839-C797-4D21-9AF3-1E3E2B96DFCE}">
          <p14:sldIdLst>
            <p14:sldId id="265"/>
            <p14:sldId id="267"/>
          </p14:sldIdLst>
        </p14:section>
        <p14:section name="Implementation" id="{5D0138EB-60D6-4A24-ACAE-72FD71E5354D}">
          <p14:sldIdLst>
            <p14:sldId id="266"/>
            <p14:sldId id="268"/>
            <p14:sldId id="273"/>
            <p14:sldId id="274"/>
            <p14:sldId id="27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1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1689C-EC01-4C20-9B46-B0653AD058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2295C8-C88A-4464-9CC3-9F473F069FDF}">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gm:t>
    </dgm:pt>
    <dgm:pt modelId="{CA8F0E92-DA4A-403E-996F-21DE660B0D75}" type="par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9D8FD333-4FB7-4295-ADAF-243ACD7B81A7}" type="sib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2171AAFC-93A6-48F8-BD5C-94C1D824D729}">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gm:t>
    </dgm:pt>
    <dgm:pt modelId="{8E86D7FA-ACC7-4CDF-BD5A-BC192CD28615}" type="par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8755ECAF-92E5-449F-A974-1939BEC82577}" type="sib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3DBC7D19-9281-41F6-8B8A-D829BBB80987}">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dirty="0">
            <a:latin typeface="Times New Roman" panose="02020603050405020304" pitchFamily="18" charset="0"/>
            <a:cs typeface="Times New Roman" panose="02020603050405020304" pitchFamily="18" charset="0"/>
          </a:endParaRPr>
        </a:p>
      </dgm:t>
    </dgm:pt>
    <dgm:pt modelId="{C497BF27-33B5-4839-ADBC-C1673FED501B}" type="par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5ACBF004-2AC4-47ED-8A06-AFCC273446C5}" type="sib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2C0C8481-A4A6-4932-8633-75D89B5E5CC2}">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dirty="0">
            <a:latin typeface="Times New Roman" panose="02020603050405020304" pitchFamily="18" charset="0"/>
            <a:cs typeface="Times New Roman" panose="02020603050405020304" pitchFamily="18" charset="0"/>
          </a:endParaRPr>
        </a:p>
      </dgm:t>
    </dgm:pt>
    <dgm:pt modelId="{92817F99-3CDD-4236-964D-8F5AA1663175}" type="par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7F79DB5A-08DC-4D6C-8043-5C90A1FD035A}" type="sib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62EA690A-1788-4C22-AD34-0F1261B9D457}" type="pres">
      <dgm:prSet presAssocID="{3151689C-EC01-4C20-9B46-B0653AD058D9}" presName="root" presStyleCnt="0">
        <dgm:presLayoutVars>
          <dgm:dir/>
          <dgm:resizeHandles val="exact"/>
        </dgm:presLayoutVars>
      </dgm:prSet>
      <dgm:spPr/>
    </dgm:pt>
    <dgm:pt modelId="{1416C1C7-7555-4237-9FD3-85E7444639B7}" type="pres">
      <dgm:prSet presAssocID="{F22295C8-C88A-4464-9CC3-9F473F069FDF}" presName="compNode" presStyleCnt="0"/>
      <dgm:spPr/>
    </dgm:pt>
    <dgm:pt modelId="{7FAF387E-9315-45DD-BF1A-D7B56C400BAB}" type="pres">
      <dgm:prSet presAssocID="{F22295C8-C88A-4464-9CC3-9F473F069FDF}" presName="bgRect" presStyleLbl="bgShp" presStyleIdx="0" presStyleCnt="4"/>
      <dgm:spPr/>
    </dgm:pt>
    <dgm:pt modelId="{1AFB461E-93E8-42DC-BFAC-0B09254084AE}" type="pres">
      <dgm:prSet presAssocID="{F22295C8-C88A-4464-9CC3-9F473F069F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703EFB19-24CC-4B58-B005-1053AE230F97}" type="pres">
      <dgm:prSet presAssocID="{F22295C8-C88A-4464-9CC3-9F473F069FDF}" presName="spaceRect" presStyleCnt="0"/>
      <dgm:spPr/>
    </dgm:pt>
    <dgm:pt modelId="{55BCEC6F-2DFB-4582-9379-4E8908C396B8}" type="pres">
      <dgm:prSet presAssocID="{F22295C8-C88A-4464-9CC3-9F473F069FDF}" presName="parTx" presStyleLbl="revTx" presStyleIdx="0" presStyleCnt="4" custLinFactNeighborX="-1424" custLinFactNeighborY="-1054">
        <dgm:presLayoutVars>
          <dgm:chMax val="0"/>
          <dgm:chPref val="0"/>
        </dgm:presLayoutVars>
      </dgm:prSet>
      <dgm:spPr/>
    </dgm:pt>
    <dgm:pt modelId="{B32BFCA6-A332-4E12-9323-1837682AE6C0}" type="pres">
      <dgm:prSet presAssocID="{9D8FD333-4FB7-4295-ADAF-243ACD7B81A7}" presName="sibTrans" presStyleCnt="0"/>
      <dgm:spPr/>
    </dgm:pt>
    <dgm:pt modelId="{28349C8C-C546-4973-BEC6-16B9E88733EF}" type="pres">
      <dgm:prSet presAssocID="{2171AAFC-93A6-48F8-BD5C-94C1D824D729}" presName="compNode" presStyleCnt="0"/>
      <dgm:spPr/>
    </dgm:pt>
    <dgm:pt modelId="{BCB7283F-3C09-45C0-AD42-F6A028095473}" type="pres">
      <dgm:prSet presAssocID="{2171AAFC-93A6-48F8-BD5C-94C1D824D729}" presName="bgRect" presStyleLbl="bgShp" presStyleIdx="1" presStyleCnt="4"/>
      <dgm:spPr/>
    </dgm:pt>
    <dgm:pt modelId="{D5A73BFE-A001-4240-9C8E-59B2F8E42F32}" type="pres">
      <dgm:prSet presAssocID="{2171AAFC-93A6-48F8-BD5C-94C1D824D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59EB767F-B4E4-453C-A42D-E7C98A81A3F1}" type="pres">
      <dgm:prSet presAssocID="{2171AAFC-93A6-48F8-BD5C-94C1D824D729}" presName="spaceRect" presStyleCnt="0"/>
      <dgm:spPr/>
    </dgm:pt>
    <dgm:pt modelId="{5E7429DD-2EB7-4E96-9F1F-959FFD2FBD0B}" type="pres">
      <dgm:prSet presAssocID="{2171AAFC-93A6-48F8-BD5C-94C1D824D729}" presName="parTx" presStyleLbl="revTx" presStyleIdx="1" presStyleCnt="4">
        <dgm:presLayoutVars>
          <dgm:chMax val="0"/>
          <dgm:chPref val="0"/>
        </dgm:presLayoutVars>
      </dgm:prSet>
      <dgm:spPr/>
    </dgm:pt>
    <dgm:pt modelId="{DC574BEC-F092-4572-B7E4-9EE3185408CC}" type="pres">
      <dgm:prSet presAssocID="{8755ECAF-92E5-449F-A974-1939BEC82577}" presName="sibTrans" presStyleCnt="0"/>
      <dgm:spPr/>
    </dgm:pt>
    <dgm:pt modelId="{A7E7B61A-654F-4265-BC2D-21B25B476880}" type="pres">
      <dgm:prSet presAssocID="{3DBC7D19-9281-41F6-8B8A-D829BBB80987}" presName="compNode" presStyleCnt="0"/>
      <dgm:spPr/>
    </dgm:pt>
    <dgm:pt modelId="{123F2230-A88A-415F-A66F-F68C7C91411B}" type="pres">
      <dgm:prSet presAssocID="{3DBC7D19-9281-41F6-8B8A-D829BBB80987}" presName="bgRect" presStyleLbl="bgShp" presStyleIdx="2" presStyleCnt="4"/>
      <dgm:spPr/>
    </dgm:pt>
    <dgm:pt modelId="{E709677C-34B7-4C62-B8C0-13F37742A27A}" type="pres">
      <dgm:prSet presAssocID="{3DBC7D19-9281-41F6-8B8A-D829BBB809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9E1274F-36F4-41A0-B513-948A140AD4A2}" type="pres">
      <dgm:prSet presAssocID="{3DBC7D19-9281-41F6-8B8A-D829BBB80987}" presName="spaceRect" presStyleCnt="0"/>
      <dgm:spPr/>
    </dgm:pt>
    <dgm:pt modelId="{23DE6D37-BEF7-48E9-9D45-B78CAE33ABB9}" type="pres">
      <dgm:prSet presAssocID="{3DBC7D19-9281-41F6-8B8A-D829BBB80987}" presName="parTx" presStyleLbl="revTx" presStyleIdx="2" presStyleCnt="4">
        <dgm:presLayoutVars>
          <dgm:chMax val="0"/>
          <dgm:chPref val="0"/>
        </dgm:presLayoutVars>
      </dgm:prSet>
      <dgm:spPr/>
    </dgm:pt>
    <dgm:pt modelId="{E49D710F-6296-4428-9307-7E35C83E68B2}" type="pres">
      <dgm:prSet presAssocID="{5ACBF004-2AC4-47ED-8A06-AFCC273446C5}" presName="sibTrans" presStyleCnt="0"/>
      <dgm:spPr/>
    </dgm:pt>
    <dgm:pt modelId="{6C470DF4-85D9-4BE2-949E-27FC6D964204}" type="pres">
      <dgm:prSet presAssocID="{2C0C8481-A4A6-4932-8633-75D89B5E5CC2}" presName="compNode" presStyleCnt="0"/>
      <dgm:spPr/>
    </dgm:pt>
    <dgm:pt modelId="{C199B162-EBE8-4982-8040-27989648C3F8}" type="pres">
      <dgm:prSet presAssocID="{2C0C8481-A4A6-4932-8633-75D89B5E5CC2}" presName="bgRect" presStyleLbl="bgShp" presStyleIdx="3" presStyleCnt="4"/>
      <dgm:spPr/>
    </dgm:pt>
    <dgm:pt modelId="{BE29FC36-2C0E-4C1F-AD3F-20E7F547F2B6}" type="pres">
      <dgm:prSet presAssocID="{2C0C8481-A4A6-4932-8633-75D89B5E5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E5F49DCC-803F-4266-98AF-620433F4897F}" type="pres">
      <dgm:prSet presAssocID="{2C0C8481-A4A6-4932-8633-75D89B5E5CC2}" presName="spaceRect" presStyleCnt="0"/>
      <dgm:spPr/>
    </dgm:pt>
    <dgm:pt modelId="{68C8C81C-6929-4187-8967-783A0A8B286C}" type="pres">
      <dgm:prSet presAssocID="{2C0C8481-A4A6-4932-8633-75D89B5E5CC2}" presName="parTx" presStyleLbl="revTx" presStyleIdx="3" presStyleCnt="4">
        <dgm:presLayoutVars>
          <dgm:chMax val="0"/>
          <dgm:chPref val="0"/>
        </dgm:presLayoutVars>
      </dgm:prSet>
      <dgm:spPr/>
    </dgm:pt>
  </dgm:ptLst>
  <dgm:cxnLst>
    <dgm:cxn modelId="{0FF70828-53F2-439F-BAEC-A54ECB54A70B}" type="presOf" srcId="{3DBC7D19-9281-41F6-8B8A-D829BBB80987}" destId="{23DE6D37-BEF7-48E9-9D45-B78CAE33ABB9}" srcOrd="0" destOrd="0" presId="urn:microsoft.com/office/officeart/2018/2/layout/IconVerticalSolidList"/>
    <dgm:cxn modelId="{0446E12A-0702-45E6-AFEA-DD0F44046C89}" srcId="{3151689C-EC01-4C20-9B46-B0653AD058D9}" destId="{2C0C8481-A4A6-4932-8633-75D89B5E5CC2}" srcOrd="3" destOrd="0" parTransId="{92817F99-3CDD-4236-964D-8F5AA1663175}" sibTransId="{7F79DB5A-08DC-4D6C-8043-5C90A1FD035A}"/>
    <dgm:cxn modelId="{DF01A366-253F-4305-AC61-357C11548F68}" type="presOf" srcId="{2171AAFC-93A6-48F8-BD5C-94C1D824D729}" destId="{5E7429DD-2EB7-4E96-9F1F-959FFD2FBD0B}" srcOrd="0" destOrd="0" presId="urn:microsoft.com/office/officeart/2018/2/layout/IconVerticalSolidList"/>
    <dgm:cxn modelId="{7F600295-EB0F-4A6A-8608-8B79168CC9CA}" srcId="{3151689C-EC01-4C20-9B46-B0653AD058D9}" destId="{3DBC7D19-9281-41F6-8B8A-D829BBB80987}" srcOrd="2" destOrd="0" parTransId="{C497BF27-33B5-4839-ADBC-C1673FED501B}" sibTransId="{5ACBF004-2AC4-47ED-8A06-AFCC273446C5}"/>
    <dgm:cxn modelId="{46D8B196-D4F0-4CE6-85D2-24D970D8F4C9}" type="presOf" srcId="{F22295C8-C88A-4464-9CC3-9F473F069FDF}" destId="{55BCEC6F-2DFB-4582-9379-4E8908C396B8}" srcOrd="0" destOrd="0" presId="urn:microsoft.com/office/officeart/2018/2/layout/IconVerticalSolidList"/>
    <dgm:cxn modelId="{5945DABF-507D-4437-8674-5C91A04D8F29}" srcId="{3151689C-EC01-4C20-9B46-B0653AD058D9}" destId="{2171AAFC-93A6-48F8-BD5C-94C1D824D729}" srcOrd="1" destOrd="0" parTransId="{8E86D7FA-ACC7-4CDF-BD5A-BC192CD28615}" sibTransId="{8755ECAF-92E5-449F-A974-1939BEC82577}"/>
    <dgm:cxn modelId="{B06600CB-048C-463B-BC6B-8DFBAFB55E1F}" type="presOf" srcId="{2C0C8481-A4A6-4932-8633-75D89B5E5CC2}" destId="{68C8C81C-6929-4187-8967-783A0A8B286C}" srcOrd="0" destOrd="0" presId="urn:microsoft.com/office/officeart/2018/2/layout/IconVerticalSolidList"/>
    <dgm:cxn modelId="{91C80BD3-CB3E-438B-8BD0-14BE90327F5F}" srcId="{3151689C-EC01-4C20-9B46-B0653AD058D9}" destId="{F22295C8-C88A-4464-9CC3-9F473F069FDF}" srcOrd="0" destOrd="0" parTransId="{CA8F0E92-DA4A-403E-996F-21DE660B0D75}" sibTransId="{9D8FD333-4FB7-4295-ADAF-243ACD7B81A7}"/>
    <dgm:cxn modelId="{B111C5E8-C113-4A46-B85B-F31841F16874}" type="presOf" srcId="{3151689C-EC01-4C20-9B46-B0653AD058D9}" destId="{62EA690A-1788-4C22-AD34-0F1261B9D457}" srcOrd="0" destOrd="0" presId="urn:microsoft.com/office/officeart/2018/2/layout/IconVerticalSolidList"/>
    <dgm:cxn modelId="{F03A80A0-7087-448C-A916-498ED0E7D13C}" type="presParOf" srcId="{62EA690A-1788-4C22-AD34-0F1261B9D457}" destId="{1416C1C7-7555-4237-9FD3-85E7444639B7}" srcOrd="0" destOrd="0" presId="urn:microsoft.com/office/officeart/2018/2/layout/IconVerticalSolidList"/>
    <dgm:cxn modelId="{8D320CC2-0964-45D8-8D07-EA268C99EA30}" type="presParOf" srcId="{1416C1C7-7555-4237-9FD3-85E7444639B7}" destId="{7FAF387E-9315-45DD-BF1A-D7B56C400BAB}" srcOrd="0" destOrd="0" presId="urn:microsoft.com/office/officeart/2018/2/layout/IconVerticalSolidList"/>
    <dgm:cxn modelId="{9AE034B5-D422-4E46-9381-4CA0C7809924}" type="presParOf" srcId="{1416C1C7-7555-4237-9FD3-85E7444639B7}" destId="{1AFB461E-93E8-42DC-BFAC-0B09254084AE}" srcOrd="1" destOrd="0" presId="urn:microsoft.com/office/officeart/2018/2/layout/IconVerticalSolidList"/>
    <dgm:cxn modelId="{CBFB51D9-291B-495C-83F1-77BCE260D432}" type="presParOf" srcId="{1416C1C7-7555-4237-9FD3-85E7444639B7}" destId="{703EFB19-24CC-4B58-B005-1053AE230F97}" srcOrd="2" destOrd="0" presId="urn:microsoft.com/office/officeart/2018/2/layout/IconVerticalSolidList"/>
    <dgm:cxn modelId="{06193E65-D340-43D7-B6A6-866DCEAF341A}" type="presParOf" srcId="{1416C1C7-7555-4237-9FD3-85E7444639B7}" destId="{55BCEC6F-2DFB-4582-9379-4E8908C396B8}" srcOrd="3" destOrd="0" presId="urn:microsoft.com/office/officeart/2018/2/layout/IconVerticalSolidList"/>
    <dgm:cxn modelId="{2A442F78-3A31-4068-8333-6C709CBE8CF4}" type="presParOf" srcId="{62EA690A-1788-4C22-AD34-0F1261B9D457}" destId="{B32BFCA6-A332-4E12-9323-1837682AE6C0}" srcOrd="1" destOrd="0" presId="urn:microsoft.com/office/officeart/2018/2/layout/IconVerticalSolidList"/>
    <dgm:cxn modelId="{9B169FFF-C734-4D1B-A9A7-5A9014CC10F7}" type="presParOf" srcId="{62EA690A-1788-4C22-AD34-0F1261B9D457}" destId="{28349C8C-C546-4973-BEC6-16B9E88733EF}" srcOrd="2" destOrd="0" presId="urn:microsoft.com/office/officeart/2018/2/layout/IconVerticalSolidList"/>
    <dgm:cxn modelId="{99F24A70-6BC7-4780-B121-F34E458E88CD}" type="presParOf" srcId="{28349C8C-C546-4973-BEC6-16B9E88733EF}" destId="{BCB7283F-3C09-45C0-AD42-F6A028095473}" srcOrd="0" destOrd="0" presId="urn:microsoft.com/office/officeart/2018/2/layout/IconVerticalSolidList"/>
    <dgm:cxn modelId="{696FD02E-2336-49BC-BD30-608968AB7A8B}" type="presParOf" srcId="{28349C8C-C546-4973-BEC6-16B9E88733EF}" destId="{D5A73BFE-A001-4240-9C8E-59B2F8E42F32}" srcOrd="1" destOrd="0" presId="urn:microsoft.com/office/officeart/2018/2/layout/IconVerticalSolidList"/>
    <dgm:cxn modelId="{CA59C18D-2A3B-4A30-99C4-0B559FDDED10}" type="presParOf" srcId="{28349C8C-C546-4973-BEC6-16B9E88733EF}" destId="{59EB767F-B4E4-453C-A42D-E7C98A81A3F1}" srcOrd="2" destOrd="0" presId="urn:microsoft.com/office/officeart/2018/2/layout/IconVerticalSolidList"/>
    <dgm:cxn modelId="{44ACF7F8-9027-4A21-AA9A-482615F319F6}" type="presParOf" srcId="{28349C8C-C546-4973-BEC6-16B9E88733EF}" destId="{5E7429DD-2EB7-4E96-9F1F-959FFD2FBD0B}" srcOrd="3" destOrd="0" presId="urn:microsoft.com/office/officeart/2018/2/layout/IconVerticalSolidList"/>
    <dgm:cxn modelId="{A9DDC02E-F2D4-406F-BA6C-DADAAAFD9994}" type="presParOf" srcId="{62EA690A-1788-4C22-AD34-0F1261B9D457}" destId="{DC574BEC-F092-4572-B7E4-9EE3185408CC}" srcOrd="3" destOrd="0" presId="urn:microsoft.com/office/officeart/2018/2/layout/IconVerticalSolidList"/>
    <dgm:cxn modelId="{232201C0-C74E-488C-879D-BEC0B0F83D59}" type="presParOf" srcId="{62EA690A-1788-4C22-AD34-0F1261B9D457}" destId="{A7E7B61A-654F-4265-BC2D-21B25B476880}" srcOrd="4" destOrd="0" presId="urn:microsoft.com/office/officeart/2018/2/layout/IconVerticalSolidList"/>
    <dgm:cxn modelId="{33CC6F8E-C40E-48C6-9B25-B4CA6F8E19A4}" type="presParOf" srcId="{A7E7B61A-654F-4265-BC2D-21B25B476880}" destId="{123F2230-A88A-415F-A66F-F68C7C91411B}" srcOrd="0" destOrd="0" presId="urn:microsoft.com/office/officeart/2018/2/layout/IconVerticalSolidList"/>
    <dgm:cxn modelId="{55B407DF-94FD-42BF-B048-33EC5C21C768}" type="presParOf" srcId="{A7E7B61A-654F-4265-BC2D-21B25B476880}" destId="{E709677C-34B7-4C62-B8C0-13F37742A27A}" srcOrd="1" destOrd="0" presId="urn:microsoft.com/office/officeart/2018/2/layout/IconVerticalSolidList"/>
    <dgm:cxn modelId="{C828D20F-9456-480B-A96A-99C6A88C42AF}" type="presParOf" srcId="{A7E7B61A-654F-4265-BC2D-21B25B476880}" destId="{19E1274F-36F4-41A0-B513-948A140AD4A2}" srcOrd="2" destOrd="0" presId="urn:microsoft.com/office/officeart/2018/2/layout/IconVerticalSolidList"/>
    <dgm:cxn modelId="{F2CFE1BA-EB7B-4F4F-895F-9279DBA8376A}" type="presParOf" srcId="{A7E7B61A-654F-4265-BC2D-21B25B476880}" destId="{23DE6D37-BEF7-48E9-9D45-B78CAE33ABB9}" srcOrd="3" destOrd="0" presId="urn:microsoft.com/office/officeart/2018/2/layout/IconVerticalSolidList"/>
    <dgm:cxn modelId="{749F11D5-40F4-4EDD-9CB0-9D203A467828}" type="presParOf" srcId="{62EA690A-1788-4C22-AD34-0F1261B9D457}" destId="{E49D710F-6296-4428-9307-7E35C83E68B2}" srcOrd="5" destOrd="0" presId="urn:microsoft.com/office/officeart/2018/2/layout/IconVerticalSolidList"/>
    <dgm:cxn modelId="{556DC684-EA7E-42C7-85D1-45B62370D986}" type="presParOf" srcId="{62EA690A-1788-4C22-AD34-0F1261B9D457}" destId="{6C470DF4-85D9-4BE2-949E-27FC6D964204}" srcOrd="6" destOrd="0" presId="urn:microsoft.com/office/officeart/2018/2/layout/IconVerticalSolidList"/>
    <dgm:cxn modelId="{C042BB62-108C-40BC-A53E-6F930E6909BF}" type="presParOf" srcId="{6C470DF4-85D9-4BE2-949E-27FC6D964204}" destId="{C199B162-EBE8-4982-8040-27989648C3F8}" srcOrd="0" destOrd="0" presId="urn:microsoft.com/office/officeart/2018/2/layout/IconVerticalSolidList"/>
    <dgm:cxn modelId="{1BEE1002-F075-4F68-B2E9-EB508F331AA7}" type="presParOf" srcId="{6C470DF4-85D9-4BE2-949E-27FC6D964204}" destId="{BE29FC36-2C0E-4C1F-AD3F-20E7F547F2B6}" srcOrd="1" destOrd="0" presId="urn:microsoft.com/office/officeart/2018/2/layout/IconVerticalSolidList"/>
    <dgm:cxn modelId="{7163C76C-B39A-4376-B7D6-A699F2ACA6C1}" type="presParOf" srcId="{6C470DF4-85D9-4BE2-949E-27FC6D964204}" destId="{E5F49DCC-803F-4266-98AF-620433F4897F}" srcOrd="2" destOrd="0" presId="urn:microsoft.com/office/officeart/2018/2/layout/IconVerticalSolidList"/>
    <dgm:cxn modelId="{747E2419-B2F5-4950-9FF7-CD054FEF1B74}" type="presParOf" srcId="{6C470DF4-85D9-4BE2-949E-27FC6D964204}" destId="{68C8C81C-6929-4187-8967-783A0A8B286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08ADA-6239-444C-A01F-425F37047D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C37F4B-9F9D-4A4A-A737-F5C8CB0CBBC0}">
      <dgm:prSet/>
      <dgm:spPr/>
      <dgm:t>
        <a:bodyPr/>
        <a:lstStyle/>
        <a:p>
          <a:pPr>
            <a:lnSpc>
              <a:spcPct val="100000"/>
            </a:lnSpc>
          </a:pPr>
          <a:r>
            <a:rPr lang="en-US" b="0" i="0" dirty="0"/>
            <a:t>Spatial Pooler maps active columns' cells during SDR input creation.</a:t>
          </a:r>
          <a:endParaRPr lang="en-US" dirty="0"/>
        </a:p>
      </dgm:t>
    </dgm:pt>
    <dgm:pt modelId="{F6065A16-0FA7-44E2-9D90-8792A5B16CD4}" type="parTrans" cxnId="{6739C402-2568-4141-8052-E8C00ED9F7C8}">
      <dgm:prSet/>
      <dgm:spPr/>
      <dgm:t>
        <a:bodyPr/>
        <a:lstStyle/>
        <a:p>
          <a:endParaRPr lang="en-US"/>
        </a:p>
      </dgm:t>
    </dgm:pt>
    <dgm:pt modelId="{C6937BE8-9D2A-4901-8BCF-A9E1B405E505}" type="sibTrans" cxnId="{6739C402-2568-4141-8052-E8C00ED9F7C8}">
      <dgm:prSet/>
      <dgm:spPr/>
      <dgm:t>
        <a:bodyPr/>
        <a:lstStyle/>
        <a:p>
          <a:endParaRPr lang="en-US"/>
        </a:p>
      </dgm:t>
    </dgm:pt>
    <dgm:pt modelId="{51BA43B3-6195-4711-B7AD-C0F0956F4CFF}">
      <dgm:prSet/>
      <dgm:spPr/>
      <dgm:t>
        <a:bodyPr/>
        <a:lstStyle/>
        <a:p>
          <a:pPr>
            <a:lnSpc>
              <a:spcPct val="100000"/>
            </a:lnSpc>
          </a:pPr>
          <a:r>
            <a:rPr lang="en-US" b="0" i="0"/>
            <a:t>Implementing inhibitory mechanism results in constrained representation of input with similar patterns resulting in similar activation columns.</a:t>
          </a:r>
          <a:endParaRPr lang="en-US"/>
        </a:p>
      </dgm:t>
    </dgm:pt>
    <dgm:pt modelId="{88C9BFA9-EC98-43B2-A81F-DC13894AF1C0}" type="parTrans" cxnId="{E0BF57E6-EB0F-48BD-8BB9-DF0FADC6B169}">
      <dgm:prSet/>
      <dgm:spPr/>
      <dgm:t>
        <a:bodyPr/>
        <a:lstStyle/>
        <a:p>
          <a:endParaRPr lang="en-US"/>
        </a:p>
      </dgm:t>
    </dgm:pt>
    <dgm:pt modelId="{3C50C004-E5E0-4E21-AFDA-64C735BEBB99}" type="sibTrans" cxnId="{E0BF57E6-EB0F-48BD-8BB9-DF0FADC6B169}">
      <dgm:prSet/>
      <dgm:spPr/>
      <dgm:t>
        <a:bodyPr/>
        <a:lstStyle/>
        <a:p>
          <a:endParaRPr lang="en-US"/>
        </a:p>
      </dgm:t>
    </dgm:pt>
    <dgm:pt modelId="{ED6527A0-1F8A-43A8-AF89-CB98EEA50445}">
      <dgm:prSet/>
      <dgm:spPr/>
      <dgm:t>
        <a:bodyPr/>
        <a:lstStyle/>
        <a:p>
          <a:pPr>
            <a:lnSpc>
              <a:spcPct val="100000"/>
            </a:lnSpc>
          </a:pPr>
          <a:r>
            <a:rPr lang="en-US" b="0" i="0"/>
            <a:t>Learning occurs through synapse persistence updates, with active bits enhancing persistence and inactive columns being boosted to ensure participation in training.</a:t>
          </a:r>
          <a:endParaRPr lang="en-US"/>
        </a:p>
      </dgm:t>
    </dgm:pt>
    <dgm:pt modelId="{7316CFBB-FFE9-4A94-B3A2-8A0779498DB9}" type="parTrans" cxnId="{CB7CB4B4-0C23-45AD-B589-CAC0E10FF59F}">
      <dgm:prSet/>
      <dgm:spPr/>
      <dgm:t>
        <a:bodyPr/>
        <a:lstStyle/>
        <a:p>
          <a:endParaRPr lang="en-US"/>
        </a:p>
      </dgm:t>
    </dgm:pt>
    <dgm:pt modelId="{697879D6-935A-4E76-83A4-1176F8F73A2E}" type="sibTrans" cxnId="{CB7CB4B4-0C23-45AD-B589-CAC0E10FF59F}">
      <dgm:prSet/>
      <dgm:spPr/>
      <dgm:t>
        <a:bodyPr/>
        <a:lstStyle/>
        <a:p>
          <a:endParaRPr lang="en-US"/>
        </a:p>
      </dgm:t>
    </dgm:pt>
    <dgm:pt modelId="{4A177514-71FA-46A7-8887-BD4CEAD5FBD5}">
      <dgm:prSet/>
      <dgm:spPr/>
      <dgm:t>
        <a:bodyPr/>
        <a:lstStyle/>
        <a:p>
          <a:pPr>
            <a:lnSpc>
              <a:spcPct val="100000"/>
            </a:lnSpc>
          </a:pPr>
          <a:r>
            <a:rPr lang="en-US" b="0" i="0"/>
            <a:t>SDR is a sparse information organization system, meaning only a small fraction of the cells are active at any given time.</a:t>
          </a:r>
          <a:endParaRPr lang="en-US"/>
        </a:p>
      </dgm:t>
    </dgm:pt>
    <dgm:pt modelId="{DF30169F-0079-42E9-ADA0-C891A71603B0}" type="parTrans" cxnId="{FF277959-2524-4E88-BF6C-3438AA7D7136}">
      <dgm:prSet/>
      <dgm:spPr/>
      <dgm:t>
        <a:bodyPr/>
        <a:lstStyle/>
        <a:p>
          <a:endParaRPr lang="en-US"/>
        </a:p>
      </dgm:t>
    </dgm:pt>
    <dgm:pt modelId="{48ADA1D8-1285-4539-80FC-3ADCCB3CC54A}" type="sibTrans" cxnId="{FF277959-2524-4E88-BF6C-3438AA7D7136}">
      <dgm:prSet/>
      <dgm:spPr/>
      <dgm:t>
        <a:bodyPr/>
        <a:lstStyle/>
        <a:p>
          <a:endParaRPr lang="en-US"/>
        </a:p>
      </dgm:t>
    </dgm:pt>
    <dgm:pt modelId="{41582D99-C693-4623-9302-E269D4A6DB7B}" type="pres">
      <dgm:prSet presAssocID="{01008ADA-6239-444C-A01F-425F37047D81}" presName="root" presStyleCnt="0">
        <dgm:presLayoutVars>
          <dgm:dir/>
          <dgm:resizeHandles val="exact"/>
        </dgm:presLayoutVars>
      </dgm:prSet>
      <dgm:spPr/>
    </dgm:pt>
    <dgm:pt modelId="{F20D475C-4612-448C-9BC9-4BB22B1225C7}" type="pres">
      <dgm:prSet presAssocID="{5BC37F4B-9F9D-4A4A-A737-F5C8CB0CBBC0}" presName="compNode" presStyleCnt="0"/>
      <dgm:spPr/>
    </dgm:pt>
    <dgm:pt modelId="{E797F8CE-FB2E-4F1A-B080-0ADF0310C5B0}" type="pres">
      <dgm:prSet presAssocID="{5BC37F4B-9F9D-4A4A-A737-F5C8CB0CBBC0}" presName="bgRect" presStyleLbl="bgShp" presStyleIdx="0" presStyleCnt="4"/>
      <dgm:spPr/>
    </dgm:pt>
    <dgm:pt modelId="{C4DF50F6-1B9B-4EC8-8472-2795346B014E}" type="pres">
      <dgm:prSet presAssocID="{5BC37F4B-9F9D-4A4A-A737-F5C8CB0C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CFCD5C5-C317-4E38-A7E5-6462FF8621D5}" type="pres">
      <dgm:prSet presAssocID="{5BC37F4B-9F9D-4A4A-A737-F5C8CB0CBBC0}" presName="spaceRect" presStyleCnt="0"/>
      <dgm:spPr/>
    </dgm:pt>
    <dgm:pt modelId="{04E6D601-E8FF-4CF1-86DD-88A11E0D526D}" type="pres">
      <dgm:prSet presAssocID="{5BC37F4B-9F9D-4A4A-A737-F5C8CB0CBBC0}" presName="parTx" presStyleLbl="revTx" presStyleIdx="0" presStyleCnt="4">
        <dgm:presLayoutVars>
          <dgm:chMax val="0"/>
          <dgm:chPref val="0"/>
        </dgm:presLayoutVars>
      </dgm:prSet>
      <dgm:spPr/>
    </dgm:pt>
    <dgm:pt modelId="{72305106-6F21-4396-BC06-A977B0943F49}" type="pres">
      <dgm:prSet presAssocID="{C6937BE8-9D2A-4901-8BCF-A9E1B405E505}" presName="sibTrans" presStyleCnt="0"/>
      <dgm:spPr/>
    </dgm:pt>
    <dgm:pt modelId="{48A274B5-E981-498B-B6C8-278BADAFA6F5}" type="pres">
      <dgm:prSet presAssocID="{51BA43B3-6195-4711-B7AD-C0F0956F4CFF}" presName="compNode" presStyleCnt="0"/>
      <dgm:spPr/>
    </dgm:pt>
    <dgm:pt modelId="{D3078BBF-43EE-4632-A4B5-6BD0071DF49D}" type="pres">
      <dgm:prSet presAssocID="{51BA43B3-6195-4711-B7AD-C0F0956F4CFF}" presName="bgRect" presStyleLbl="bgShp" presStyleIdx="1" presStyleCnt="4"/>
      <dgm:spPr/>
    </dgm:pt>
    <dgm:pt modelId="{F741733F-5D29-4D38-A492-2CDC23A8E08A}" type="pres">
      <dgm:prSet presAssocID="{51BA43B3-6195-4711-B7AD-C0F0956F4C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06E0AD9-BBBA-4D82-A5F1-E98EBD5B9F12}" type="pres">
      <dgm:prSet presAssocID="{51BA43B3-6195-4711-B7AD-C0F0956F4CFF}" presName="spaceRect" presStyleCnt="0"/>
      <dgm:spPr/>
    </dgm:pt>
    <dgm:pt modelId="{9ACBF737-5EE3-49F6-BAF9-AE7E9AFF682D}" type="pres">
      <dgm:prSet presAssocID="{51BA43B3-6195-4711-B7AD-C0F0956F4CFF}" presName="parTx" presStyleLbl="revTx" presStyleIdx="1" presStyleCnt="4">
        <dgm:presLayoutVars>
          <dgm:chMax val="0"/>
          <dgm:chPref val="0"/>
        </dgm:presLayoutVars>
      </dgm:prSet>
      <dgm:spPr/>
    </dgm:pt>
    <dgm:pt modelId="{2E7DB49D-2712-4167-89D0-BFAA4E02F48A}" type="pres">
      <dgm:prSet presAssocID="{3C50C004-E5E0-4E21-AFDA-64C735BEBB99}" presName="sibTrans" presStyleCnt="0"/>
      <dgm:spPr/>
    </dgm:pt>
    <dgm:pt modelId="{C254BF12-6E6F-4273-AC48-A2A5CBE64409}" type="pres">
      <dgm:prSet presAssocID="{ED6527A0-1F8A-43A8-AF89-CB98EEA50445}" presName="compNode" presStyleCnt="0"/>
      <dgm:spPr/>
    </dgm:pt>
    <dgm:pt modelId="{3BDBA00E-1CC1-46AD-B195-768F42F3868E}" type="pres">
      <dgm:prSet presAssocID="{ED6527A0-1F8A-43A8-AF89-CB98EEA50445}" presName="bgRect" presStyleLbl="bgShp" presStyleIdx="2" presStyleCnt="4"/>
      <dgm:spPr/>
    </dgm:pt>
    <dgm:pt modelId="{A613E4CB-F9A7-4D7E-BB1F-015FB286E603}" type="pres">
      <dgm:prSet presAssocID="{ED6527A0-1F8A-43A8-AF89-CB98EEA50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A3FA2A-5EB8-4FB2-A533-EBA6610B3DEC}" type="pres">
      <dgm:prSet presAssocID="{ED6527A0-1F8A-43A8-AF89-CB98EEA50445}" presName="spaceRect" presStyleCnt="0"/>
      <dgm:spPr/>
    </dgm:pt>
    <dgm:pt modelId="{CB1697CE-FC64-45C0-A09E-9B9CF5A689E1}" type="pres">
      <dgm:prSet presAssocID="{ED6527A0-1F8A-43A8-AF89-CB98EEA50445}" presName="parTx" presStyleLbl="revTx" presStyleIdx="2" presStyleCnt="4">
        <dgm:presLayoutVars>
          <dgm:chMax val="0"/>
          <dgm:chPref val="0"/>
        </dgm:presLayoutVars>
      </dgm:prSet>
      <dgm:spPr/>
    </dgm:pt>
    <dgm:pt modelId="{2E86EF9E-6DBF-4B30-8918-8091888D33AE}" type="pres">
      <dgm:prSet presAssocID="{697879D6-935A-4E76-83A4-1176F8F73A2E}" presName="sibTrans" presStyleCnt="0"/>
      <dgm:spPr/>
    </dgm:pt>
    <dgm:pt modelId="{8409D4DB-F262-4C05-92BC-BBF53E7356B0}" type="pres">
      <dgm:prSet presAssocID="{4A177514-71FA-46A7-8887-BD4CEAD5FBD5}" presName="compNode" presStyleCnt="0"/>
      <dgm:spPr/>
    </dgm:pt>
    <dgm:pt modelId="{CE22C5A4-0D30-4322-A8DA-65FF68FC7763}" type="pres">
      <dgm:prSet presAssocID="{4A177514-71FA-46A7-8887-BD4CEAD5FBD5}" presName="bgRect" presStyleLbl="bgShp" presStyleIdx="3" presStyleCnt="4"/>
      <dgm:spPr/>
    </dgm:pt>
    <dgm:pt modelId="{6EAE851C-F224-430E-8A4B-B5FADA2EC606}" type="pres">
      <dgm:prSet presAssocID="{4A177514-71FA-46A7-8887-BD4CEAD5FB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BA23CA02-75D6-4510-9838-D178B366719E}" type="pres">
      <dgm:prSet presAssocID="{4A177514-71FA-46A7-8887-BD4CEAD5FBD5}" presName="spaceRect" presStyleCnt="0"/>
      <dgm:spPr/>
    </dgm:pt>
    <dgm:pt modelId="{EA764F91-2218-4857-8743-1F59216A6E07}" type="pres">
      <dgm:prSet presAssocID="{4A177514-71FA-46A7-8887-BD4CEAD5FBD5}" presName="parTx" presStyleLbl="revTx" presStyleIdx="3" presStyleCnt="4">
        <dgm:presLayoutVars>
          <dgm:chMax val="0"/>
          <dgm:chPref val="0"/>
        </dgm:presLayoutVars>
      </dgm:prSet>
      <dgm:spPr/>
    </dgm:pt>
  </dgm:ptLst>
  <dgm:cxnLst>
    <dgm:cxn modelId="{6739C402-2568-4141-8052-E8C00ED9F7C8}" srcId="{01008ADA-6239-444C-A01F-425F37047D81}" destId="{5BC37F4B-9F9D-4A4A-A737-F5C8CB0CBBC0}" srcOrd="0" destOrd="0" parTransId="{F6065A16-0FA7-44E2-9D90-8792A5B16CD4}" sibTransId="{C6937BE8-9D2A-4901-8BCF-A9E1B405E505}"/>
    <dgm:cxn modelId="{C0186A0C-12F9-4D11-A2D5-5F3AE16A95F9}" type="presOf" srcId="{51BA43B3-6195-4711-B7AD-C0F0956F4CFF}" destId="{9ACBF737-5EE3-49F6-BAF9-AE7E9AFF682D}" srcOrd="0" destOrd="0" presId="urn:microsoft.com/office/officeart/2018/2/layout/IconVerticalSolidList"/>
    <dgm:cxn modelId="{30D9885D-C7A3-4CEA-B50D-3FF4D9A547B7}" type="presOf" srcId="{5BC37F4B-9F9D-4A4A-A737-F5C8CB0CBBC0}" destId="{04E6D601-E8FF-4CF1-86DD-88A11E0D526D}" srcOrd="0" destOrd="0" presId="urn:microsoft.com/office/officeart/2018/2/layout/IconVerticalSolidList"/>
    <dgm:cxn modelId="{A9C5E476-FCBE-4F04-80D9-33B200CB23EF}" type="presOf" srcId="{01008ADA-6239-444C-A01F-425F37047D81}" destId="{41582D99-C693-4623-9302-E269D4A6DB7B}" srcOrd="0" destOrd="0" presId="urn:microsoft.com/office/officeart/2018/2/layout/IconVerticalSolidList"/>
    <dgm:cxn modelId="{FF277959-2524-4E88-BF6C-3438AA7D7136}" srcId="{01008ADA-6239-444C-A01F-425F37047D81}" destId="{4A177514-71FA-46A7-8887-BD4CEAD5FBD5}" srcOrd="3" destOrd="0" parTransId="{DF30169F-0079-42E9-ADA0-C891A71603B0}" sibTransId="{48ADA1D8-1285-4539-80FC-3ADCCB3CC54A}"/>
    <dgm:cxn modelId="{4B43A892-7702-4DCC-A5CE-EB52EED2F52B}" type="presOf" srcId="{ED6527A0-1F8A-43A8-AF89-CB98EEA50445}" destId="{CB1697CE-FC64-45C0-A09E-9B9CF5A689E1}" srcOrd="0" destOrd="0" presId="urn:microsoft.com/office/officeart/2018/2/layout/IconVerticalSolidList"/>
    <dgm:cxn modelId="{CB7CB4B4-0C23-45AD-B589-CAC0E10FF59F}" srcId="{01008ADA-6239-444C-A01F-425F37047D81}" destId="{ED6527A0-1F8A-43A8-AF89-CB98EEA50445}" srcOrd="2" destOrd="0" parTransId="{7316CFBB-FFE9-4A94-B3A2-8A0779498DB9}" sibTransId="{697879D6-935A-4E76-83A4-1176F8F73A2E}"/>
    <dgm:cxn modelId="{21D19CCC-509B-4696-93BD-A5B38BBE5671}" type="presOf" srcId="{4A177514-71FA-46A7-8887-BD4CEAD5FBD5}" destId="{EA764F91-2218-4857-8743-1F59216A6E07}" srcOrd="0" destOrd="0" presId="urn:microsoft.com/office/officeart/2018/2/layout/IconVerticalSolidList"/>
    <dgm:cxn modelId="{E0BF57E6-EB0F-48BD-8BB9-DF0FADC6B169}" srcId="{01008ADA-6239-444C-A01F-425F37047D81}" destId="{51BA43B3-6195-4711-B7AD-C0F0956F4CFF}" srcOrd="1" destOrd="0" parTransId="{88C9BFA9-EC98-43B2-A81F-DC13894AF1C0}" sibTransId="{3C50C004-E5E0-4E21-AFDA-64C735BEBB99}"/>
    <dgm:cxn modelId="{0A40345C-C934-435F-94D3-AE5DFED1823F}" type="presParOf" srcId="{41582D99-C693-4623-9302-E269D4A6DB7B}" destId="{F20D475C-4612-448C-9BC9-4BB22B1225C7}" srcOrd="0" destOrd="0" presId="urn:microsoft.com/office/officeart/2018/2/layout/IconVerticalSolidList"/>
    <dgm:cxn modelId="{C095E144-98B6-4645-8326-0AA4609C6CDA}" type="presParOf" srcId="{F20D475C-4612-448C-9BC9-4BB22B1225C7}" destId="{E797F8CE-FB2E-4F1A-B080-0ADF0310C5B0}" srcOrd="0" destOrd="0" presId="urn:microsoft.com/office/officeart/2018/2/layout/IconVerticalSolidList"/>
    <dgm:cxn modelId="{45035912-C676-45E2-8757-547C76DC7ADB}" type="presParOf" srcId="{F20D475C-4612-448C-9BC9-4BB22B1225C7}" destId="{C4DF50F6-1B9B-4EC8-8472-2795346B014E}" srcOrd="1" destOrd="0" presId="urn:microsoft.com/office/officeart/2018/2/layout/IconVerticalSolidList"/>
    <dgm:cxn modelId="{86D3C5E8-DB13-46CF-BE17-E0E6F660AFB8}" type="presParOf" srcId="{F20D475C-4612-448C-9BC9-4BB22B1225C7}" destId="{6CFCD5C5-C317-4E38-A7E5-6462FF8621D5}" srcOrd="2" destOrd="0" presId="urn:microsoft.com/office/officeart/2018/2/layout/IconVerticalSolidList"/>
    <dgm:cxn modelId="{4ADBF764-196E-4291-AFC4-54A59D393D81}" type="presParOf" srcId="{F20D475C-4612-448C-9BC9-4BB22B1225C7}" destId="{04E6D601-E8FF-4CF1-86DD-88A11E0D526D}" srcOrd="3" destOrd="0" presId="urn:microsoft.com/office/officeart/2018/2/layout/IconVerticalSolidList"/>
    <dgm:cxn modelId="{BB4FBA35-80C3-440D-AF4A-D7AB1851FDE3}" type="presParOf" srcId="{41582D99-C693-4623-9302-E269D4A6DB7B}" destId="{72305106-6F21-4396-BC06-A977B0943F49}" srcOrd="1" destOrd="0" presId="urn:microsoft.com/office/officeart/2018/2/layout/IconVerticalSolidList"/>
    <dgm:cxn modelId="{E1B65197-4667-4491-B5C4-BB61DD67D680}" type="presParOf" srcId="{41582D99-C693-4623-9302-E269D4A6DB7B}" destId="{48A274B5-E981-498B-B6C8-278BADAFA6F5}" srcOrd="2" destOrd="0" presId="urn:microsoft.com/office/officeart/2018/2/layout/IconVerticalSolidList"/>
    <dgm:cxn modelId="{603D55BA-B425-4A21-A588-B0E4AD05FB83}" type="presParOf" srcId="{48A274B5-E981-498B-B6C8-278BADAFA6F5}" destId="{D3078BBF-43EE-4632-A4B5-6BD0071DF49D}" srcOrd="0" destOrd="0" presId="urn:microsoft.com/office/officeart/2018/2/layout/IconVerticalSolidList"/>
    <dgm:cxn modelId="{45A318E9-525C-4381-A56B-05BE498487C5}" type="presParOf" srcId="{48A274B5-E981-498B-B6C8-278BADAFA6F5}" destId="{F741733F-5D29-4D38-A492-2CDC23A8E08A}" srcOrd="1" destOrd="0" presId="urn:microsoft.com/office/officeart/2018/2/layout/IconVerticalSolidList"/>
    <dgm:cxn modelId="{2A79C852-987A-487D-ACB8-7122CEA197D1}" type="presParOf" srcId="{48A274B5-E981-498B-B6C8-278BADAFA6F5}" destId="{906E0AD9-BBBA-4D82-A5F1-E98EBD5B9F12}" srcOrd="2" destOrd="0" presId="urn:microsoft.com/office/officeart/2018/2/layout/IconVerticalSolidList"/>
    <dgm:cxn modelId="{9F374DEE-0AD0-493E-963A-FD37916AE8E8}" type="presParOf" srcId="{48A274B5-E981-498B-B6C8-278BADAFA6F5}" destId="{9ACBF737-5EE3-49F6-BAF9-AE7E9AFF682D}" srcOrd="3" destOrd="0" presId="urn:microsoft.com/office/officeart/2018/2/layout/IconVerticalSolidList"/>
    <dgm:cxn modelId="{7ECEA7A1-3DC8-4558-9C2B-98898F514775}" type="presParOf" srcId="{41582D99-C693-4623-9302-E269D4A6DB7B}" destId="{2E7DB49D-2712-4167-89D0-BFAA4E02F48A}" srcOrd="3" destOrd="0" presId="urn:microsoft.com/office/officeart/2018/2/layout/IconVerticalSolidList"/>
    <dgm:cxn modelId="{587E1A6A-612B-44C6-A9EC-12571B4E1D6D}" type="presParOf" srcId="{41582D99-C693-4623-9302-E269D4A6DB7B}" destId="{C254BF12-6E6F-4273-AC48-A2A5CBE64409}" srcOrd="4" destOrd="0" presId="urn:microsoft.com/office/officeart/2018/2/layout/IconVerticalSolidList"/>
    <dgm:cxn modelId="{D3A6C745-8367-4FE2-92E9-8B10DD69D808}" type="presParOf" srcId="{C254BF12-6E6F-4273-AC48-A2A5CBE64409}" destId="{3BDBA00E-1CC1-46AD-B195-768F42F3868E}" srcOrd="0" destOrd="0" presId="urn:microsoft.com/office/officeart/2018/2/layout/IconVerticalSolidList"/>
    <dgm:cxn modelId="{86AB2787-3ECB-48FA-B6B6-1C2F60EE66E3}" type="presParOf" srcId="{C254BF12-6E6F-4273-AC48-A2A5CBE64409}" destId="{A613E4CB-F9A7-4D7E-BB1F-015FB286E603}" srcOrd="1" destOrd="0" presId="urn:microsoft.com/office/officeart/2018/2/layout/IconVerticalSolidList"/>
    <dgm:cxn modelId="{BC381EEF-8549-4702-82B7-D0C927631453}" type="presParOf" srcId="{C254BF12-6E6F-4273-AC48-A2A5CBE64409}" destId="{FFA3FA2A-5EB8-4FB2-A533-EBA6610B3DEC}" srcOrd="2" destOrd="0" presId="urn:microsoft.com/office/officeart/2018/2/layout/IconVerticalSolidList"/>
    <dgm:cxn modelId="{CBE6FD91-34DF-4188-A1C9-EB8EE24CC42D}" type="presParOf" srcId="{C254BF12-6E6F-4273-AC48-A2A5CBE64409}" destId="{CB1697CE-FC64-45C0-A09E-9B9CF5A689E1}" srcOrd="3" destOrd="0" presId="urn:microsoft.com/office/officeart/2018/2/layout/IconVerticalSolidList"/>
    <dgm:cxn modelId="{6373D594-F4CC-4BDD-B41D-D86121EB070C}" type="presParOf" srcId="{41582D99-C693-4623-9302-E269D4A6DB7B}" destId="{2E86EF9E-6DBF-4B30-8918-8091888D33AE}" srcOrd="5" destOrd="0" presId="urn:microsoft.com/office/officeart/2018/2/layout/IconVerticalSolidList"/>
    <dgm:cxn modelId="{50748E1B-3B2C-401B-B571-ED497B1537CD}" type="presParOf" srcId="{41582D99-C693-4623-9302-E269D4A6DB7B}" destId="{8409D4DB-F262-4C05-92BC-BBF53E7356B0}" srcOrd="6" destOrd="0" presId="urn:microsoft.com/office/officeart/2018/2/layout/IconVerticalSolidList"/>
    <dgm:cxn modelId="{9F21CBE0-B714-4C07-8700-E78152AAB9F6}" type="presParOf" srcId="{8409D4DB-F262-4C05-92BC-BBF53E7356B0}" destId="{CE22C5A4-0D30-4322-A8DA-65FF68FC7763}" srcOrd="0" destOrd="0" presId="urn:microsoft.com/office/officeart/2018/2/layout/IconVerticalSolidList"/>
    <dgm:cxn modelId="{02F95528-F4DB-4AB9-B1FB-63025C03E0C0}" type="presParOf" srcId="{8409D4DB-F262-4C05-92BC-BBF53E7356B0}" destId="{6EAE851C-F224-430E-8A4B-B5FADA2EC606}" srcOrd="1" destOrd="0" presId="urn:microsoft.com/office/officeart/2018/2/layout/IconVerticalSolidList"/>
    <dgm:cxn modelId="{3504F78C-9157-4449-A3B9-9851BC2D3D2B}" type="presParOf" srcId="{8409D4DB-F262-4C05-92BC-BBF53E7356B0}" destId="{BA23CA02-75D6-4510-9838-D178B366719E}" srcOrd="2" destOrd="0" presId="urn:microsoft.com/office/officeart/2018/2/layout/IconVerticalSolidList"/>
    <dgm:cxn modelId="{ABA9DB5B-01C3-467E-86D3-5FFD08CE0EFB}" type="presParOf" srcId="{8409D4DB-F262-4C05-92BC-BBF53E7356B0}" destId="{EA764F91-2218-4857-8743-1F59216A6E0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FFAFB-6A86-49D6-88E3-6B840D3964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DF973E0-4423-41F1-AA09-D71001A6820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Active</a:t>
          </a:r>
          <a:r>
            <a:rPr lang="en-US" b="0" i="0" dirty="0"/>
            <a:t> cells in SDR are distributed throughout the region to represent the region's activity.</a:t>
          </a:r>
          <a:endParaRPr lang="en-US" dirty="0"/>
        </a:p>
      </dgm:t>
    </dgm:pt>
    <dgm:pt modelId="{3BB1717B-62F5-4E8B-9E22-B489B4196001}" type="parTrans" cxnId="{A62A93DD-A737-48E0-BDEF-1B47C5972208}">
      <dgm:prSet/>
      <dgm:spPr/>
      <dgm:t>
        <a:bodyPr/>
        <a:lstStyle/>
        <a:p>
          <a:endParaRPr lang="en-US"/>
        </a:p>
      </dgm:t>
    </dgm:pt>
    <dgm:pt modelId="{FB659678-250E-4D95-A157-E7C0EA9CFDC5}" type="sibTrans" cxnId="{A62A93DD-A737-48E0-BDEF-1B47C5972208}">
      <dgm:prSet/>
      <dgm:spPr/>
      <dgm:t>
        <a:bodyPr/>
        <a:lstStyle/>
        <a:p>
          <a:endParaRPr lang="en-US"/>
        </a:p>
      </dgm:t>
    </dgm:pt>
    <dgm:pt modelId="{72F6018C-4D46-4FAA-A18C-7A847B368A7A}">
      <dgm:prSet/>
      <dgm:spPr/>
      <dgm:t>
        <a:bodyPr/>
        <a:lstStyle/>
        <a:p>
          <a:pPr>
            <a:lnSpc>
              <a:spcPct val="100000"/>
            </a:lnSpc>
          </a:pPr>
          <a:r>
            <a:rPr lang="en-US" b="0" i="0" dirty="0"/>
            <a:t>The binary representation of SDR in HTM is highly </a:t>
          </a:r>
          <a:r>
            <a:rPr lang="en-US" b="0" i="0" dirty="0">
              <a:latin typeface="Times New Roman" panose="02020603050405020304" pitchFamily="18" charset="0"/>
              <a:cs typeface="Times New Roman" panose="02020603050405020304" pitchFamily="18" charset="0"/>
            </a:rPr>
            <a:t>computationally</a:t>
          </a:r>
          <a:r>
            <a:rPr lang="en-US" b="0" i="0" dirty="0"/>
            <a:t> efficient and does not result in a functional loss of information due to critical features of SDR.</a:t>
          </a:r>
          <a:endParaRPr lang="en-US" dirty="0"/>
        </a:p>
      </dgm:t>
    </dgm:pt>
    <dgm:pt modelId="{A3B796BD-A96A-44E8-9247-E09C2D26115D}" type="parTrans" cxnId="{8D312637-8B6F-4F80-AC8B-F09B8693FA2F}">
      <dgm:prSet/>
      <dgm:spPr/>
      <dgm:t>
        <a:bodyPr/>
        <a:lstStyle/>
        <a:p>
          <a:endParaRPr lang="en-US"/>
        </a:p>
      </dgm:t>
    </dgm:pt>
    <dgm:pt modelId="{7AD500B4-B65D-460F-9F42-5FF4D6E4D464}" type="sibTrans" cxnId="{8D312637-8B6F-4F80-AC8B-F09B8693FA2F}">
      <dgm:prSet/>
      <dgm:spPr/>
      <dgm:t>
        <a:bodyPr/>
        <a:lstStyle/>
        <a:p>
          <a:endParaRPr lang="en-US"/>
        </a:p>
      </dgm:t>
    </dgm:pt>
    <dgm:pt modelId="{AD48B390-42AC-450A-8737-26C1DAA19745}">
      <dgm:prSet/>
      <dgm:spPr/>
      <dgm:t>
        <a:bodyPr/>
        <a:lstStyle/>
        <a:p>
          <a:pPr>
            <a:lnSpc>
              <a:spcPct val="100000"/>
            </a:lnSpc>
          </a:pPr>
          <a:r>
            <a:rPr lang="en-US" b="0" i="0" dirty="0"/>
            <a:t>Buckets are used to divide a continuous value range into consistently sized intervals.</a:t>
          </a:r>
          <a:endParaRPr lang="en-US" dirty="0"/>
        </a:p>
      </dgm:t>
    </dgm:pt>
    <dgm:pt modelId="{EDA75F72-C59C-4981-A81E-B8AFC5B077EA}" type="parTrans" cxnId="{7DCF4618-85C3-4710-837E-34B8641786A9}">
      <dgm:prSet/>
      <dgm:spPr/>
      <dgm:t>
        <a:bodyPr/>
        <a:lstStyle/>
        <a:p>
          <a:endParaRPr lang="en-US"/>
        </a:p>
      </dgm:t>
    </dgm:pt>
    <dgm:pt modelId="{3EB1FBD5-76CA-47FB-B81C-413B29FBDFA7}" type="sibTrans" cxnId="{7DCF4618-85C3-4710-837E-34B8641786A9}">
      <dgm:prSet/>
      <dgm:spPr/>
      <dgm:t>
        <a:bodyPr/>
        <a:lstStyle/>
        <a:p>
          <a:endParaRPr lang="en-US"/>
        </a:p>
      </dgm:t>
    </dgm:pt>
    <dgm:pt modelId="{3C9AB8F2-14F4-4455-9CA4-DC4DDE14701E}">
      <dgm:prSet/>
      <dgm:spPr/>
      <dgm:t>
        <a:bodyPr/>
        <a:lstStyle/>
        <a:p>
          <a:pPr>
            <a:lnSpc>
              <a:spcPct val="100000"/>
            </a:lnSpc>
          </a:pPr>
          <a:r>
            <a:rPr lang="en-US" b="0" i="0" dirty="0"/>
            <a:t>The width of each bucket is calculated by dividing the range of values by the number of buckets needed.</a:t>
          </a:r>
          <a:endParaRPr lang="en-US" dirty="0"/>
        </a:p>
      </dgm:t>
    </dgm:pt>
    <dgm:pt modelId="{AB25664F-817D-4E01-AF01-EBC3F3BF6C5E}" type="parTrans" cxnId="{3B57B98C-AC74-4A3F-B81C-6488A2714BC1}">
      <dgm:prSet/>
      <dgm:spPr/>
      <dgm:t>
        <a:bodyPr/>
        <a:lstStyle/>
        <a:p>
          <a:endParaRPr lang="en-US"/>
        </a:p>
      </dgm:t>
    </dgm:pt>
    <dgm:pt modelId="{ACB6704F-C2D0-4255-A24B-A61ED81BB6E8}" type="sibTrans" cxnId="{3B57B98C-AC74-4A3F-B81C-6488A2714BC1}">
      <dgm:prSet/>
      <dgm:spPr/>
      <dgm:t>
        <a:bodyPr/>
        <a:lstStyle/>
        <a:p>
          <a:endParaRPr lang="en-US"/>
        </a:p>
      </dgm:t>
    </dgm:pt>
    <dgm:pt modelId="{1A019083-70DA-49F8-A17B-979079231A57}">
      <dgm:prSet/>
      <dgm:spPr/>
      <dgm:t>
        <a:bodyPr/>
        <a:lstStyle/>
        <a:p>
          <a:pPr>
            <a:lnSpc>
              <a:spcPct val="100000"/>
            </a:lnSpc>
          </a:pPr>
          <a:r>
            <a:rPr lang="en-US" b="0" i="0" dirty="0"/>
            <a:t>Fixed-width bucketing is a basic and extensively used scalar encoding technique, although it may not be suitable for data with irregular distribution.</a:t>
          </a:r>
          <a:endParaRPr lang="en-US" dirty="0"/>
        </a:p>
      </dgm:t>
    </dgm:pt>
    <dgm:pt modelId="{0D8C69C5-C86C-430A-A225-8BC5935ECFDA}" type="parTrans" cxnId="{D4D5DDA6-9578-4FB1-8466-DBE71DF167FA}">
      <dgm:prSet/>
      <dgm:spPr/>
      <dgm:t>
        <a:bodyPr/>
        <a:lstStyle/>
        <a:p>
          <a:endParaRPr lang="en-US"/>
        </a:p>
      </dgm:t>
    </dgm:pt>
    <dgm:pt modelId="{BC2E4850-6D8F-45E8-8FCE-2C97B2D4F877}" type="sibTrans" cxnId="{D4D5DDA6-9578-4FB1-8466-DBE71DF167FA}">
      <dgm:prSet/>
      <dgm:spPr/>
      <dgm:t>
        <a:bodyPr/>
        <a:lstStyle/>
        <a:p>
          <a:endParaRPr lang="en-US"/>
        </a:p>
      </dgm:t>
    </dgm:pt>
    <dgm:pt modelId="{9B0FDE34-D047-494C-BC9E-90C5016AA326}" type="pres">
      <dgm:prSet presAssocID="{1F6FFAFB-6A86-49D6-88E3-6B840D396470}" presName="root" presStyleCnt="0">
        <dgm:presLayoutVars>
          <dgm:dir/>
          <dgm:resizeHandles val="exact"/>
        </dgm:presLayoutVars>
      </dgm:prSet>
      <dgm:spPr/>
    </dgm:pt>
    <dgm:pt modelId="{2544E8F6-6418-4C4D-8C68-0B4A1BAE8449}" type="pres">
      <dgm:prSet presAssocID="{DDF973E0-4423-41F1-AA09-D71001A6820A}" presName="compNode" presStyleCnt="0"/>
      <dgm:spPr/>
    </dgm:pt>
    <dgm:pt modelId="{36E912B1-1E94-4E63-8387-38741C7E1FCC}" type="pres">
      <dgm:prSet presAssocID="{DDF973E0-4423-41F1-AA09-D71001A682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C320FDDB-E754-4A5F-95EA-D885EB07EFA4}" type="pres">
      <dgm:prSet presAssocID="{DDF973E0-4423-41F1-AA09-D71001A6820A}" presName="spaceRect" presStyleCnt="0"/>
      <dgm:spPr/>
    </dgm:pt>
    <dgm:pt modelId="{958B888C-B6E1-4CCD-B632-08F50A17F22D}" type="pres">
      <dgm:prSet presAssocID="{DDF973E0-4423-41F1-AA09-D71001A6820A}" presName="textRect" presStyleLbl="revTx" presStyleIdx="0" presStyleCnt="5">
        <dgm:presLayoutVars>
          <dgm:chMax val="1"/>
          <dgm:chPref val="1"/>
        </dgm:presLayoutVars>
      </dgm:prSet>
      <dgm:spPr/>
    </dgm:pt>
    <dgm:pt modelId="{DBCAB599-2309-4826-8397-3D5570AD1F51}" type="pres">
      <dgm:prSet presAssocID="{FB659678-250E-4D95-A157-E7C0EA9CFDC5}" presName="sibTrans" presStyleCnt="0"/>
      <dgm:spPr/>
    </dgm:pt>
    <dgm:pt modelId="{854E7F50-8FB5-46B4-93C6-5308EAEB8F6A}" type="pres">
      <dgm:prSet presAssocID="{72F6018C-4D46-4FAA-A18C-7A847B368A7A}" presName="compNode" presStyleCnt="0"/>
      <dgm:spPr/>
    </dgm:pt>
    <dgm:pt modelId="{79EE9AFB-1A0A-473B-BE9C-114EA2F2015B}" type="pres">
      <dgm:prSet presAssocID="{72F6018C-4D46-4FAA-A18C-7A847B368A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472D90B-7937-4B99-BED0-640B4F2398AD}" type="pres">
      <dgm:prSet presAssocID="{72F6018C-4D46-4FAA-A18C-7A847B368A7A}" presName="spaceRect" presStyleCnt="0"/>
      <dgm:spPr/>
    </dgm:pt>
    <dgm:pt modelId="{67B5FCCF-2A07-45F5-BE18-01D023BC7497}" type="pres">
      <dgm:prSet presAssocID="{72F6018C-4D46-4FAA-A18C-7A847B368A7A}" presName="textRect" presStyleLbl="revTx" presStyleIdx="1" presStyleCnt="5">
        <dgm:presLayoutVars>
          <dgm:chMax val="1"/>
          <dgm:chPref val="1"/>
        </dgm:presLayoutVars>
      </dgm:prSet>
      <dgm:spPr/>
    </dgm:pt>
    <dgm:pt modelId="{92373CA6-FDE0-4361-958C-5ECD39570444}" type="pres">
      <dgm:prSet presAssocID="{7AD500B4-B65D-460F-9F42-5FF4D6E4D464}" presName="sibTrans" presStyleCnt="0"/>
      <dgm:spPr/>
    </dgm:pt>
    <dgm:pt modelId="{2FCE9F50-32CF-458C-9C5E-87BBF9D5BE2C}" type="pres">
      <dgm:prSet presAssocID="{AD48B390-42AC-450A-8737-26C1DAA19745}" presName="compNode" presStyleCnt="0"/>
      <dgm:spPr/>
    </dgm:pt>
    <dgm:pt modelId="{793E1E30-BFB7-4AC1-A038-A0B4F107DAC6}" type="pres">
      <dgm:prSet presAssocID="{AD48B390-42AC-450A-8737-26C1DAA197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1B83D80C-F3C9-46DE-BCC4-C0D296FA696A}" type="pres">
      <dgm:prSet presAssocID="{AD48B390-42AC-450A-8737-26C1DAA19745}" presName="spaceRect" presStyleCnt="0"/>
      <dgm:spPr/>
    </dgm:pt>
    <dgm:pt modelId="{C771017E-1F28-4FA3-ADB9-75402E7D3C4A}" type="pres">
      <dgm:prSet presAssocID="{AD48B390-42AC-450A-8737-26C1DAA19745}" presName="textRect" presStyleLbl="revTx" presStyleIdx="2" presStyleCnt="5">
        <dgm:presLayoutVars>
          <dgm:chMax val="1"/>
          <dgm:chPref val="1"/>
        </dgm:presLayoutVars>
      </dgm:prSet>
      <dgm:spPr/>
    </dgm:pt>
    <dgm:pt modelId="{E5917463-0F46-4917-A488-7E691E3F37FB}" type="pres">
      <dgm:prSet presAssocID="{3EB1FBD5-76CA-47FB-B81C-413B29FBDFA7}" presName="sibTrans" presStyleCnt="0"/>
      <dgm:spPr/>
    </dgm:pt>
    <dgm:pt modelId="{BBC16F64-66C0-4BFE-8094-F82FA7D091BC}" type="pres">
      <dgm:prSet presAssocID="{3C9AB8F2-14F4-4455-9CA4-DC4DDE14701E}" presName="compNode" presStyleCnt="0"/>
      <dgm:spPr/>
    </dgm:pt>
    <dgm:pt modelId="{09DA3FB8-1B58-4A25-BD01-786A4E598C55}" type="pres">
      <dgm:prSet presAssocID="{3C9AB8F2-14F4-4455-9CA4-DC4DDE14701E}" presName="iconRect" presStyleLbl="node1" presStyleIdx="3" presStyleCnt="5" custLinFactNeighborX="4025" custLinFactNeighborY="-134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EC681F75-CD4B-4FC7-9C25-26EA709FFFB5}" type="pres">
      <dgm:prSet presAssocID="{3C9AB8F2-14F4-4455-9CA4-DC4DDE14701E}" presName="spaceRect" presStyleCnt="0"/>
      <dgm:spPr/>
    </dgm:pt>
    <dgm:pt modelId="{E36AF853-13F1-4E66-B27D-3629A521F539}" type="pres">
      <dgm:prSet presAssocID="{3C9AB8F2-14F4-4455-9CA4-DC4DDE14701E}" presName="textRect" presStyleLbl="revTx" presStyleIdx="3" presStyleCnt="5">
        <dgm:presLayoutVars>
          <dgm:chMax val="1"/>
          <dgm:chPref val="1"/>
        </dgm:presLayoutVars>
      </dgm:prSet>
      <dgm:spPr/>
    </dgm:pt>
    <dgm:pt modelId="{971DB825-1E1B-4EA5-9A38-29B1DDCDAF6A}" type="pres">
      <dgm:prSet presAssocID="{ACB6704F-C2D0-4255-A24B-A61ED81BB6E8}" presName="sibTrans" presStyleCnt="0"/>
      <dgm:spPr/>
    </dgm:pt>
    <dgm:pt modelId="{9845F3B3-5EDA-41DD-8E55-49D8848ED48F}" type="pres">
      <dgm:prSet presAssocID="{1A019083-70DA-49F8-A17B-979079231A57}" presName="compNode" presStyleCnt="0"/>
      <dgm:spPr/>
    </dgm:pt>
    <dgm:pt modelId="{8146FB07-158B-4BEB-9CF1-26515DE527FC}" type="pres">
      <dgm:prSet presAssocID="{1A019083-70DA-49F8-A17B-979079231A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E021874C-7A0F-4EF3-9A60-FAA1E2027B70}" type="pres">
      <dgm:prSet presAssocID="{1A019083-70DA-49F8-A17B-979079231A57}" presName="spaceRect" presStyleCnt="0"/>
      <dgm:spPr/>
    </dgm:pt>
    <dgm:pt modelId="{253E2368-9784-467F-9BF0-6999CDB4F149}" type="pres">
      <dgm:prSet presAssocID="{1A019083-70DA-49F8-A17B-979079231A57}" presName="textRect" presStyleLbl="revTx" presStyleIdx="4" presStyleCnt="5">
        <dgm:presLayoutVars>
          <dgm:chMax val="1"/>
          <dgm:chPref val="1"/>
        </dgm:presLayoutVars>
      </dgm:prSet>
      <dgm:spPr/>
    </dgm:pt>
  </dgm:ptLst>
  <dgm:cxnLst>
    <dgm:cxn modelId="{D118AE0D-89E9-4DFF-BB51-7431F6B2708C}" type="presOf" srcId="{1F6FFAFB-6A86-49D6-88E3-6B840D396470}" destId="{9B0FDE34-D047-494C-BC9E-90C5016AA326}" srcOrd="0" destOrd="0" presId="urn:microsoft.com/office/officeart/2018/2/layout/IconLabelList"/>
    <dgm:cxn modelId="{7DCF4618-85C3-4710-837E-34B8641786A9}" srcId="{1F6FFAFB-6A86-49D6-88E3-6B840D396470}" destId="{AD48B390-42AC-450A-8737-26C1DAA19745}" srcOrd="2" destOrd="0" parTransId="{EDA75F72-C59C-4981-A81E-B8AFC5B077EA}" sibTransId="{3EB1FBD5-76CA-47FB-B81C-413B29FBDFA7}"/>
    <dgm:cxn modelId="{8D312637-8B6F-4F80-AC8B-F09B8693FA2F}" srcId="{1F6FFAFB-6A86-49D6-88E3-6B840D396470}" destId="{72F6018C-4D46-4FAA-A18C-7A847B368A7A}" srcOrd="1" destOrd="0" parTransId="{A3B796BD-A96A-44E8-9247-E09C2D26115D}" sibTransId="{7AD500B4-B65D-460F-9F42-5FF4D6E4D464}"/>
    <dgm:cxn modelId="{CC9C2647-A58A-4FDE-B3D4-75A6AA0ACBBC}" type="presOf" srcId="{72F6018C-4D46-4FAA-A18C-7A847B368A7A}" destId="{67B5FCCF-2A07-45F5-BE18-01D023BC7497}" srcOrd="0" destOrd="0" presId="urn:microsoft.com/office/officeart/2018/2/layout/IconLabelList"/>
    <dgm:cxn modelId="{8E27AF6A-3096-4AA1-B09E-60C44FA745D6}" type="presOf" srcId="{AD48B390-42AC-450A-8737-26C1DAA19745}" destId="{C771017E-1F28-4FA3-ADB9-75402E7D3C4A}" srcOrd="0" destOrd="0" presId="urn:microsoft.com/office/officeart/2018/2/layout/IconLabelList"/>
    <dgm:cxn modelId="{3B57B98C-AC74-4A3F-B81C-6488A2714BC1}" srcId="{1F6FFAFB-6A86-49D6-88E3-6B840D396470}" destId="{3C9AB8F2-14F4-4455-9CA4-DC4DDE14701E}" srcOrd="3" destOrd="0" parTransId="{AB25664F-817D-4E01-AF01-EBC3F3BF6C5E}" sibTransId="{ACB6704F-C2D0-4255-A24B-A61ED81BB6E8}"/>
    <dgm:cxn modelId="{D4D5DDA6-9578-4FB1-8466-DBE71DF167FA}" srcId="{1F6FFAFB-6A86-49D6-88E3-6B840D396470}" destId="{1A019083-70DA-49F8-A17B-979079231A57}" srcOrd="4" destOrd="0" parTransId="{0D8C69C5-C86C-430A-A225-8BC5935ECFDA}" sibTransId="{BC2E4850-6D8F-45E8-8FCE-2C97B2D4F877}"/>
    <dgm:cxn modelId="{22D2DED4-78E8-4BBB-9948-751D93D5C645}" type="presOf" srcId="{DDF973E0-4423-41F1-AA09-D71001A6820A}" destId="{958B888C-B6E1-4CCD-B632-08F50A17F22D}" srcOrd="0" destOrd="0" presId="urn:microsoft.com/office/officeart/2018/2/layout/IconLabelList"/>
    <dgm:cxn modelId="{A62A93DD-A737-48E0-BDEF-1B47C5972208}" srcId="{1F6FFAFB-6A86-49D6-88E3-6B840D396470}" destId="{DDF973E0-4423-41F1-AA09-D71001A6820A}" srcOrd="0" destOrd="0" parTransId="{3BB1717B-62F5-4E8B-9E22-B489B4196001}" sibTransId="{FB659678-250E-4D95-A157-E7C0EA9CFDC5}"/>
    <dgm:cxn modelId="{FCD23AE9-7CE9-4148-A51C-276E9E36F328}" type="presOf" srcId="{1A019083-70DA-49F8-A17B-979079231A57}" destId="{253E2368-9784-467F-9BF0-6999CDB4F149}" srcOrd="0" destOrd="0" presId="urn:microsoft.com/office/officeart/2018/2/layout/IconLabelList"/>
    <dgm:cxn modelId="{09A362FE-4EF8-45E6-A09C-BB8902EA4D0A}" type="presOf" srcId="{3C9AB8F2-14F4-4455-9CA4-DC4DDE14701E}" destId="{E36AF853-13F1-4E66-B27D-3629A521F539}" srcOrd="0" destOrd="0" presId="urn:microsoft.com/office/officeart/2018/2/layout/IconLabelList"/>
    <dgm:cxn modelId="{7DB1EEA3-5C51-4BC6-884D-4C4C88ACBEE6}" type="presParOf" srcId="{9B0FDE34-D047-494C-BC9E-90C5016AA326}" destId="{2544E8F6-6418-4C4D-8C68-0B4A1BAE8449}" srcOrd="0" destOrd="0" presId="urn:microsoft.com/office/officeart/2018/2/layout/IconLabelList"/>
    <dgm:cxn modelId="{F4E94BF0-52E2-4B26-9E37-48A3395F695B}" type="presParOf" srcId="{2544E8F6-6418-4C4D-8C68-0B4A1BAE8449}" destId="{36E912B1-1E94-4E63-8387-38741C7E1FCC}" srcOrd="0" destOrd="0" presId="urn:microsoft.com/office/officeart/2018/2/layout/IconLabelList"/>
    <dgm:cxn modelId="{BCA84A38-1602-45B0-844C-128DDA572514}" type="presParOf" srcId="{2544E8F6-6418-4C4D-8C68-0B4A1BAE8449}" destId="{C320FDDB-E754-4A5F-95EA-D885EB07EFA4}" srcOrd="1" destOrd="0" presId="urn:microsoft.com/office/officeart/2018/2/layout/IconLabelList"/>
    <dgm:cxn modelId="{8A18C1D9-B5B3-4689-8FE0-331B19BACC91}" type="presParOf" srcId="{2544E8F6-6418-4C4D-8C68-0B4A1BAE8449}" destId="{958B888C-B6E1-4CCD-B632-08F50A17F22D}" srcOrd="2" destOrd="0" presId="urn:microsoft.com/office/officeart/2018/2/layout/IconLabelList"/>
    <dgm:cxn modelId="{1457AB8E-13E2-4829-93B2-77756D159F52}" type="presParOf" srcId="{9B0FDE34-D047-494C-BC9E-90C5016AA326}" destId="{DBCAB599-2309-4826-8397-3D5570AD1F51}" srcOrd="1" destOrd="0" presId="urn:microsoft.com/office/officeart/2018/2/layout/IconLabelList"/>
    <dgm:cxn modelId="{FDD21646-71D2-4487-B16F-5DB537508997}" type="presParOf" srcId="{9B0FDE34-D047-494C-BC9E-90C5016AA326}" destId="{854E7F50-8FB5-46B4-93C6-5308EAEB8F6A}" srcOrd="2" destOrd="0" presId="urn:microsoft.com/office/officeart/2018/2/layout/IconLabelList"/>
    <dgm:cxn modelId="{5F47989D-88A6-4B35-A6F8-E1E9753EBE72}" type="presParOf" srcId="{854E7F50-8FB5-46B4-93C6-5308EAEB8F6A}" destId="{79EE9AFB-1A0A-473B-BE9C-114EA2F2015B}" srcOrd="0" destOrd="0" presId="urn:microsoft.com/office/officeart/2018/2/layout/IconLabelList"/>
    <dgm:cxn modelId="{69C77AEA-E2CA-467A-BED9-0B89A523A36C}" type="presParOf" srcId="{854E7F50-8FB5-46B4-93C6-5308EAEB8F6A}" destId="{8472D90B-7937-4B99-BED0-640B4F2398AD}" srcOrd="1" destOrd="0" presId="urn:microsoft.com/office/officeart/2018/2/layout/IconLabelList"/>
    <dgm:cxn modelId="{E8EE8430-CDFA-4C50-9996-44DE9B4C6CF2}" type="presParOf" srcId="{854E7F50-8FB5-46B4-93C6-5308EAEB8F6A}" destId="{67B5FCCF-2A07-45F5-BE18-01D023BC7497}" srcOrd="2" destOrd="0" presId="urn:microsoft.com/office/officeart/2018/2/layout/IconLabelList"/>
    <dgm:cxn modelId="{71C8E720-33B6-4706-8BB0-387AE9CA55AB}" type="presParOf" srcId="{9B0FDE34-D047-494C-BC9E-90C5016AA326}" destId="{92373CA6-FDE0-4361-958C-5ECD39570444}" srcOrd="3" destOrd="0" presId="urn:microsoft.com/office/officeart/2018/2/layout/IconLabelList"/>
    <dgm:cxn modelId="{A6DEC979-2F44-4683-B188-02270FCE4113}" type="presParOf" srcId="{9B0FDE34-D047-494C-BC9E-90C5016AA326}" destId="{2FCE9F50-32CF-458C-9C5E-87BBF9D5BE2C}" srcOrd="4" destOrd="0" presId="urn:microsoft.com/office/officeart/2018/2/layout/IconLabelList"/>
    <dgm:cxn modelId="{9F46517B-F7FE-4AC6-AD15-1AB0E38460DC}" type="presParOf" srcId="{2FCE9F50-32CF-458C-9C5E-87BBF9D5BE2C}" destId="{793E1E30-BFB7-4AC1-A038-A0B4F107DAC6}" srcOrd="0" destOrd="0" presId="urn:microsoft.com/office/officeart/2018/2/layout/IconLabelList"/>
    <dgm:cxn modelId="{BE5EBA33-78A7-41EF-9B9D-23AEA6BC301E}" type="presParOf" srcId="{2FCE9F50-32CF-458C-9C5E-87BBF9D5BE2C}" destId="{1B83D80C-F3C9-46DE-BCC4-C0D296FA696A}" srcOrd="1" destOrd="0" presId="urn:microsoft.com/office/officeart/2018/2/layout/IconLabelList"/>
    <dgm:cxn modelId="{467CE018-D241-43D1-8906-3BB96423ECE2}" type="presParOf" srcId="{2FCE9F50-32CF-458C-9C5E-87BBF9D5BE2C}" destId="{C771017E-1F28-4FA3-ADB9-75402E7D3C4A}" srcOrd="2" destOrd="0" presId="urn:microsoft.com/office/officeart/2018/2/layout/IconLabelList"/>
    <dgm:cxn modelId="{5A20C301-A7DC-4584-BE5F-72FA059E0848}" type="presParOf" srcId="{9B0FDE34-D047-494C-BC9E-90C5016AA326}" destId="{E5917463-0F46-4917-A488-7E691E3F37FB}" srcOrd="5" destOrd="0" presId="urn:microsoft.com/office/officeart/2018/2/layout/IconLabelList"/>
    <dgm:cxn modelId="{8BB44306-8294-4A8B-ADBE-84D762EB332A}" type="presParOf" srcId="{9B0FDE34-D047-494C-BC9E-90C5016AA326}" destId="{BBC16F64-66C0-4BFE-8094-F82FA7D091BC}" srcOrd="6" destOrd="0" presId="urn:microsoft.com/office/officeart/2018/2/layout/IconLabelList"/>
    <dgm:cxn modelId="{3179E8BA-A314-4F13-B3F6-63DEB36719F1}" type="presParOf" srcId="{BBC16F64-66C0-4BFE-8094-F82FA7D091BC}" destId="{09DA3FB8-1B58-4A25-BD01-786A4E598C55}" srcOrd="0" destOrd="0" presId="urn:microsoft.com/office/officeart/2018/2/layout/IconLabelList"/>
    <dgm:cxn modelId="{21643437-CA86-4EA9-B994-FDEC5244BCCA}" type="presParOf" srcId="{BBC16F64-66C0-4BFE-8094-F82FA7D091BC}" destId="{EC681F75-CD4B-4FC7-9C25-26EA709FFFB5}" srcOrd="1" destOrd="0" presId="urn:microsoft.com/office/officeart/2018/2/layout/IconLabelList"/>
    <dgm:cxn modelId="{14253B9F-C646-470D-AB25-401F3619394B}" type="presParOf" srcId="{BBC16F64-66C0-4BFE-8094-F82FA7D091BC}" destId="{E36AF853-13F1-4E66-B27D-3629A521F539}" srcOrd="2" destOrd="0" presId="urn:microsoft.com/office/officeart/2018/2/layout/IconLabelList"/>
    <dgm:cxn modelId="{826E6E91-A17B-492F-AC6E-49EB37F43E7A}" type="presParOf" srcId="{9B0FDE34-D047-494C-BC9E-90C5016AA326}" destId="{971DB825-1E1B-4EA5-9A38-29B1DDCDAF6A}" srcOrd="7" destOrd="0" presId="urn:microsoft.com/office/officeart/2018/2/layout/IconLabelList"/>
    <dgm:cxn modelId="{CA48FF06-7003-4818-AF01-2F889322B38C}" type="presParOf" srcId="{9B0FDE34-D047-494C-BC9E-90C5016AA326}" destId="{9845F3B3-5EDA-41DD-8E55-49D8848ED48F}" srcOrd="8" destOrd="0" presId="urn:microsoft.com/office/officeart/2018/2/layout/IconLabelList"/>
    <dgm:cxn modelId="{8BFED2F1-30FA-40CE-9CC4-91D3DEB645C2}" type="presParOf" srcId="{9845F3B3-5EDA-41DD-8E55-49D8848ED48F}" destId="{8146FB07-158B-4BEB-9CF1-26515DE527FC}" srcOrd="0" destOrd="0" presId="urn:microsoft.com/office/officeart/2018/2/layout/IconLabelList"/>
    <dgm:cxn modelId="{89DA7510-4B2E-40E1-BB44-02B38E738A7F}" type="presParOf" srcId="{9845F3B3-5EDA-41DD-8E55-49D8848ED48F}" destId="{E021874C-7A0F-4EF3-9A60-FAA1E2027B70}" srcOrd="1" destOrd="0" presId="urn:microsoft.com/office/officeart/2018/2/layout/IconLabelList"/>
    <dgm:cxn modelId="{E7A185E6-637B-4565-B022-3F93B103E716}" type="presParOf" srcId="{9845F3B3-5EDA-41DD-8E55-49D8848ED48F}" destId="{253E2368-9784-467F-9BF0-6999CDB4F149}"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F387E-9315-45DD-BF1A-D7B56C400BAB}">
      <dsp:nvSpPr>
        <dsp:cNvPr id="0" name=""/>
        <dsp:cNvSpPr/>
      </dsp:nvSpPr>
      <dsp:spPr>
        <a:xfrm>
          <a:off x="0" y="4335"/>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B461E-93E8-42DC-BFAC-0B09254084AE}">
      <dsp:nvSpPr>
        <dsp:cNvPr id="0" name=""/>
        <dsp:cNvSpPr/>
      </dsp:nvSpPr>
      <dsp:spPr>
        <a:xfrm>
          <a:off x="295966" y="224475"/>
          <a:ext cx="538647" cy="538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CEC6F-2DFB-4582-9379-4E8908C396B8}">
      <dsp:nvSpPr>
        <dsp:cNvPr id="0" name=""/>
        <dsp:cNvSpPr/>
      </dsp:nvSpPr>
      <dsp:spPr>
        <a:xfrm>
          <a:off x="1060332" y="0"/>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sp:txBody>
      <dsp:txXfrm>
        <a:off x="1060332" y="0"/>
        <a:ext cx="4933168" cy="1008977"/>
      </dsp:txXfrm>
    </dsp:sp>
    <dsp:sp modelId="{BCB7283F-3C09-45C0-AD42-F6A028095473}">
      <dsp:nvSpPr>
        <dsp:cNvPr id="0" name=""/>
        <dsp:cNvSpPr/>
      </dsp:nvSpPr>
      <dsp:spPr>
        <a:xfrm>
          <a:off x="0" y="1265557"/>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73BFE-A001-4240-9C8E-59B2F8E42F32}">
      <dsp:nvSpPr>
        <dsp:cNvPr id="0" name=""/>
        <dsp:cNvSpPr/>
      </dsp:nvSpPr>
      <dsp:spPr>
        <a:xfrm>
          <a:off x="295966" y="1485697"/>
          <a:ext cx="538647" cy="538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429DD-2EB7-4E96-9F1F-959FFD2FBD0B}">
      <dsp:nvSpPr>
        <dsp:cNvPr id="0" name=""/>
        <dsp:cNvSpPr/>
      </dsp:nvSpPr>
      <dsp:spPr>
        <a:xfrm>
          <a:off x="1130580" y="1265557"/>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sp:txBody>
      <dsp:txXfrm>
        <a:off x="1130580" y="1265557"/>
        <a:ext cx="4933168" cy="1008977"/>
      </dsp:txXfrm>
    </dsp:sp>
    <dsp:sp modelId="{123F2230-A88A-415F-A66F-F68C7C91411B}">
      <dsp:nvSpPr>
        <dsp:cNvPr id="0" name=""/>
        <dsp:cNvSpPr/>
      </dsp:nvSpPr>
      <dsp:spPr>
        <a:xfrm>
          <a:off x="0" y="2526779"/>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677C-34B7-4C62-B8C0-13F37742A27A}">
      <dsp:nvSpPr>
        <dsp:cNvPr id="0" name=""/>
        <dsp:cNvSpPr/>
      </dsp:nvSpPr>
      <dsp:spPr>
        <a:xfrm>
          <a:off x="295966" y="2746919"/>
          <a:ext cx="538647" cy="538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6D37-BEF7-48E9-9D45-B78CAE33ABB9}">
      <dsp:nvSpPr>
        <dsp:cNvPr id="0" name=""/>
        <dsp:cNvSpPr/>
      </dsp:nvSpPr>
      <dsp:spPr>
        <a:xfrm>
          <a:off x="1130580" y="2526779"/>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kern="1200" dirty="0">
            <a:latin typeface="Times New Roman" panose="02020603050405020304" pitchFamily="18" charset="0"/>
            <a:cs typeface="Times New Roman" panose="02020603050405020304" pitchFamily="18" charset="0"/>
          </a:endParaRPr>
        </a:p>
      </dsp:txBody>
      <dsp:txXfrm>
        <a:off x="1130580" y="2526779"/>
        <a:ext cx="4933168" cy="1008977"/>
      </dsp:txXfrm>
    </dsp:sp>
    <dsp:sp modelId="{C199B162-EBE8-4982-8040-27989648C3F8}">
      <dsp:nvSpPr>
        <dsp:cNvPr id="0" name=""/>
        <dsp:cNvSpPr/>
      </dsp:nvSpPr>
      <dsp:spPr>
        <a:xfrm>
          <a:off x="0" y="3788001"/>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9FC36-2C0E-4C1F-AD3F-20E7F547F2B6}">
      <dsp:nvSpPr>
        <dsp:cNvPr id="0" name=""/>
        <dsp:cNvSpPr/>
      </dsp:nvSpPr>
      <dsp:spPr>
        <a:xfrm>
          <a:off x="296256" y="4008141"/>
          <a:ext cx="538647" cy="538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8C81C-6929-4187-8967-783A0A8B286C}">
      <dsp:nvSpPr>
        <dsp:cNvPr id="0" name=""/>
        <dsp:cNvSpPr/>
      </dsp:nvSpPr>
      <dsp:spPr>
        <a:xfrm>
          <a:off x="1131159" y="3788001"/>
          <a:ext cx="4914652"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kern="1200" dirty="0">
            <a:latin typeface="Times New Roman" panose="02020603050405020304" pitchFamily="18" charset="0"/>
            <a:cs typeface="Times New Roman" panose="02020603050405020304" pitchFamily="18" charset="0"/>
          </a:endParaRPr>
        </a:p>
      </dsp:txBody>
      <dsp:txXfrm>
        <a:off x="1131159" y="3788001"/>
        <a:ext cx="4914652" cy="1008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F8CE-FB2E-4F1A-B080-0ADF0310C5B0}">
      <dsp:nvSpPr>
        <dsp:cNvPr id="0" name=""/>
        <dsp:cNvSpPr/>
      </dsp:nvSpPr>
      <dsp:spPr>
        <a:xfrm>
          <a:off x="0" y="3529"/>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50F6-1B9B-4EC8-8472-2795346B014E}">
      <dsp:nvSpPr>
        <dsp:cNvPr id="0" name=""/>
        <dsp:cNvSpPr/>
      </dsp:nvSpPr>
      <dsp:spPr>
        <a:xfrm>
          <a:off x="240936" y="182738"/>
          <a:ext cx="438494" cy="43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6D601-E8FF-4CF1-86DD-88A11E0D526D}">
      <dsp:nvSpPr>
        <dsp:cNvPr id="0" name=""/>
        <dsp:cNvSpPr/>
      </dsp:nvSpPr>
      <dsp:spPr>
        <a:xfrm>
          <a:off x="920367" y="3529"/>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dirty="0"/>
            <a:t>Spatial Pooler maps active columns' cells during SDR input creation.</a:t>
          </a:r>
          <a:endParaRPr lang="en-US" sz="1400" kern="1200" dirty="0"/>
        </a:p>
      </dsp:txBody>
      <dsp:txXfrm>
        <a:off x="920367" y="3529"/>
        <a:ext cx="4505969" cy="821374"/>
      </dsp:txXfrm>
    </dsp:sp>
    <dsp:sp modelId="{D3078BBF-43EE-4632-A4B5-6BD0071DF49D}">
      <dsp:nvSpPr>
        <dsp:cNvPr id="0" name=""/>
        <dsp:cNvSpPr/>
      </dsp:nvSpPr>
      <dsp:spPr>
        <a:xfrm>
          <a:off x="0" y="1030246"/>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733F-5D29-4D38-A492-2CDC23A8E08A}">
      <dsp:nvSpPr>
        <dsp:cNvPr id="0" name=""/>
        <dsp:cNvSpPr/>
      </dsp:nvSpPr>
      <dsp:spPr>
        <a:xfrm>
          <a:off x="240936" y="1209455"/>
          <a:ext cx="438494" cy="43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BF737-5EE3-49F6-BAF9-AE7E9AFF682D}">
      <dsp:nvSpPr>
        <dsp:cNvPr id="0" name=""/>
        <dsp:cNvSpPr/>
      </dsp:nvSpPr>
      <dsp:spPr>
        <a:xfrm>
          <a:off x="920367" y="1030246"/>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Implementing inhibitory mechanism results in constrained representation of input with similar patterns resulting in similar activation columns.</a:t>
          </a:r>
          <a:endParaRPr lang="en-US" sz="1400" kern="1200"/>
        </a:p>
      </dsp:txBody>
      <dsp:txXfrm>
        <a:off x="920367" y="1030246"/>
        <a:ext cx="4505969" cy="821374"/>
      </dsp:txXfrm>
    </dsp:sp>
    <dsp:sp modelId="{3BDBA00E-1CC1-46AD-B195-768F42F3868E}">
      <dsp:nvSpPr>
        <dsp:cNvPr id="0" name=""/>
        <dsp:cNvSpPr/>
      </dsp:nvSpPr>
      <dsp:spPr>
        <a:xfrm>
          <a:off x="0" y="2056964"/>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E4CB-F9A7-4D7E-BB1F-015FB286E603}">
      <dsp:nvSpPr>
        <dsp:cNvPr id="0" name=""/>
        <dsp:cNvSpPr/>
      </dsp:nvSpPr>
      <dsp:spPr>
        <a:xfrm>
          <a:off x="240936" y="2236173"/>
          <a:ext cx="438494" cy="43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97CE-FC64-45C0-A09E-9B9CF5A689E1}">
      <dsp:nvSpPr>
        <dsp:cNvPr id="0" name=""/>
        <dsp:cNvSpPr/>
      </dsp:nvSpPr>
      <dsp:spPr>
        <a:xfrm>
          <a:off x="920367" y="2056964"/>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Learning occurs through synapse persistence updates, with active bits enhancing persistence and inactive columns being boosted to ensure participation in training.</a:t>
          </a:r>
          <a:endParaRPr lang="en-US" sz="1400" kern="1200"/>
        </a:p>
      </dsp:txBody>
      <dsp:txXfrm>
        <a:off x="920367" y="2056964"/>
        <a:ext cx="4505969" cy="821374"/>
      </dsp:txXfrm>
    </dsp:sp>
    <dsp:sp modelId="{CE22C5A4-0D30-4322-A8DA-65FF68FC7763}">
      <dsp:nvSpPr>
        <dsp:cNvPr id="0" name=""/>
        <dsp:cNvSpPr/>
      </dsp:nvSpPr>
      <dsp:spPr>
        <a:xfrm>
          <a:off x="0" y="3083681"/>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851C-F224-430E-8A4B-B5FADA2EC606}">
      <dsp:nvSpPr>
        <dsp:cNvPr id="0" name=""/>
        <dsp:cNvSpPr/>
      </dsp:nvSpPr>
      <dsp:spPr>
        <a:xfrm>
          <a:off x="240936" y="3262890"/>
          <a:ext cx="438494" cy="43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64F91-2218-4857-8743-1F59216A6E07}">
      <dsp:nvSpPr>
        <dsp:cNvPr id="0" name=""/>
        <dsp:cNvSpPr/>
      </dsp:nvSpPr>
      <dsp:spPr>
        <a:xfrm>
          <a:off x="920367" y="3083681"/>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SDR is a sparse information organization system, meaning only a small fraction of the cells are active at any given time.</a:t>
          </a:r>
          <a:endParaRPr lang="en-US" sz="1400" kern="1200"/>
        </a:p>
      </dsp:txBody>
      <dsp:txXfrm>
        <a:off x="920367" y="3083681"/>
        <a:ext cx="4505969" cy="821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912B1-1E94-4E63-8387-38741C7E1FCC}">
      <dsp:nvSpPr>
        <dsp:cNvPr id="0" name=""/>
        <dsp:cNvSpPr/>
      </dsp:nvSpPr>
      <dsp:spPr>
        <a:xfrm>
          <a:off x="455128" y="447785"/>
          <a:ext cx="744345" cy="744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8B888C-B6E1-4CCD-B632-08F50A17F22D}">
      <dsp:nvSpPr>
        <dsp:cNvPr id="0" name=""/>
        <dsp:cNvSpPr/>
      </dsp:nvSpPr>
      <dsp:spPr>
        <a:xfrm>
          <a:off x="250"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Active</a:t>
          </a:r>
          <a:r>
            <a:rPr lang="en-US" sz="1100" b="0" i="0" kern="1200" dirty="0"/>
            <a:t> cells in SDR are distributed throughout the region to represent the region's activity.</a:t>
          </a:r>
          <a:endParaRPr lang="en-US" sz="1100" kern="1200" dirty="0"/>
        </a:p>
      </dsp:txBody>
      <dsp:txXfrm>
        <a:off x="250" y="1512586"/>
        <a:ext cx="1654101" cy="951108"/>
      </dsp:txXfrm>
    </dsp:sp>
    <dsp:sp modelId="{79EE9AFB-1A0A-473B-BE9C-114EA2F2015B}">
      <dsp:nvSpPr>
        <dsp:cNvPr id="0" name=""/>
        <dsp:cNvSpPr/>
      </dsp:nvSpPr>
      <dsp:spPr>
        <a:xfrm>
          <a:off x="2398697" y="447785"/>
          <a:ext cx="744345" cy="744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5FCCF-2A07-45F5-BE18-01D023BC7497}">
      <dsp:nvSpPr>
        <dsp:cNvPr id="0" name=""/>
        <dsp:cNvSpPr/>
      </dsp:nvSpPr>
      <dsp:spPr>
        <a:xfrm>
          <a:off x="194381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binary representation of SDR in HTM is highly </a:t>
          </a:r>
          <a:r>
            <a:rPr lang="en-US" sz="1100" b="0" i="0" kern="1200" dirty="0">
              <a:latin typeface="Times New Roman" panose="02020603050405020304" pitchFamily="18" charset="0"/>
              <a:cs typeface="Times New Roman" panose="02020603050405020304" pitchFamily="18" charset="0"/>
            </a:rPr>
            <a:t>computationally</a:t>
          </a:r>
          <a:r>
            <a:rPr lang="en-US" sz="1100" b="0" i="0" kern="1200" dirty="0"/>
            <a:t> efficient and does not result in a functional loss of information due to critical features of SDR.</a:t>
          </a:r>
          <a:endParaRPr lang="en-US" sz="1100" kern="1200" dirty="0"/>
        </a:p>
      </dsp:txBody>
      <dsp:txXfrm>
        <a:off x="1943819" y="1512586"/>
        <a:ext cx="1654101" cy="951108"/>
      </dsp:txXfrm>
    </dsp:sp>
    <dsp:sp modelId="{793E1E30-BFB7-4AC1-A038-A0B4F107DAC6}">
      <dsp:nvSpPr>
        <dsp:cNvPr id="0" name=""/>
        <dsp:cNvSpPr/>
      </dsp:nvSpPr>
      <dsp:spPr>
        <a:xfrm>
          <a:off x="4342266" y="447785"/>
          <a:ext cx="744345" cy="744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1017E-1F28-4FA3-ADB9-75402E7D3C4A}">
      <dsp:nvSpPr>
        <dsp:cNvPr id="0" name=""/>
        <dsp:cNvSpPr/>
      </dsp:nvSpPr>
      <dsp:spPr>
        <a:xfrm>
          <a:off x="388738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Buckets are used to divide a continuous value range into consistently sized intervals.</a:t>
          </a:r>
          <a:endParaRPr lang="en-US" sz="1100" kern="1200" dirty="0"/>
        </a:p>
      </dsp:txBody>
      <dsp:txXfrm>
        <a:off x="3887389" y="1512586"/>
        <a:ext cx="1654101" cy="951108"/>
      </dsp:txXfrm>
    </dsp:sp>
    <dsp:sp modelId="{09DA3FB8-1B58-4A25-BD01-786A4E598C55}">
      <dsp:nvSpPr>
        <dsp:cNvPr id="0" name=""/>
        <dsp:cNvSpPr/>
      </dsp:nvSpPr>
      <dsp:spPr>
        <a:xfrm>
          <a:off x="1456872" y="2867231"/>
          <a:ext cx="744345" cy="744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AF853-13F1-4E66-B27D-3629A521F539}">
      <dsp:nvSpPr>
        <dsp:cNvPr id="0" name=""/>
        <dsp:cNvSpPr/>
      </dsp:nvSpPr>
      <dsp:spPr>
        <a:xfrm>
          <a:off x="972035"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width of each bucket is calculated by dividing the range of values by the number of buckets needed.</a:t>
          </a:r>
          <a:endParaRPr lang="en-US" sz="1100" kern="1200" dirty="0"/>
        </a:p>
      </dsp:txBody>
      <dsp:txXfrm>
        <a:off x="972035" y="3942020"/>
        <a:ext cx="1654101" cy="951108"/>
      </dsp:txXfrm>
    </dsp:sp>
    <dsp:sp modelId="{8146FB07-158B-4BEB-9CF1-26515DE527FC}">
      <dsp:nvSpPr>
        <dsp:cNvPr id="0" name=""/>
        <dsp:cNvSpPr/>
      </dsp:nvSpPr>
      <dsp:spPr>
        <a:xfrm>
          <a:off x="3370482" y="2877220"/>
          <a:ext cx="744345" cy="7443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3E2368-9784-467F-9BF0-6999CDB4F149}">
      <dsp:nvSpPr>
        <dsp:cNvPr id="0" name=""/>
        <dsp:cNvSpPr/>
      </dsp:nvSpPr>
      <dsp:spPr>
        <a:xfrm>
          <a:off x="2915604"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Fixed-width bucketing is a basic and extensively used scalar encoding technique, although it may not be suitable for data with irregular distribution.</a:t>
          </a:r>
          <a:endParaRPr lang="en-US" sz="1100" kern="1200" dirty="0"/>
        </a:p>
      </dsp:txBody>
      <dsp:txXfrm>
        <a:off x="2915604" y="3942020"/>
        <a:ext cx="1654101" cy="9511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0AC04-416F-43AE-A9F3-9AC4C00F590F}" type="datetimeFigureOut">
              <a:rPr lang="en-IN" smtClean="0"/>
              <a:t>30-03-2023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03F8-66B5-4F45-8F71-1319DA945C26}" type="slidenum">
              <a:rPr lang="en-IN" smtClean="0"/>
              <a:t>‹#›</a:t>
            </a:fld>
            <a:endParaRPr lang="en-IN"/>
          </a:p>
        </p:txBody>
      </p:sp>
    </p:spTree>
    <p:extLst>
      <p:ext uri="{BB962C8B-B14F-4D97-AF65-F5344CB8AC3E}">
        <p14:creationId xmlns:p14="http://schemas.microsoft.com/office/powerpoint/2010/main" val="300599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2</a:t>
            </a:fld>
            <a:endParaRPr lang="en-IN"/>
          </a:p>
        </p:txBody>
      </p:sp>
    </p:spTree>
    <p:extLst>
      <p:ext uri="{BB962C8B-B14F-4D97-AF65-F5344CB8AC3E}">
        <p14:creationId xmlns:p14="http://schemas.microsoft.com/office/powerpoint/2010/main" val="59197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12</a:t>
            </a:fld>
            <a:endParaRPr lang="en-IN"/>
          </a:p>
        </p:txBody>
      </p:sp>
    </p:spTree>
    <p:extLst>
      <p:ext uri="{BB962C8B-B14F-4D97-AF65-F5344CB8AC3E}">
        <p14:creationId xmlns:p14="http://schemas.microsoft.com/office/powerpoint/2010/main" val="371698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Vinay</a:t>
            </a:r>
          </a:p>
        </p:txBody>
      </p:sp>
      <p:sp>
        <p:nvSpPr>
          <p:cNvPr id="4" name="Slide Number Placeholder 3"/>
          <p:cNvSpPr>
            <a:spLocks noGrp="1"/>
          </p:cNvSpPr>
          <p:nvPr>
            <p:ph type="sldNum" sz="quarter" idx="5"/>
          </p:nvPr>
        </p:nvSpPr>
        <p:spPr/>
        <p:txBody>
          <a:bodyPr/>
          <a:lstStyle/>
          <a:p>
            <a:fld id="{50DC03F8-66B5-4F45-8F71-1319DA945C26}" type="slidenum">
              <a:rPr lang="en-IN" smtClean="0"/>
              <a:t>4</a:t>
            </a:fld>
            <a:endParaRPr lang="en-IN"/>
          </a:p>
        </p:txBody>
      </p:sp>
    </p:spTree>
    <p:extLst>
      <p:ext uri="{BB962C8B-B14F-4D97-AF65-F5344CB8AC3E}">
        <p14:creationId xmlns:p14="http://schemas.microsoft.com/office/powerpoint/2010/main" val="362466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Vinay</a:t>
            </a:r>
          </a:p>
        </p:txBody>
      </p:sp>
      <p:sp>
        <p:nvSpPr>
          <p:cNvPr id="4" name="Slide Number Placeholder 3"/>
          <p:cNvSpPr>
            <a:spLocks noGrp="1"/>
          </p:cNvSpPr>
          <p:nvPr>
            <p:ph type="sldNum" sz="quarter" idx="5"/>
          </p:nvPr>
        </p:nvSpPr>
        <p:spPr/>
        <p:txBody>
          <a:bodyPr/>
          <a:lstStyle/>
          <a:p>
            <a:fld id="{50DC03F8-66B5-4F45-8F71-1319DA945C26}" type="slidenum">
              <a:rPr lang="en-IN" smtClean="0"/>
              <a:t>5</a:t>
            </a:fld>
            <a:endParaRPr lang="en-IN"/>
          </a:p>
        </p:txBody>
      </p:sp>
    </p:spTree>
    <p:extLst>
      <p:ext uri="{BB962C8B-B14F-4D97-AF65-F5344CB8AC3E}">
        <p14:creationId xmlns:p14="http://schemas.microsoft.com/office/powerpoint/2010/main" val="274341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Vinay</a:t>
            </a:r>
          </a:p>
        </p:txBody>
      </p:sp>
      <p:sp>
        <p:nvSpPr>
          <p:cNvPr id="4" name="Slide Number Placeholder 3"/>
          <p:cNvSpPr>
            <a:spLocks noGrp="1"/>
          </p:cNvSpPr>
          <p:nvPr>
            <p:ph type="sldNum" sz="quarter" idx="5"/>
          </p:nvPr>
        </p:nvSpPr>
        <p:spPr/>
        <p:txBody>
          <a:bodyPr/>
          <a:lstStyle/>
          <a:p>
            <a:fld id="{50DC03F8-66B5-4F45-8F71-1319DA945C26}" type="slidenum">
              <a:rPr lang="en-IN" smtClean="0"/>
              <a:t>6</a:t>
            </a:fld>
            <a:endParaRPr lang="en-IN"/>
          </a:p>
        </p:txBody>
      </p:sp>
    </p:spTree>
    <p:extLst>
      <p:ext uri="{BB962C8B-B14F-4D97-AF65-F5344CB8AC3E}">
        <p14:creationId xmlns:p14="http://schemas.microsoft.com/office/powerpoint/2010/main" val="35152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Anil</a:t>
            </a:r>
          </a:p>
        </p:txBody>
      </p:sp>
      <p:sp>
        <p:nvSpPr>
          <p:cNvPr id="4" name="Slide Number Placeholder 3"/>
          <p:cNvSpPr>
            <a:spLocks noGrp="1"/>
          </p:cNvSpPr>
          <p:nvPr>
            <p:ph type="sldNum" sz="quarter" idx="5"/>
          </p:nvPr>
        </p:nvSpPr>
        <p:spPr/>
        <p:txBody>
          <a:bodyPr/>
          <a:lstStyle/>
          <a:p>
            <a:fld id="{50DC03F8-66B5-4F45-8F71-1319DA945C26}" type="slidenum">
              <a:rPr lang="en-IN" smtClean="0"/>
              <a:t>7</a:t>
            </a:fld>
            <a:endParaRPr lang="en-IN"/>
          </a:p>
        </p:txBody>
      </p:sp>
    </p:spTree>
    <p:extLst>
      <p:ext uri="{BB962C8B-B14F-4D97-AF65-F5344CB8AC3E}">
        <p14:creationId xmlns:p14="http://schemas.microsoft.com/office/powerpoint/2010/main" val="3118153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Anil</a:t>
            </a:r>
          </a:p>
        </p:txBody>
      </p:sp>
      <p:sp>
        <p:nvSpPr>
          <p:cNvPr id="4" name="Slide Number Placeholder 3"/>
          <p:cNvSpPr>
            <a:spLocks noGrp="1"/>
          </p:cNvSpPr>
          <p:nvPr>
            <p:ph type="sldNum" sz="quarter" idx="5"/>
          </p:nvPr>
        </p:nvSpPr>
        <p:spPr/>
        <p:txBody>
          <a:bodyPr/>
          <a:lstStyle/>
          <a:p>
            <a:fld id="{50DC03F8-66B5-4F45-8F71-1319DA945C26}" type="slidenum">
              <a:rPr lang="en-IN" smtClean="0"/>
              <a:t>8</a:t>
            </a:fld>
            <a:endParaRPr lang="en-IN"/>
          </a:p>
        </p:txBody>
      </p:sp>
    </p:spTree>
    <p:extLst>
      <p:ext uri="{BB962C8B-B14F-4D97-AF65-F5344CB8AC3E}">
        <p14:creationId xmlns:p14="http://schemas.microsoft.com/office/powerpoint/2010/main" val="934171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Anil</a:t>
            </a:r>
          </a:p>
        </p:txBody>
      </p:sp>
      <p:sp>
        <p:nvSpPr>
          <p:cNvPr id="4" name="Slide Number Placeholder 3"/>
          <p:cNvSpPr>
            <a:spLocks noGrp="1"/>
          </p:cNvSpPr>
          <p:nvPr>
            <p:ph type="sldNum" sz="quarter" idx="5"/>
          </p:nvPr>
        </p:nvSpPr>
        <p:spPr/>
        <p:txBody>
          <a:bodyPr/>
          <a:lstStyle/>
          <a:p>
            <a:fld id="{50DC03F8-66B5-4F45-8F71-1319DA945C26}" type="slidenum">
              <a:rPr lang="en-IN" smtClean="0"/>
              <a:t>9</a:t>
            </a:fld>
            <a:endParaRPr lang="en-IN"/>
          </a:p>
        </p:txBody>
      </p:sp>
    </p:spTree>
    <p:extLst>
      <p:ext uri="{BB962C8B-B14F-4D97-AF65-F5344CB8AC3E}">
        <p14:creationId xmlns:p14="http://schemas.microsoft.com/office/powerpoint/2010/main" val="3312304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10</a:t>
            </a:fld>
            <a:endParaRPr lang="en-IN"/>
          </a:p>
        </p:txBody>
      </p:sp>
    </p:spTree>
    <p:extLst>
      <p:ext uri="{BB962C8B-B14F-4D97-AF65-F5344CB8AC3E}">
        <p14:creationId xmlns:p14="http://schemas.microsoft.com/office/powerpoint/2010/main" val="3486779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11</a:t>
            </a:fld>
            <a:endParaRPr lang="en-IN"/>
          </a:p>
        </p:txBody>
      </p:sp>
    </p:spTree>
    <p:extLst>
      <p:ext uri="{BB962C8B-B14F-4D97-AF65-F5344CB8AC3E}">
        <p14:creationId xmlns:p14="http://schemas.microsoft.com/office/powerpoint/2010/main" val="203068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29B-2D5B-E0FD-A485-ED090E3FA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9087-40C2-613D-CDA7-34C92B329CE2}"/>
              </a:ext>
            </a:extLst>
          </p:cNvPr>
          <p:cNvSpPr>
            <a:spLocks noGrp="1"/>
          </p:cNvSpPr>
          <p:nvPr>
            <p:ph type="dt" sz="half" idx="10"/>
          </p:nvPr>
        </p:nvSpPr>
        <p:spPr/>
        <p:txBody>
          <a:bodyPr/>
          <a:lstStyle/>
          <a:p>
            <a:fld id="{1A460770-223A-490F-86CD-F601AF5780BC}" type="datetimeFigureOut">
              <a:rPr lang="en-IN" smtClean="0"/>
              <a:t>30-03-2023</a:t>
            </a:fld>
            <a:endParaRPr lang="en-IN"/>
          </a:p>
        </p:txBody>
      </p:sp>
      <p:sp>
        <p:nvSpPr>
          <p:cNvPr id="4" name="Footer Placeholder 3">
            <a:extLst>
              <a:ext uri="{FF2B5EF4-FFF2-40B4-BE49-F238E27FC236}">
                <a16:creationId xmlns:a16="http://schemas.microsoft.com/office/drawing/2014/main" id="{F57299AE-7FFB-6F19-6D50-6D8AB38D0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99C916-50A1-6335-6629-F1C32661B76C}"/>
              </a:ext>
            </a:extLst>
          </p:cNvPr>
          <p:cNvSpPr>
            <a:spLocks noGrp="1"/>
          </p:cNvSpPr>
          <p:nvPr>
            <p:ph type="sldNum" sz="quarter" idx="12"/>
          </p:nvPr>
        </p:nvSpPr>
        <p:spPr/>
        <p:txBody>
          <a:bodyPr/>
          <a:lstStyle/>
          <a:p>
            <a:fld id="{F3D28218-8DF2-4612-BA44-0639E58E663B}" type="slidenum">
              <a:rPr lang="en-IN" smtClean="0"/>
              <a:t>‹#›</a:t>
            </a:fld>
            <a:endParaRPr lang="en-IN"/>
          </a:p>
        </p:txBody>
      </p:sp>
    </p:spTree>
    <p:extLst>
      <p:ext uri="{BB962C8B-B14F-4D97-AF65-F5344CB8AC3E}">
        <p14:creationId xmlns:p14="http://schemas.microsoft.com/office/powerpoint/2010/main" val="17326883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10646-5D2C-E8BF-F794-12E634AD1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FDADF-B99E-2863-9CAD-7FC54993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D4A93-0DBB-A8C6-A0E3-3F073D852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60770-223A-490F-86CD-F601AF5780BC}" type="datetimeFigureOut">
              <a:rPr lang="en-IN" smtClean="0"/>
              <a:t>30-03-2023</a:t>
            </a:fld>
            <a:endParaRPr lang="en-IN"/>
          </a:p>
        </p:txBody>
      </p:sp>
      <p:sp>
        <p:nvSpPr>
          <p:cNvPr id="5" name="Footer Placeholder 4">
            <a:extLst>
              <a:ext uri="{FF2B5EF4-FFF2-40B4-BE49-F238E27FC236}">
                <a16:creationId xmlns:a16="http://schemas.microsoft.com/office/drawing/2014/main" id="{EC8AB0AE-ED21-1DC1-6F14-E5D3CA686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F76D3-F9F2-F34E-52E1-6A3269D61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28218-8DF2-4612-BA44-0639E58E663B}" type="slidenum">
              <a:rPr lang="en-IN" smtClean="0"/>
              <a:t>‹#›</a:t>
            </a:fld>
            <a:endParaRPr lang="en-IN"/>
          </a:p>
        </p:txBody>
      </p:sp>
    </p:spTree>
    <p:extLst>
      <p:ext uri="{BB962C8B-B14F-4D97-AF65-F5344CB8AC3E}">
        <p14:creationId xmlns:p14="http://schemas.microsoft.com/office/powerpoint/2010/main" val="35897879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3.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B2AB5-1362-3069-EE33-2B2573537BA2}"/>
              </a:ext>
            </a:extLst>
          </p:cNvPr>
          <p:cNvSpPr>
            <a:spLocks noGrp="1"/>
          </p:cNvSpPr>
          <p:nvPr>
            <p:ph type="title"/>
          </p:nvPr>
        </p:nvSpPr>
        <p:spPr>
          <a:xfrm>
            <a:off x="742101" y="1111796"/>
            <a:ext cx="9984615" cy="1597228"/>
          </a:xfrm>
        </p:spPr>
        <p:txBody>
          <a:bodyPr vert="horz" lIns="91440" tIns="45720" rIns="91440" bIns="45720" rtlCol="0" anchor="ctr">
            <a:normAutofit/>
          </a:bodyPr>
          <a:lstStyle/>
          <a:p>
            <a:r>
              <a:rPr lang="en-IN" sz="3600" dirty="0">
                <a:effectLst/>
                <a:latin typeface="Times New Roman" panose="02020603050405020304" pitchFamily="18" charset="0"/>
                <a:ea typeface="Yu Gothic Light" panose="020B0300000000000000" pitchFamily="34" charset="-128"/>
                <a:cs typeface="Times New Roman" panose="02020603050405020304" pitchFamily="18" charset="0"/>
              </a:rPr>
              <a:t>ML22/23 </a:t>
            </a:r>
            <a:r>
              <a:rPr lang="en-US" sz="3600" kern="1200" dirty="0">
                <a:solidFill>
                  <a:schemeClr val="tx1"/>
                </a:solidFill>
                <a:latin typeface="Times New Roman" panose="02020603050405020304" pitchFamily="18" charset="0"/>
                <a:cs typeface="Times New Roman" panose="02020603050405020304" pitchFamily="18" charset="0"/>
              </a:rPr>
              <a:t>Scalar Encoder with Buckets</a:t>
            </a:r>
          </a:p>
        </p:txBody>
      </p:sp>
      <p:pic>
        <p:nvPicPr>
          <p:cNvPr id="6" name="Picture 5">
            <a:extLst>
              <a:ext uri="{FF2B5EF4-FFF2-40B4-BE49-F238E27FC236}">
                <a16:creationId xmlns:a16="http://schemas.microsoft.com/office/drawing/2014/main" id="{8D2BF739-7598-721B-65CF-5C737DD4796C}"/>
              </a:ext>
            </a:extLst>
          </p:cNvPr>
          <p:cNvPicPr>
            <a:picLocks noChangeAspect="1"/>
          </p:cNvPicPr>
          <p:nvPr/>
        </p:nvPicPr>
        <p:blipFill rotWithShape="1">
          <a:blip r:embed="rId2"/>
          <a:srcRect t="16364" r="2" b="767"/>
          <a:stretch/>
        </p:blipFill>
        <p:spPr>
          <a:xfrm>
            <a:off x="8012842" y="777706"/>
            <a:ext cx="3437057" cy="1478962"/>
          </a:xfrm>
          <a:prstGeom prst="rect">
            <a:avLst/>
          </a:prstGeom>
        </p:spPr>
      </p:pic>
      <p:sp>
        <p:nvSpPr>
          <p:cNvPr id="4" name="TextBox 3">
            <a:extLst>
              <a:ext uri="{FF2B5EF4-FFF2-40B4-BE49-F238E27FC236}">
                <a16:creationId xmlns:a16="http://schemas.microsoft.com/office/drawing/2014/main" id="{21BAE754-6F41-C7D7-14FA-5EC7FA6065FD}"/>
              </a:ext>
            </a:extLst>
          </p:cNvPr>
          <p:cNvSpPr txBox="1"/>
          <p:nvPr/>
        </p:nvSpPr>
        <p:spPr>
          <a:xfrm>
            <a:off x="1496153" y="3877513"/>
            <a:ext cx="2856392" cy="1261995"/>
          </a:xfrm>
          <a:prstGeom prst="rect">
            <a:avLst/>
          </a:prstGeom>
        </p:spPr>
        <p:txBody>
          <a:bodyPr vert="horz" lIns="91440" tIns="45720" rIns="91440" bIns="45720" rtlCol="0" anchor="t">
            <a:normAutofit fontScale="62500" lnSpcReduction="20000"/>
          </a:bodyPr>
          <a:lstStyle/>
          <a:p>
            <a:pPr>
              <a:lnSpc>
                <a:spcPct val="90000"/>
              </a:lnSpc>
              <a:spcAft>
                <a:spcPts val="600"/>
              </a:spcAft>
            </a:pP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Team_SpiralGanglions</a:t>
            </a:r>
            <a:endParaRPr lang="en-US" sz="2200" b="1" i="1" dirty="0">
              <a:latin typeface="Times New Roman" panose="02020603050405020304" pitchFamily="18" charset="0"/>
              <a:cs typeface="Times New Roman" panose="02020603050405020304" pitchFamily="18" charset="0"/>
            </a:endParaRPr>
          </a:p>
          <a:p>
            <a:pPr>
              <a:lnSpc>
                <a:spcPct val="90000"/>
              </a:lnSpc>
              <a:spcAft>
                <a:spcPts val="600"/>
              </a:spcAft>
            </a:pPr>
            <a:endParaRPr lang="en-US" sz="2200" b="1" i="1"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b="1" i="1" dirty="0" err="1">
                <a:latin typeface="Times New Roman" panose="02020603050405020304" pitchFamily="18" charset="0"/>
                <a:cs typeface="Times New Roman" panose="02020603050405020304" pitchFamily="18" charset="0"/>
              </a:rPr>
              <a:t>Sahith</a:t>
            </a:r>
            <a:r>
              <a:rPr lang="en-US" sz="2000" b="1" i="1" dirty="0">
                <a:latin typeface="Times New Roman" panose="02020603050405020304" pitchFamily="18" charset="0"/>
                <a:cs typeface="Times New Roman" panose="02020603050405020304" pitchFamily="18" charset="0"/>
              </a:rPr>
              <a:t> Kumar </a:t>
            </a:r>
            <a:r>
              <a:rPr lang="en-US" sz="2000" b="1" i="1" dirty="0" err="1">
                <a:latin typeface="Times New Roman" panose="02020603050405020304" pitchFamily="18" charset="0"/>
                <a:cs typeface="Times New Roman" panose="02020603050405020304" pitchFamily="18" charset="0"/>
              </a:rPr>
              <a:t>Singari</a:t>
            </a:r>
            <a:r>
              <a:rPr lang="en-US" sz="2000" b="1" i="1" dirty="0">
                <a:latin typeface="Times New Roman" panose="02020603050405020304" pitchFamily="18" charset="0"/>
                <a:cs typeface="Times New Roman" panose="02020603050405020304" pitchFamily="18" charset="0"/>
              </a:rPr>
              <a:t> -1446809</a:t>
            </a:r>
          </a:p>
          <a:p>
            <a:pPr indent="-228600">
              <a:lnSpc>
                <a:spcPct val="90000"/>
              </a:lnSpc>
              <a:spcAft>
                <a:spcPts val="600"/>
              </a:spcAft>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Anil Kumar Gadiraju-1428607</a:t>
            </a:r>
          </a:p>
          <a:p>
            <a:pPr indent="-228600">
              <a:lnSpc>
                <a:spcPct val="90000"/>
              </a:lnSpc>
              <a:spcAft>
                <a:spcPts val="600"/>
              </a:spcAft>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Vinay Kumar </a:t>
            </a:r>
            <a:r>
              <a:rPr lang="en-US" sz="2000" b="1" i="1" dirty="0" err="1">
                <a:latin typeface="Times New Roman" panose="02020603050405020304" pitchFamily="18" charset="0"/>
                <a:cs typeface="Times New Roman" panose="02020603050405020304" pitchFamily="18" charset="0"/>
              </a:rPr>
              <a:t>Bandaru</a:t>
            </a:r>
            <a:r>
              <a:rPr lang="en-US" sz="2000" b="1" i="1" dirty="0">
                <a:latin typeface="Times New Roman" panose="02020603050405020304" pitchFamily="18" charset="0"/>
                <a:cs typeface="Times New Roman" panose="02020603050405020304" pitchFamily="18" charset="0"/>
              </a:rPr>
              <a:t> - 1447125</a:t>
            </a:r>
          </a:p>
        </p:txBody>
      </p:sp>
    </p:spTree>
    <p:extLst>
      <p:ext uri="{BB962C8B-B14F-4D97-AF65-F5344CB8AC3E}">
        <p14:creationId xmlns:p14="http://schemas.microsoft.com/office/powerpoint/2010/main" val="119981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874775" y="683065"/>
            <a:ext cx="9144000" cy="6857364"/>
          </a:xfrm>
        </p:spPr>
        <p:txBody>
          <a:bodyPr vert="horz" lIns="91440" tIns="45720" rIns="91440" bIns="45720" rtlCol="0" anchor="ctr">
            <a:normAutofit fontScale="90000"/>
          </a:bodyPr>
          <a:lstStyle/>
          <a:p>
            <a:pPr algn="l"/>
            <a:r>
              <a:rPr lang="en-US" sz="1800" b="1" kern="1200" dirty="0">
                <a:solidFill>
                  <a:schemeClr val="tx1"/>
                </a:solidFill>
                <a:latin typeface="Times New Roman" panose="02020603050405020304" pitchFamily="18" charset="0"/>
                <a:cs typeface="Times New Roman" panose="02020603050405020304" pitchFamily="18" charset="0"/>
              </a:rPr>
              <a:t>ClosenessScores:</a:t>
            </a:r>
            <a:br>
              <a:rPr lang="en-US" sz="1800" b="1" kern="1200" dirty="0">
                <a:solidFill>
                  <a:schemeClr val="tx1"/>
                </a:solidFill>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Calculates the closeness score of an input value to each bucket </a:t>
            </a:r>
            <a:r>
              <a:rPr lang="en-US" sz="1800" b="0" i="0" dirty="0" err="1">
                <a:effectLst/>
                <a:latin typeface="Times New Roman" panose="02020603050405020304" pitchFamily="18" charset="0"/>
                <a:cs typeface="Times New Roman" panose="02020603050405020304" pitchFamily="18" charset="0"/>
              </a:rPr>
              <a:t>range.Returns</a:t>
            </a:r>
            <a:r>
              <a:rPr lang="en-US" sz="1800" b="0" i="0" dirty="0">
                <a:effectLst/>
                <a:latin typeface="Times New Roman" panose="02020603050405020304" pitchFamily="18" charset="0"/>
                <a:cs typeface="Times New Roman" panose="02020603050405020304" pitchFamily="18" charset="0"/>
              </a:rPr>
              <a:t> a list of activation levels for each bucket</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EncodeIntoArray:</a:t>
            </a:r>
            <a:r>
              <a:rPr lang="en-US" sz="1800" b="0" i="0" dirty="0">
                <a:effectLst/>
                <a:latin typeface="Times New Roman" panose="02020603050405020304" pitchFamily="18" charset="0"/>
                <a:cs typeface="Times New Roman" panose="02020603050405020304" pitchFamily="18" charset="0"/>
              </a:rPr>
              <a:t>Maps input values to continuous ranges of buckets instead of individual </a:t>
            </a:r>
            <a:r>
              <a:rPr lang="en-US" sz="1800" b="0" i="0" dirty="0" err="1">
                <a:effectLst/>
                <a:latin typeface="Times New Roman" panose="02020603050405020304" pitchFamily="18" charset="0"/>
                <a:cs typeface="Times New Roman" panose="02020603050405020304" pitchFamily="18" charset="0"/>
              </a:rPr>
              <a:t>buckets.Returns</a:t>
            </a:r>
            <a:r>
              <a:rPr lang="en-US" sz="1800" b="0" i="0" dirty="0">
                <a:effectLst/>
                <a:latin typeface="Times New Roman" panose="02020603050405020304" pitchFamily="18" charset="0"/>
                <a:cs typeface="Times New Roman" panose="02020603050405020304" pitchFamily="18" charset="0"/>
              </a:rPr>
              <a:t> an encoded array of activation levels for each bucket.</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Decode: </a:t>
            </a:r>
            <a:r>
              <a:rPr lang="en-US" sz="1800" b="0" i="0" dirty="0">
                <a:effectLst/>
                <a:latin typeface="Times New Roman" panose="02020603050405020304" pitchFamily="18" charset="0"/>
                <a:cs typeface="Times New Roman" panose="02020603050405020304" pitchFamily="18" charset="0"/>
              </a:rPr>
              <a:t>Decodes the encoded array back to the original input </a:t>
            </a:r>
            <a:r>
              <a:rPr lang="en-US" sz="1800" b="0" i="0" dirty="0" err="1">
                <a:effectLst/>
                <a:latin typeface="Times New Roman" panose="02020603050405020304" pitchFamily="18" charset="0"/>
                <a:cs typeface="Times New Roman" panose="02020603050405020304" pitchFamily="18" charset="0"/>
              </a:rPr>
              <a:t>values.Uses</a:t>
            </a:r>
            <a:r>
              <a:rPr lang="en-US" sz="1800" b="0" i="0" dirty="0">
                <a:effectLst/>
                <a:latin typeface="Times New Roman" panose="02020603050405020304" pitchFamily="18" charset="0"/>
                <a:cs typeface="Times New Roman" panose="02020603050405020304" pitchFamily="18" charset="0"/>
              </a:rPr>
              <a:t> the same parameters as the Decode method.</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GetBucketIndex: </a:t>
            </a:r>
            <a:r>
              <a:rPr lang="en-US" sz="1800" b="0" i="0" dirty="0">
                <a:effectLst/>
                <a:latin typeface="Times New Roman" panose="02020603050405020304" pitchFamily="18" charset="0"/>
                <a:cs typeface="Times New Roman" panose="02020603050405020304" pitchFamily="18" charset="0"/>
              </a:rPr>
              <a:t>Supports periodic encoding of values. Returns the index of the bucket that an input value belongs to.</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GetTopDownMapping: </a:t>
            </a:r>
            <a:r>
              <a:rPr lang="en-US" sz="1800" b="0" i="0" dirty="0">
                <a:effectLst/>
                <a:latin typeface="Times New Roman" panose="02020603050405020304" pitchFamily="18" charset="0"/>
                <a:cs typeface="Times New Roman" panose="02020603050405020304" pitchFamily="18" charset="0"/>
              </a:rPr>
              <a:t>Automatically generates a hierarchy of levels for the bucket ranges based on their size. Returns a list of levels and their corresponding bucket ranges.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GenerateRangeDescription: </a:t>
            </a:r>
            <a:r>
              <a:rPr lang="en-US" sz="1800" b="0" i="0" dirty="0">
                <a:effectLst/>
                <a:latin typeface="Times New Roman" panose="02020603050405020304" pitchFamily="18" charset="0"/>
                <a:cs typeface="Times New Roman" panose="02020603050405020304" pitchFamily="18" charset="0"/>
              </a:rPr>
              <a:t>Generates a description of the bucket ranges used to encode the data. Returns a string describing the bucket ranges and their parameters.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GetBucketInfo: </a:t>
            </a:r>
            <a:r>
              <a:rPr lang="en-US" sz="1800" b="0" i="0" dirty="0">
                <a:effectLst/>
                <a:latin typeface="Times New Roman" panose="02020603050405020304" pitchFamily="18" charset="0"/>
                <a:cs typeface="Times New Roman" panose="02020603050405020304" pitchFamily="18" charset="0"/>
              </a:rPr>
              <a:t>Provides information on the parameters used to create the bucket ranges, such as the min and max values and the bucket size. Returns a dictionary of the parameters for each bucket range.</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GetBucketValues: </a:t>
            </a:r>
            <a:r>
              <a:rPr lang="en-US" sz="1800" b="0" i="0" dirty="0">
                <a:effectLst/>
                <a:latin typeface="Times New Roman" panose="02020603050405020304" pitchFamily="18" charset="0"/>
                <a:cs typeface="Times New Roman" panose="02020603050405020304" pitchFamily="18" charset="0"/>
              </a:rPr>
              <a:t>Returns the list of bucket values for a given bucket range. Useful for encoding cyclical data with periodic encoding.</a:t>
            </a: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endParaRPr lang="en-US" sz="1800" kern="1200" dirty="0">
              <a:solidFill>
                <a:schemeClr val="tx1"/>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73B09460-8182-B8E2-BAB0-E1509AFE33C1}"/>
              </a:ext>
            </a:extLst>
          </p:cNvPr>
          <p:cNvSpPr txBox="1">
            <a:spLocks/>
          </p:cNvSpPr>
          <p:nvPr/>
        </p:nvSpPr>
        <p:spPr>
          <a:xfrm>
            <a:off x="727363" y="3096546"/>
            <a:ext cx="10214263" cy="18679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91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B8255-3413-FD6E-B3BD-B4962218D6FE}"/>
              </a:ext>
            </a:extLst>
          </p:cNvPr>
          <p:cNvSpPr>
            <a:spLocks noGrp="1"/>
          </p:cNvSpPr>
          <p:nvPr>
            <p:ph type="title"/>
          </p:nvPr>
        </p:nvSpPr>
        <p:spPr>
          <a:xfrm>
            <a:off x="921509" y="807997"/>
            <a:ext cx="8895670" cy="914400"/>
          </a:xfrm>
        </p:spPr>
        <p:txBody>
          <a:bodyPr vert="horz" lIns="91440" tIns="45720" rIns="91440" bIns="45720" rtlCol="0" anchor="b">
            <a:normAutofit/>
          </a:bodyPr>
          <a:lstStyle/>
          <a:p>
            <a:r>
              <a:rPr lang="en-US" sz="5400" kern="1200" dirty="0">
                <a:solidFill>
                  <a:schemeClr val="tx1"/>
                </a:solidFill>
                <a:latin typeface="+mj-lt"/>
                <a:ea typeface="+mj-ea"/>
                <a:cs typeface="+mj-cs"/>
              </a:rPr>
              <a:t>Result</a:t>
            </a:r>
          </a:p>
        </p:txBody>
      </p:sp>
      <p:sp>
        <p:nvSpPr>
          <p:cNvPr id="5" name="TextBox 4">
            <a:extLst>
              <a:ext uri="{FF2B5EF4-FFF2-40B4-BE49-F238E27FC236}">
                <a16:creationId xmlns:a16="http://schemas.microsoft.com/office/drawing/2014/main" id="{328C2571-7A2B-24DD-9134-F22776C3F122}"/>
              </a:ext>
            </a:extLst>
          </p:cNvPr>
          <p:cNvSpPr txBox="1"/>
          <p:nvPr/>
        </p:nvSpPr>
        <p:spPr>
          <a:xfrm>
            <a:off x="742358" y="1907118"/>
            <a:ext cx="10563879" cy="3539430"/>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From all the testcases carried out in the training phase</a:t>
            </a:r>
          </a:p>
          <a:p>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Increased Precision</a:t>
            </a:r>
            <a:r>
              <a:rPr lang="en-US" sz="1400" dirty="0">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The implementation includes the EncodeIntoArray method that maps input values to continuous ranges of buckets and the ClosenessScores method that calculates the closeness score, resulting in a more precise encoding of input data compared to the Scalar Encoder.</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Improved Flexibility: </a:t>
            </a:r>
            <a:r>
              <a:rPr lang="en-US" sz="1400" b="0" i="0" dirty="0">
                <a:effectLst/>
                <a:latin typeface="Times New Roman" panose="02020603050405020304" pitchFamily="18" charset="0"/>
                <a:cs typeface="Times New Roman" panose="02020603050405020304" pitchFamily="18" charset="0"/>
              </a:rPr>
              <a:t>The Scalar Encoder with Buckets adapts to input data by automatically setting parameters and generates a description of bucket ranges, making it more flexible and user-friendly for different datasets.</a:t>
            </a:r>
            <a:endParaRPr lang="en-US" sz="1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Periodic encoding:</a:t>
            </a:r>
            <a:r>
              <a:rPr lang="en-US" sz="1400" b="1" i="0"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The implementation section includes the Scalar Encoder with Buckets, which supports periodic encoding of values, generating mappings and returning bucket values for encoding cyclical data..</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Improved Encoding Scheme: </a:t>
            </a:r>
            <a:r>
              <a:rPr lang="en-US" sz="1400" b="0" i="0" dirty="0">
                <a:effectLst/>
                <a:latin typeface="Times New Roman" panose="02020603050405020304" pitchFamily="18" charset="0"/>
                <a:cs typeface="Times New Roman" panose="02020603050405020304" pitchFamily="18" charset="0"/>
              </a:rPr>
              <a:t>The Scalar Encoder with Buckets is an enhanced encoding scheme that utilizes continuous ranges of buckets, providing improved efficiency and performance compared to the limited precision and inflexibility of the Scalar Encoder.</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476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90D25-967E-DE26-8A02-3371A36BB2D8}"/>
              </a:ext>
            </a:extLst>
          </p:cNvPr>
          <p:cNvSpPr>
            <a:spLocks noGrp="1"/>
          </p:cNvSpPr>
          <p:nvPr>
            <p:ph type="title"/>
          </p:nvPr>
        </p:nvSpPr>
        <p:spPr>
          <a:xfrm>
            <a:off x="-1634837" y="784183"/>
            <a:ext cx="9144000" cy="826407"/>
          </a:xfrm>
        </p:spPr>
        <p:txBody>
          <a:bodyPr vert="horz" lIns="91440" tIns="45720" rIns="91440" bIns="45720" rtlCol="0" anchor="ctr">
            <a:noAutofit/>
          </a:bodyPr>
          <a:lstStyle/>
          <a:p>
            <a:pPr algn="ctr"/>
            <a:r>
              <a:rPr lang="en-US" sz="5400" b="1" kern="1200" dirty="0">
                <a:solidFill>
                  <a:schemeClr val="tx1"/>
                </a:solidFill>
                <a:latin typeface="+mj-lt"/>
                <a:ea typeface="+mj-ea"/>
                <a:cs typeface="+mj-cs"/>
              </a:rPr>
              <a:t>CONCLUSION</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E53AF17-A88D-4530-633C-FB4647143923}"/>
              </a:ext>
            </a:extLst>
          </p:cNvPr>
          <p:cNvSpPr txBox="1"/>
          <p:nvPr/>
        </p:nvSpPr>
        <p:spPr>
          <a:xfrm>
            <a:off x="841664" y="2202652"/>
            <a:ext cx="10047641"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the Scalar Encoder with Buckets is an improved version of the Scalar Encoder that overcomes some of its limitations. By mapping input values to continuous ranges of buckets, the Scalar Encoder with Buckets provides better precision in encoding data compared to the Scalar Encoder. The automatic setting of parameters such as the number of buckets and bucket size based on the input data, as well as the generation of a bucket range description, increases the flexibility of the Scalar Encoder with Buckets and makes it easier to adapt to different datasets. Furthermore, by supporting periodic encoding of values, the Scalar Encoder with Buckets can handle cyclical data more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19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B1D4A-AC63-A6C2-D860-BA28890F958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References</a:t>
            </a:r>
          </a:p>
        </p:txBody>
      </p:sp>
      <p:grpSp>
        <p:nvGrpSpPr>
          <p:cNvPr id="17" name="Group 1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8BD6D869-7CF3-107C-3B75-D87D5C028492}"/>
              </a:ext>
            </a:extLst>
          </p:cNvPr>
          <p:cNvGraphicFramePr>
            <a:graphicFrameLocks noGrp="1"/>
          </p:cNvGraphicFramePr>
          <p:nvPr>
            <p:extLst>
              <p:ext uri="{D42A27DB-BD31-4B8C-83A1-F6EECF244321}">
                <p14:modId xmlns:p14="http://schemas.microsoft.com/office/powerpoint/2010/main" val="996622789"/>
              </p:ext>
            </p:extLst>
          </p:nvPr>
        </p:nvGraphicFramePr>
        <p:xfrm>
          <a:off x="5922492" y="1724777"/>
          <a:ext cx="5536001" cy="3349696"/>
        </p:xfrm>
        <a:graphic>
          <a:graphicData uri="http://schemas.openxmlformats.org/drawingml/2006/table">
            <a:tbl>
              <a:tblPr firstRow="1" firstCol="1" bandRow="1"/>
              <a:tblGrid>
                <a:gridCol w="383904">
                  <a:extLst>
                    <a:ext uri="{9D8B030D-6E8A-4147-A177-3AD203B41FA5}">
                      <a16:colId xmlns:a16="http://schemas.microsoft.com/office/drawing/2014/main" val="986215346"/>
                    </a:ext>
                  </a:extLst>
                </a:gridCol>
                <a:gridCol w="5152097">
                  <a:extLst>
                    <a:ext uri="{9D8B030D-6E8A-4147-A177-3AD203B41FA5}">
                      <a16:colId xmlns:a16="http://schemas.microsoft.com/office/drawing/2014/main" val="378524786"/>
                    </a:ext>
                  </a:extLst>
                </a:gridCol>
              </a:tblGrid>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[1]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&amp;. H. .. Ahmad, “ “Properties of sparse distributed representations and their application to hierarchical temporal memory.,”,” 2011. [Online]. Available: doi: 10.1371/journal.pone.0022149.</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513383447"/>
                  </a:ext>
                </a:extLst>
              </a:tr>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[2]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 J. Hawkins, ““Why neurons have thousands of synapses, a theory of sequence memory in neocortex,”,” 2016. [Online]. Available: https://www.frontiersin.org/articles/10.3389/fncir.2016.00023/full.</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925074743"/>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[3]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Purdy, “Encoding Data for HTM Systems,”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731025657"/>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[4]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“Scalar Encoders,”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4047599484"/>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[5]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 S. Ahmad, “Spatial Pooling with Hierarchical Temporal Memory,” [Online]. Available: https://arxiv.org/abs/1705.05363.</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314164347"/>
                  </a:ext>
                </a:extLst>
              </a:tr>
              <a:tr h="268009">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1331633759"/>
                  </a:ext>
                </a:extLst>
              </a:tr>
              <a:tr h="268009">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04523364"/>
                  </a:ext>
                </a:extLst>
              </a:tr>
            </a:tbl>
          </a:graphicData>
        </a:graphic>
      </p:graphicFrame>
    </p:spTree>
    <p:extLst>
      <p:ext uri="{BB962C8B-B14F-4D97-AF65-F5344CB8AC3E}">
        <p14:creationId xmlns:p14="http://schemas.microsoft.com/office/powerpoint/2010/main" val="3175153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3C123-3C8C-D464-DBA8-7388C3D3C134}"/>
              </a:ext>
            </a:extLst>
          </p:cNvPr>
          <p:cNvSpPr txBox="1">
            <a:spLocks noGrp="1"/>
          </p:cNvSpPr>
          <p:nvPr>
            <p:ph type="title"/>
          </p:nvPr>
        </p:nvSpPr>
        <p:spPr>
          <a:xfrm>
            <a:off x="734291" y="2505670"/>
            <a:ext cx="10515600" cy="923330"/>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 </a:t>
            </a:r>
            <a:r>
              <a:rPr lang="en-US" sz="6000" dirty="0" err="1">
                <a:latin typeface="Times New Roman" panose="02020603050405020304" pitchFamily="18" charset="0"/>
                <a:cs typeface="Times New Roman" panose="02020603050405020304" pitchFamily="18" charset="0"/>
              </a:rPr>
              <a:t>Team_SpiralGanglion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40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0F2189-9D55-BDBF-F83B-0298078AC409}"/>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C2659BA6-A888-A706-FE0F-94615FB20A72}"/>
              </a:ext>
            </a:extLst>
          </p:cNvPr>
          <p:cNvSpPr txBox="1">
            <a:spLocks/>
          </p:cNvSpPr>
          <p:nvPr/>
        </p:nvSpPr>
        <p:spPr>
          <a:xfrm>
            <a:off x="2357906" y="1932917"/>
            <a:ext cx="6903720" cy="64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76656">
              <a:spcAft>
                <a:spcPts val="600"/>
              </a:spcAft>
            </a:pPr>
            <a:r>
              <a:rPr lang="en-US" sz="3256" kern="1200" dirty="0">
                <a:solidFill>
                  <a:schemeClr val="tx1">
                    <a:lumMod val="95000"/>
                  </a:schemeClr>
                </a:solidFill>
                <a:latin typeface="+mj-lt"/>
                <a:ea typeface="+mj-ea"/>
                <a:cs typeface="+mj-cs"/>
              </a:rPr>
              <a:t> </a:t>
            </a:r>
            <a:r>
              <a:rPr lang="en-US" sz="3256" b="1" kern="1200" dirty="0">
                <a:solidFill>
                  <a:schemeClr val="tx1">
                    <a:lumMod val="95000"/>
                  </a:schemeClr>
                </a:solidFill>
                <a:latin typeface="+mj-lt"/>
                <a:ea typeface="+mj-ea"/>
                <a:cs typeface="+mj-cs"/>
              </a:rPr>
              <a:t>OBJECTIVE </a:t>
            </a:r>
            <a:endParaRPr lang="en-IN" b="1" dirty="0">
              <a:solidFill>
                <a:schemeClr val="tx1">
                  <a:lumMod val="95000"/>
                </a:schemeClr>
              </a:solidFill>
            </a:endParaRPr>
          </a:p>
        </p:txBody>
      </p:sp>
      <p:sp>
        <p:nvSpPr>
          <p:cNvPr id="5" name="Content Placeholder 2">
            <a:extLst>
              <a:ext uri="{FF2B5EF4-FFF2-40B4-BE49-F238E27FC236}">
                <a16:creationId xmlns:a16="http://schemas.microsoft.com/office/drawing/2014/main" id="{3444E977-66AF-57D7-C8E1-AACDC2DD0DB7}"/>
              </a:ext>
            </a:extLst>
          </p:cNvPr>
          <p:cNvSpPr txBox="1">
            <a:spLocks/>
          </p:cNvSpPr>
          <p:nvPr/>
        </p:nvSpPr>
        <p:spPr>
          <a:xfrm>
            <a:off x="1018309" y="2994294"/>
            <a:ext cx="10539707" cy="25361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164" indent="-169164" algn="just" defTabSz="676656">
              <a:spcBef>
                <a:spcPts val="740"/>
              </a:spcBef>
            </a:pPr>
            <a:r>
              <a:rPr lang="en-US" sz="2000" b="0" i="0" dirty="0">
                <a:solidFill>
                  <a:srgbClr val="374151"/>
                </a:solidFill>
                <a:effectLst/>
                <a:latin typeface="Times New Roman" panose="02020603050405020304" pitchFamily="18" charset="0"/>
                <a:cs typeface="Times New Roman" panose="02020603050405020304" pitchFamily="18" charset="0"/>
              </a:rPr>
              <a:t>The objective of the paper is to evaluate the limitations of Scalar Encoder and propose a solution by combining it with Buckets Without Buckets concept it is less versatile, Limited Precision and Lack of adaptability. </a:t>
            </a:r>
            <a:r>
              <a:rPr lang="en-US" sz="2000" dirty="0">
                <a:solidFill>
                  <a:srgbClr val="374151"/>
                </a:solidFill>
                <a:latin typeface="Times New Roman" panose="02020603050405020304" pitchFamily="18" charset="0"/>
                <a:cs typeface="Times New Roman" panose="02020603050405020304" pitchFamily="18" charset="0"/>
              </a:rPr>
              <a:t>T</a:t>
            </a:r>
            <a:r>
              <a:rPr lang="en-US" sz="2000" b="0" i="0" dirty="0">
                <a:solidFill>
                  <a:srgbClr val="374151"/>
                </a:solidFill>
                <a:effectLst/>
                <a:latin typeface="Times New Roman" panose="02020603050405020304" pitchFamily="18" charset="0"/>
                <a:cs typeface="Times New Roman" panose="02020603050405020304" pitchFamily="18" charset="0"/>
              </a:rPr>
              <a:t>his paper evaluates the limitations of the Scalar Encoder and how they can be addressed by combining the Scalar Encoder with Buckets.</a:t>
            </a:r>
          </a:p>
          <a:p>
            <a:pPr marL="169164" indent="-169164" algn="just" defTabSz="676656">
              <a:spcBef>
                <a:spcPts val="740"/>
              </a:spcBef>
            </a:pPr>
            <a:r>
              <a:rPr lang="en-US" sz="2000" b="0" i="0" dirty="0">
                <a:solidFill>
                  <a:srgbClr val="374151"/>
                </a:solidFill>
                <a:effectLst/>
                <a:latin typeface="Times New Roman" panose="02020603050405020304" pitchFamily="18" charset="0"/>
                <a:cs typeface="Times New Roman" panose="02020603050405020304" pitchFamily="18" charset="0"/>
              </a:rPr>
              <a:t>By introducing the concept of Buckets, the paper seeks to provide a more precise and efficient method for encoding data, particularly in scenarios where periodic encoding of values is needed. Overall, the objective of the paper is to enhance the performance and accuracy of Scalar Encoder in real-world applications, particularly in sensor data analysis.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chool supplies on a table">
            <a:extLst>
              <a:ext uri="{FF2B5EF4-FFF2-40B4-BE49-F238E27FC236}">
                <a16:creationId xmlns:a16="http://schemas.microsoft.com/office/drawing/2014/main" id="{168DB801-82EA-D04C-FD9C-2553E4F59540}"/>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0FC996-ECEA-62D4-ECF3-FD1A279B9316}"/>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TABLE OF CONTENTS</a:t>
            </a:r>
          </a:p>
        </p:txBody>
      </p:sp>
      <p:sp>
        <p:nvSpPr>
          <p:cNvPr id="4" name="TextBox 3">
            <a:extLst>
              <a:ext uri="{FF2B5EF4-FFF2-40B4-BE49-F238E27FC236}">
                <a16:creationId xmlns:a16="http://schemas.microsoft.com/office/drawing/2014/main" id="{9938D7E7-001A-6175-007B-518EE014CB1F}"/>
              </a:ext>
            </a:extLst>
          </p:cNvPr>
          <p:cNvSpPr txBox="1"/>
          <p:nvPr/>
        </p:nvSpPr>
        <p:spPr>
          <a:xfrm>
            <a:off x="7906514" y="2630152"/>
            <a:ext cx="3822189" cy="3742762"/>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000" dirty="0"/>
              <a:t>Introduction	</a:t>
            </a:r>
          </a:p>
          <a:p>
            <a:pPr marL="571500" indent="-228600">
              <a:lnSpc>
                <a:spcPct val="90000"/>
              </a:lnSpc>
              <a:spcAft>
                <a:spcPts val="600"/>
              </a:spcAft>
              <a:buFont typeface="Arial" panose="020B0604020202020204" pitchFamily="34" charset="0"/>
              <a:buChar char="•"/>
            </a:pPr>
            <a:r>
              <a:rPr lang="en-US" sz="2000" dirty="0"/>
              <a:t>Methodology</a:t>
            </a:r>
          </a:p>
          <a:p>
            <a:pPr marL="571500" indent="-228600">
              <a:lnSpc>
                <a:spcPct val="90000"/>
              </a:lnSpc>
              <a:spcAft>
                <a:spcPts val="600"/>
              </a:spcAft>
              <a:buFont typeface="Arial" panose="020B0604020202020204" pitchFamily="34" charset="0"/>
              <a:buChar char="•"/>
            </a:pPr>
            <a:r>
              <a:rPr lang="en-US" sz="2000" dirty="0"/>
              <a:t>Implementation of Buckets</a:t>
            </a:r>
          </a:p>
          <a:p>
            <a:pPr marL="571500" indent="-228600">
              <a:lnSpc>
                <a:spcPct val="90000"/>
              </a:lnSpc>
              <a:spcAft>
                <a:spcPts val="600"/>
              </a:spcAft>
              <a:buFont typeface="Arial" panose="020B0604020202020204" pitchFamily="34" charset="0"/>
              <a:buChar char="•"/>
            </a:pPr>
            <a:r>
              <a:rPr lang="en-US" sz="2000" dirty="0"/>
              <a:t>Results</a:t>
            </a:r>
          </a:p>
          <a:p>
            <a:pPr marL="571500" indent="-228600">
              <a:lnSpc>
                <a:spcPct val="90000"/>
              </a:lnSpc>
              <a:spcAft>
                <a:spcPts val="600"/>
              </a:spcAft>
              <a:buFont typeface="Arial" panose="020B0604020202020204" pitchFamily="34" charset="0"/>
              <a:buChar char="•"/>
            </a:pPr>
            <a:r>
              <a:rPr lang="en-US" sz="2000" dirty="0"/>
              <a:t>Conclusion</a:t>
            </a:r>
          </a:p>
        </p:txBody>
      </p:sp>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E9985-0C35-84FD-D53E-3AA2F6025F53}"/>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INTRODUCTION</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CD386F-1241-0ABF-7E51-F182E8D59A4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Scalar encoder with buckets is a method of transforming continuous data into discrete values that can be utilized for analysis, modeling, and machine learning. It entails segmenting continuous values into intervals or "buckets" and assigning them to the appropriate buckets. </a:t>
            </a:r>
          </a:p>
          <a:p>
            <a:pPr marL="285750"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Scientists study the cortex to understand sequence learning, and models based on neural readings are used to recognize sequences. However, these models may not work in real-world situations. Hierarchical Temporal Memory (HTM) is a biomimetic model based on the neocortex's features, which has shown promise in pattern recognition and learning the sequences and flow of sensory inputs.</a:t>
            </a:r>
            <a:endParaRPr lang="en-US" sz="1400"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4376;p36" descr="A close-up of water drops&#10;&#10;Description automatically generated with low confidence">
            <a:extLst>
              <a:ext uri="{FF2B5EF4-FFF2-40B4-BE49-F238E27FC236}">
                <a16:creationId xmlns:a16="http://schemas.microsoft.com/office/drawing/2014/main" id="{0A0BBD40-E08B-BAB0-1A16-50E3E78305E8}"/>
              </a:ext>
            </a:extLst>
          </p:cNvPr>
          <p:cNvPicPr preferRelativeResize="0"/>
          <p:nvPr/>
        </p:nvPicPr>
        <p:blipFill rotWithShape="1">
          <a:blip r:embed="rId3"/>
          <a:srcRect r="25212" b="3"/>
          <a:stretch/>
        </p:blipFill>
        <p:spPr>
          <a:xfrm>
            <a:off x="5977788" y="799352"/>
            <a:ext cx="5425410" cy="5259296"/>
          </a:xfrm>
          <a:prstGeom prst="rect">
            <a:avLst/>
          </a:prstGeom>
          <a:noFill/>
        </p:spPr>
      </p:pic>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1302B1-CDCF-10C4-5F3F-A7FFABE7620C}"/>
              </a:ext>
            </a:extLst>
          </p:cNvPr>
          <p:cNvSpPr txBox="1"/>
          <p:nvPr/>
        </p:nvSpPr>
        <p:spPr>
          <a:xfrm>
            <a:off x="962163" y="1049482"/>
            <a:ext cx="6193766" cy="4873336"/>
          </a:xfrm>
          <a:prstGeom prst="rect">
            <a:avLst/>
          </a:prstGeom>
        </p:spPr>
        <p:txBody>
          <a:bodyPr vert="horz" lIns="91440" tIns="45720" rIns="91440" bIns="45720" rtlCol="0">
            <a:noAutofit/>
          </a:bodyPr>
          <a:lstStyle/>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The encoding mechanism in HTM is comparable to how human and animal sensory organs work.</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A system that transforms environmental noises into a sparse group of active neurons is the cochlea. In HTM's language, Sparse Distributed Representations (SDRs) are employed, with a fixed number of active bits that carry semantic significance.</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In SDR, which is critical in HTM learning, two inputs with comparable semantic meaning must have equal active bit representation.HTM is built on the concept of SDRs, which are high-dimensional binary vectors with only a tiny percentage of their bits set to 1.</a:t>
            </a:r>
          </a:p>
          <a:p>
            <a:pPr marL="285750" indent="-228600">
              <a:lnSpc>
                <a:spcPct val="90000"/>
              </a:lnSpc>
              <a:spcAft>
                <a:spcPts val="600"/>
              </a:spcAft>
              <a:buFont typeface="Arial" panose="020B0604020202020204" pitchFamily="34" charset="0"/>
              <a:buChar char="•"/>
            </a:pPr>
            <a:endParaRPr lang="en-US" sz="2000" dirty="0"/>
          </a:p>
        </p:txBody>
      </p:sp>
      <p:pic>
        <p:nvPicPr>
          <p:cNvPr id="12" name="Picture 11">
            <a:extLst>
              <a:ext uri="{FF2B5EF4-FFF2-40B4-BE49-F238E27FC236}">
                <a16:creationId xmlns:a16="http://schemas.microsoft.com/office/drawing/2014/main" id="{E683539E-D84E-FE98-E629-92D8A8DDF0D4}"/>
              </a:ext>
            </a:extLst>
          </p:cNvPr>
          <p:cNvPicPr>
            <a:picLocks noChangeAspect="1"/>
          </p:cNvPicPr>
          <p:nvPr/>
        </p:nvPicPr>
        <p:blipFill>
          <a:blip r:embed="rId3"/>
          <a:stretch>
            <a:fillRect/>
          </a:stretch>
        </p:blipFill>
        <p:spPr>
          <a:xfrm>
            <a:off x="8011927" y="1718495"/>
            <a:ext cx="2678902" cy="2249891"/>
          </a:xfrm>
          <a:prstGeom prst="rect">
            <a:avLst/>
          </a:prstGeom>
        </p:spPr>
      </p:pic>
      <p:sp>
        <p:nvSpPr>
          <p:cNvPr id="14" name="TextBox 13">
            <a:extLst>
              <a:ext uri="{FF2B5EF4-FFF2-40B4-BE49-F238E27FC236}">
                <a16:creationId xmlns:a16="http://schemas.microsoft.com/office/drawing/2014/main" id="{9937915D-7FC8-A15B-FCE5-CD64AB8CBEB0}"/>
              </a:ext>
            </a:extLst>
          </p:cNvPr>
          <p:cNvSpPr txBox="1"/>
          <p:nvPr/>
        </p:nvSpPr>
        <p:spPr>
          <a:xfrm>
            <a:off x="8496234" y="4150842"/>
            <a:ext cx="2678902" cy="261931"/>
          </a:xfrm>
          <a:prstGeom prst="rect">
            <a:avLst/>
          </a:prstGeom>
          <a:noFill/>
        </p:spPr>
        <p:txBody>
          <a:bodyPr wrap="square" rtlCol="0">
            <a:spAutoFit/>
          </a:bodyPr>
          <a:lstStyle/>
          <a:p>
            <a:pPr defTabSz="629747">
              <a:spcAft>
                <a:spcPts val="426"/>
              </a:spcAft>
            </a:pPr>
            <a:r>
              <a:rPr lang="en-US" sz="1102" i="1" kern="1200" dirty="0">
                <a:solidFill>
                  <a:schemeClr val="tx1"/>
                </a:solidFill>
                <a:latin typeface="Times New Roman" panose="02020603050405020304" pitchFamily="18" charset="0"/>
                <a:ea typeface="+mn-ea"/>
                <a:cs typeface="Times New Roman" panose="02020603050405020304" pitchFamily="18" charset="0"/>
              </a:rPr>
              <a:t>Fig 1:Innerparts of the ear.</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3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Diagram&#10;&#10;Description automatically generated">
            <a:extLst>
              <a:ext uri="{FF2B5EF4-FFF2-40B4-BE49-F238E27FC236}">
                <a16:creationId xmlns:a16="http://schemas.microsoft.com/office/drawing/2014/main" id="{5D921932-D590-BFFB-BD61-9E93C1D8B803}"/>
              </a:ext>
            </a:extLst>
          </p:cNvPr>
          <p:cNvPicPr>
            <a:picLocks noChangeAspect="1"/>
          </p:cNvPicPr>
          <p:nvPr/>
        </p:nvPicPr>
        <p:blipFill>
          <a:blip r:embed="rId3"/>
          <a:stretch>
            <a:fillRect/>
          </a:stretch>
        </p:blipFill>
        <p:spPr>
          <a:xfrm>
            <a:off x="1129091" y="965565"/>
            <a:ext cx="3995928" cy="2144953"/>
          </a:xfrm>
          <a:prstGeom prst="rect">
            <a:avLst/>
          </a:prstGeom>
        </p:spPr>
      </p:pic>
      <p:sp>
        <p:nvSpPr>
          <p:cNvPr id="13" name="TextBox 12">
            <a:extLst>
              <a:ext uri="{FF2B5EF4-FFF2-40B4-BE49-F238E27FC236}">
                <a16:creationId xmlns:a16="http://schemas.microsoft.com/office/drawing/2014/main" id="{C55E2F03-2FF4-FB1D-2CE3-F583EA011973}"/>
              </a:ext>
            </a:extLst>
          </p:cNvPr>
          <p:cNvSpPr txBox="1"/>
          <p:nvPr/>
        </p:nvSpPr>
        <p:spPr>
          <a:xfrm>
            <a:off x="749393" y="3455095"/>
            <a:ext cx="4513118" cy="584775"/>
          </a:xfrm>
          <a:prstGeom prst="rect">
            <a:avLst/>
          </a:prstGeom>
          <a:noFill/>
        </p:spPr>
        <p:txBody>
          <a:bodyPr wrap="square">
            <a:spAutoFit/>
          </a:bodyPr>
          <a:lstStyle/>
          <a:p>
            <a:pPr algn="ctr"/>
            <a:r>
              <a:rPr lang="en-IN" sz="1400" i="1" dirty="0">
                <a:effectLst/>
                <a:latin typeface="Times New Roman" panose="02020603050405020304" pitchFamily="18" charset="0"/>
                <a:ea typeface="SimSun" panose="02010600030101010101" pitchFamily="2" charset="-122"/>
              </a:rPr>
              <a:t>Fig.2: </a:t>
            </a:r>
            <a:r>
              <a:rPr lang="en-US" sz="1400" i="1" dirty="0">
                <a:effectLst/>
                <a:latin typeface="Times New Roman" panose="02020603050405020304" pitchFamily="18" charset="0"/>
                <a:ea typeface="SimSun" panose="02010600030101010101" pitchFamily="2" charset="-122"/>
              </a:rPr>
              <a:t>Cochlear hair cells excite a group of neurons based on the frequency of the sound</a:t>
            </a:r>
            <a:r>
              <a:rPr lang="en-US" sz="1800" i="1" dirty="0">
                <a:effectLst/>
                <a:latin typeface="Times New Roman" panose="02020603050405020304" pitchFamily="18" charset="0"/>
                <a:ea typeface="SimSun" panose="02010600030101010101" pitchFamily="2" charset="-122"/>
              </a:rPr>
              <a:t>.</a:t>
            </a:r>
            <a:endParaRPr lang="en-IN" sz="2000" dirty="0">
              <a:effectLst/>
              <a:latin typeface="Times New Roman" panose="02020603050405020304" pitchFamily="18" charset="0"/>
              <a:ea typeface="SimSun" panose="02010600030101010101" pitchFamily="2" charset="-122"/>
            </a:endParaRPr>
          </a:p>
        </p:txBody>
      </p:sp>
      <p:graphicFrame>
        <p:nvGraphicFramePr>
          <p:cNvPr id="19" name="TextBox 10">
            <a:extLst>
              <a:ext uri="{FF2B5EF4-FFF2-40B4-BE49-F238E27FC236}">
                <a16:creationId xmlns:a16="http://schemas.microsoft.com/office/drawing/2014/main" id="{BAEEFA2E-16B7-F595-6750-00C4449AB229}"/>
              </a:ext>
            </a:extLst>
          </p:cNvPr>
          <p:cNvGraphicFramePr/>
          <p:nvPr>
            <p:extLst>
              <p:ext uri="{D42A27DB-BD31-4B8C-83A1-F6EECF244321}">
                <p14:modId xmlns:p14="http://schemas.microsoft.com/office/powerpoint/2010/main" val="2054583628"/>
              </p:ext>
            </p:extLst>
          </p:nvPr>
        </p:nvGraphicFramePr>
        <p:xfrm>
          <a:off x="5616404" y="790406"/>
          <a:ext cx="6081161" cy="48013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68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Methodology</a:t>
            </a:r>
          </a:p>
        </p:txBody>
      </p:sp>
      <p:pic>
        <p:nvPicPr>
          <p:cNvPr id="12" name="Picture 11" descr="Chart, radar chart&#10;&#10;Description automatically generated">
            <a:extLst>
              <a:ext uri="{FF2B5EF4-FFF2-40B4-BE49-F238E27FC236}">
                <a16:creationId xmlns:a16="http://schemas.microsoft.com/office/drawing/2014/main" id="{D9178CC4-7889-EBBF-DD0E-82CB2335A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610" y="2107644"/>
            <a:ext cx="4737650" cy="2664927"/>
          </a:xfrm>
          <a:prstGeom prst="rect">
            <a:avLst/>
          </a:prstGeom>
        </p:spPr>
      </p:pic>
      <p:sp>
        <p:nvSpPr>
          <p:cNvPr id="7" name="AutoShape 6" descr="Hierarchical Temporal Memory Xceedance">
            <a:extLst>
              <a:ext uri="{FF2B5EF4-FFF2-40B4-BE49-F238E27FC236}">
                <a16:creationId xmlns:a16="http://schemas.microsoft.com/office/drawing/2014/main" id="{8A602C3F-D2A3-9B4F-2004-7B5BE2F07387}"/>
              </a:ext>
            </a:extLst>
          </p:cNvPr>
          <p:cNvSpPr>
            <a:spLocks noChangeAspect="1" noChangeArrowheads="1"/>
          </p:cNvSpPr>
          <p:nvPr/>
        </p:nvSpPr>
        <p:spPr bwMode="auto">
          <a:xfrm>
            <a:off x="5943599" y="3276599"/>
            <a:ext cx="3626427" cy="3626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14" name="TextBox 13">
            <a:extLst>
              <a:ext uri="{FF2B5EF4-FFF2-40B4-BE49-F238E27FC236}">
                <a16:creationId xmlns:a16="http://schemas.microsoft.com/office/drawing/2014/main" id="{5C975A40-D14E-985C-FF00-A0C2918EBE76}"/>
              </a:ext>
            </a:extLst>
          </p:cNvPr>
          <p:cNvSpPr txBox="1"/>
          <p:nvPr/>
        </p:nvSpPr>
        <p:spPr>
          <a:xfrm>
            <a:off x="6982691" y="5174673"/>
            <a:ext cx="4301836"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Fig3:SDR Diagram contains Active columns</a:t>
            </a:r>
            <a:endParaRPr lang="en-IN" sz="1600" i="1" dirty="0">
              <a:latin typeface="Times New Roman" panose="02020603050405020304" pitchFamily="18" charset="0"/>
              <a:cs typeface="Times New Roman" panose="02020603050405020304" pitchFamily="18" charset="0"/>
            </a:endParaRPr>
          </a:p>
        </p:txBody>
      </p:sp>
      <p:graphicFrame>
        <p:nvGraphicFramePr>
          <p:cNvPr id="38" name="TextBox 4">
            <a:extLst>
              <a:ext uri="{FF2B5EF4-FFF2-40B4-BE49-F238E27FC236}">
                <a16:creationId xmlns:a16="http://schemas.microsoft.com/office/drawing/2014/main" id="{442DE87D-31D2-B6EB-79DC-8C756083F5F2}"/>
              </a:ext>
            </a:extLst>
          </p:cNvPr>
          <p:cNvGraphicFramePr/>
          <p:nvPr>
            <p:extLst>
              <p:ext uri="{D42A27DB-BD31-4B8C-83A1-F6EECF244321}">
                <p14:modId xmlns:p14="http://schemas.microsoft.com/office/powerpoint/2010/main" val="306397978"/>
              </p:ext>
            </p:extLst>
          </p:nvPr>
        </p:nvGraphicFramePr>
        <p:xfrm>
          <a:off x="262390" y="2107644"/>
          <a:ext cx="5440511" cy="3908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070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D007BC-E6B4-A2ED-90EA-9476A70E544F}"/>
              </a:ext>
            </a:extLst>
          </p:cNvPr>
          <p:cNvSpPr txBox="1"/>
          <p:nvPr/>
        </p:nvSpPr>
        <p:spPr>
          <a:xfrm>
            <a:off x="463688" y="5465791"/>
            <a:ext cx="4686456" cy="446636"/>
          </a:xfrm>
          <a:prstGeom prst="rect">
            <a:avLst/>
          </a:prstGeom>
        </p:spPr>
        <p:txBody>
          <a:bodyPr vert="horz" lIns="91440" tIns="45720" rIns="91440" bIns="45720" rtlCol="0" anchor="t">
            <a:normAutofit fontScale="47500" lnSpcReduction="20000"/>
          </a:bodyPr>
          <a:lstStyle/>
          <a:p>
            <a:pPr>
              <a:lnSpc>
                <a:spcPct val="90000"/>
              </a:lnSpc>
              <a:spcBef>
                <a:spcPct val="0"/>
              </a:spcBef>
              <a:spcAft>
                <a:spcPts val="600"/>
              </a:spcAft>
            </a:pPr>
            <a:r>
              <a:rPr lang="en-US" sz="5400" i="1" dirty="0">
                <a:latin typeface="+mj-lt"/>
                <a:ea typeface="+mj-ea"/>
                <a:cs typeface="+mj-cs"/>
              </a:rPr>
              <a:t>Fig5:A Section Of  HTM Region</a:t>
            </a:r>
          </a:p>
        </p:txBody>
      </p:sp>
      <p:grpSp>
        <p:nvGrpSpPr>
          <p:cNvPr id="2059" name="Group 205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060" name="Rectangle 205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4" name="Rectangle 206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Rectangle 206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ructure of a typical HTM neural network. HTM: hierarchical temporal... |  Download Scientific Diagram">
            <a:extLst>
              <a:ext uri="{FF2B5EF4-FFF2-40B4-BE49-F238E27FC236}">
                <a16:creationId xmlns:a16="http://schemas.microsoft.com/office/drawing/2014/main" id="{A11144DC-F1F3-B09F-FF2F-523910C3E4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194" r="-3" b="8936"/>
          <a:stretch/>
        </p:blipFill>
        <p:spPr bwMode="auto">
          <a:xfrm>
            <a:off x="267832" y="1518491"/>
            <a:ext cx="4921155" cy="3271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7">
            <a:extLst>
              <a:ext uri="{FF2B5EF4-FFF2-40B4-BE49-F238E27FC236}">
                <a16:creationId xmlns:a16="http://schemas.microsoft.com/office/drawing/2014/main" id="{5B51C2AC-5E89-5D8C-9379-65858545E906}"/>
              </a:ext>
            </a:extLst>
          </p:cNvPr>
          <p:cNvGraphicFramePr/>
          <p:nvPr>
            <p:extLst>
              <p:ext uri="{D42A27DB-BD31-4B8C-83A1-F6EECF244321}">
                <p14:modId xmlns:p14="http://schemas.microsoft.com/office/powerpoint/2010/main" val="419449888"/>
              </p:ext>
            </p:extLst>
          </p:nvPr>
        </p:nvGraphicFramePr>
        <p:xfrm>
          <a:off x="5881665" y="789721"/>
          <a:ext cx="5541741" cy="5340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1974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Implementation</a:t>
            </a:r>
          </a:p>
        </p:txBody>
      </p:sp>
      <p:grpSp>
        <p:nvGrpSpPr>
          <p:cNvPr id="27" name="Group 2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8" name="Rectangle 2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0FEB74-14B7-C9FC-58EC-995F70EF0939}"/>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342900" indent="-285750">
              <a:lnSpc>
                <a:spcPct val="90000"/>
              </a:lnSpc>
              <a:spcAft>
                <a:spcPts val="600"/>
              </a:spcAft>
              <a:buFont typeface="Arial" panose="020B0604020202020204" pitchFamily="34" charset="0"/>
              <a:buChar char="•"/>
            </a:pPr>
            <a:r>
              <a:rPr lang="en-US" sz="1700" b="0" i="0" dirty="0">
                <a:effectLst/>
              </a:rPr>
              <a:t>Understand the components of data to design an effective encoder.</a:t>
            </a:r>
          </a:p>
          <a:p>
            <a:pPr marL="342900" indent="-285750">
              <a:lnSpc>
                <a:spcPct val="90000"/>
              </a:lnSpc>
              <a:spcAft>
                <a:spcPts val="600"/>
              </a:spcAft>
              <a:buFont typeface="Arial" panose="020B0604020202020204" pitchFamily="34" charset="0"/>
              <a:buChar char="•"/>
            </a:pPr>
            <a:r>
              <a:rPr lang="en-US" sz="1700" b="0" i="0" dirty="0">
                <a:effectLst/>
              </a:rPr>
              <a:t>Divide the value range into buckets and map them to active cells to build the encoder implementation.</a:t>
            </a:r>
          </a:p>
          <a:p>
            <a:pPr marL="342900" indent="-285750">
              <a:lnSpc>
                <a:spcPct val="90000"/>
              </a:lnSpc>
              <a:spcAft>
                <a:spcPts val="600"/>
              </a:spcAft>
              <a:buFont typeface="Arial" panose="020B0604020202020204" pitchFamily="34" charset="0"/>
              <a:buChar char="•"/>
            </a:pPr>
            <a:r>
              <a:rPr lang="en-US" sz="1700" b="0" i="0" dirty="0">
                <a:effectLst/>
              </a:rPr>
              <a:t>A scalar encoder is a device that converts a numeric (floating point) value to a bit array. The output is entirely 0's with the exception of a continuous block of 1's whose placement changes in real time as the input value changes.</a:t>
            </a:r>
            <a:endParaRPr lang="en-US" sz="1700" dirty="0"/>
          </a:p>
          <a:p>
            <a:pPr marL="342900" indent="-285750">
              <a:lnSpc>
                <a:spcPct val="90000"/>
              </a:lnSpc>
              <a:spcAft>
                <a:spcPts val="600"/>
              </a:spcAft>
              <a:buFont typeface="Arial" panose="020B0604020202020204" pitchFamily="34" charset="0"/>
              <a:buChar char="•"/>
            </a:pPr>
            <a:r>
              <a:rPr lang="en-US" sz="1600" b="0" i="0" dirty="0">
                <a:effectLst/>
                <a:latin typeface="Söhne"/>
              </a:rPr>
              <a:t>The encoder was developed with the aim of mapping continuous scalar data onto a defined range of integers to encode them into sparse distributed representations (SDRs).</a:t>
            </a:r>
          </a:p>
          <a:p>
            <a:pPr marL="342900" indent="-285750">
              <a:lnSpc>
                <a:spcPct val="90000"/>
              </a:lnSpc>
              <a:spcAft>
                <a:spcPts val="600"/>
              </a:spcAft>
              <a:buFont typeface="Arial" panose="020B0604020202020204" pitchFamily="34" charset="0"/>
              <a:buChar char="•"/>
            </a:pPr>
            <a:r>
              <a:rPr lang="en-US" sz="1600" b="0" i="0" dirty="0">
                <a:effectLst/>
                <a:latin typeface="Söhne"/>
              </a:rPr>
              <a:t>The encoder calculates the SDR's bit count and bucket width by first calculating a scaling factor and a resolution.</a:t>
            </a:r>
          </a:p>
          <a:p>
            <a:pPr marL="342900" indent="-285750">
              <a:lnSpc>
                <a:spcPct val="90000"/>
              </a:lnSpc>
              <a:spcAft>
                <a:spcPts val="600"/>
              </a:spcAft>
              <a:buFont typeface="Arial" panose="020B0604020202020204" pitchFamily="34" charset="0"/>
              <a:buChar char="•"/>
            </a:pPr>
            <a:r>
              <a:rPr lang="en-US" sz="1600" b="0" i="0" dirty="0">
                <a:effectLst/>
                <a:latin typeface="Söhne"/>
              </a:rPr>
              <a:t>The scalar encoder with buckets uses a clustering technique to classify similar values into buckets of the same size, making it more effective than a scalar encoder with a set bucket width when dealing with uneven data distributions.</a:t>
            </a:r>
          </a:p>
          <a:p>
            <a:pPr marL="285750" indent="-228600">
              <a:lnSpc>
                <a:spcPct val="90000"/>
              </a:lnSpc>
              <a:spcAft>
                <a:spcPts val="600"/>
              </a:spcAft>
              <a:buFont typeface="Arial" panose="020B0604020202020204" pitchFamily="34" charset="0"/>
              <a:buChar char="•"/>
            </a:pPr>
            <a:endParaRPr lang="en-US" sz="1700" b="0" i="0" dirty="0">
              <a:effectLst/>
            </a:endParaRPr>
          </a:p>
        </p:txBody>
      </p:sp>
    </p:spTree>
    <p:extLst>
      <p:ext uri="{BB962C8B-B14F-4D97-AF65-F5344CB8AC3E}">
        <p14:creationId xmlns:p14="http://schemas.microsoft.com/office/powerpoint/2010/main" val="334869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1607</Words>
  <Application>Microsoft Office PowerPoint</Application>
  <PresentationFormat>Widescreen</PresentationFormat>
  <Paragraphs>101</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Office Theme</vt:lpstr>
      <vt:lpstr>ML22/23 Scalar Encoder with Buckets</vt:lpstr>
      <vt:lpstr>PowerPoint Presentation</vt:lpstr>
      <vt:lpstr>TABLE OF CONTENTS</vt:lpstr>
      <vt:lpstr>INTRODUCTION</vt:lpstr>
      <vt:lpstr>PowerPoint Presentation</vt:lpstr>
      <vt:lpstr>PowerPoint Presentation</vt:lpstr>
      <vt:lpstr>Methodology</vt:lpstr>
      <vt:lpstr>PowerPoint Presentation</vt:lpstr>
      <vt:lpstr>Implementation</vt:lpstr>
      <vt:lpstr>ClosenessScores: Calculates the closeness score of an input value to each bucket range.Returns a list of activation levels for each bucket. EncodeIntoArray:Maps input values to continuous ranges of buckets instead of individual buckets.Returns an encoded array of activation levels for each bucket. Decode: Decodes the encoded array back to the original input values.Uses the same parameters as the Decode method. GetBucketIndex: Supports periodic encoding of values. Returns the index of the bucket that an input value belongs to. GetTopDownMapping: Automatically generates a hierarchy of levels for the bucket ranges based on their size. Returns a list of levels and their corresponding bucket ranges. GenerateRangeDescription: Generates a description of the bucket ranges used to encode the data. Returns a string describing the bucket ranges and their parameters. GetBucketInfo: Provides information on the parameters used to create the bucket ranges, such as the min and max values and the bucket size. Returns a dictionary of the parameters for each bucket range. GetBucketValues: Returns the list of bucket values for a given bucket range. Useful for encoding cyclical data with periodic encoding.           </vt:lpstr>
      <vt:lpstr>Result</vt:lpstr>
      <vt:lpstr>CONCLUSION</vt:lpstr>
      <vt:lpstr>References</vt:lpstr>
      <vt:lpstr>Thank You Team_SpiralGanglion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Sahith Kumar Singari</cp:lastModifiedBy>
  <cp:revision>13</cp:revision>
  <dcterms:created xsi:type="dcterms:W3CDTF">2023-03-19T10:39:12Z</dcterms:created>
  <dcterms:modified xsi:type="dcterms:W3CDTF">2023-03-30T05:43:35Z</dcterms:modified>
</cp:coreProperties>
</file>