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60" r:id="rId3"/>
    <p:sldId id="261" r:id="rId4"/>
    <p:sldId id="262" r:id="rId5"/>
    <p:sldId id="263" r:id="rId6"/>
    <p:sldId id="264" r:id="rId7"/>
    <p:sldId id="265" r:id="rId8"/>
    <p:sldId id="267" r:id="rId9"/>
    <p:sldId id="266" r:id="rId10"/>
    <p:sldId id="268" r:id="rId11"/>
    <p:sldId id="273" r:id="rId12"/>
    <p:sldId id="274" r:id="rId13"/>
    <p:sldId id="271"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3F718E6-62C6-4310-BFF1-E910CC4C589A}">
          <p14:sldIdLst>
            <p14:sldId id="270"/>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73"/>
            <p14:sldId id="274"/>
            <p14:sldId id="27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dirty="0"/>
            <a:t>Fixed-width bucketing is a basic and extensively used scalar encoding technique, although it may not be suitable for data with irregular distribution.</a:t>
          </a:r>
          <a:endParaRPr lang="en-US" dirty="0"/>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9B0FDE34-D047-494C-BC9E-90C5016AA326}" type="pres">
      <dgm:prSet presAssocID="{1F6FFAFB-6A86-49D6-88E3-6B840D396470}" presName="root" presStyleCnt="0">
        <dgm:presLayoutVars>
          <dgm:dir/>
          <dgm:resizeHandles val="exact"/>
        </dgm:presLayoutVars>
      </dgm:prSet>
      <dgm:spPr/>
    </dgm:pt>
    <dgm:pt modelId="{2544E8F6-6418-4C4D-8C68-0B4A1BAE8449}" type="pres">
      <dgm:prSet presAssocID="{DDF973E0-4423-41F1-AA09-D71001A6820A}" presName="compNode" presStyleCnt="0"/>
      <dgm:spPr/>
    </dgm:pt>
    <dgm:pt modelId="{36E912B1-1E94-4E63-8387-38741C7E1FCC}"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C320FDDB-E754-4A5F-95EA-D885EB07EFA4}" type="pres">
      <dgm:prSet presAssocID="{DDF973E0-4423-41F1-AA09-D71001A6820A}" presName="spaceRect" presStyleCnt="0"/>
      <dgm:spPr/>
    </dgm:pt>
    <dgm:pt modelId="{958B888C-B6E1-4CCD-B632-08F50A17F22D}" type="pres">
      <dgm:prSet presAssocID="{DDF973E0-4423-41F1-AA09-D71001A6820A}" presName="textRect" presStyleLbl="revTx" presStyleIdx="0" presStyleCnt="5">
        <dgm:presLayoutVars>
          <dgm:chMax val="1"/>
          <dgm:chPref val="1"/>
        </dgm:presLayoutVars>
      </dgm:prSet>
      <dgm:spPr/>
    </dgm:pt>
    <dgm:pt modelId="{DBCAB599-2309-4826-8397-3D5570AD1F51}" type="pres">
      <dgm:prSet presAssocID="{FB659678-250E-4D95-A157-E7C0EA9CFDC5}" presName="sibTrans" presStyleCnt="0"/>
      <dgm:spPr/>
    </dgm:pt>
    <dgm:pt modelId="{854E7F50-8FB5-46B4-93C6-5308EAEB8F6A}" type="pres">
      <dgm:prSet presAssocID="{72F6018C-4D46-4FAA-A18C-7A847B368A7A}" presName="compNode" presStyleCnt="0"/>
      <dgm:spPr/>
    </dgm:pt>
    <dgm:pt modelId="{79EE9AFB-1A0A-473B-BE9C-114EA2F2015B}"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472D90B-7937-4B99-BED0-640B4F2398AD}" type="pres">
      <dgm:prSet presAssocID="{72F6018C-4D46-4FAA-A18C-7A847B368A7A}" presName="spaceRect" presStyleCnt="0"/>
      <dgm:spPr/>
    </dgm:pt>
    <dgm:pt modelId="{67B5FCCF-2A07-45F5-BE18-01D023BC7497}" type="pres">
      <dgm:prSet presAssocID="{72F6018C-4D46-4FAA-A18C-7A847B368A7A}" presName="textRect" presStyleLbl="revTx" presStyleIdx="1" presStyleCnt="5">
        <dgm:presLayoutVars>
          <dgm:chMax val="1"/>
          <dgm:chPref val="1"/>
        </dgm:presLayoutVars>
      </dgm:prSet>
      <dgm:spPr/>
    </dgm:pt>
    <dgm:pt modelId="{92373CA6-FDE0-4361-958C-5ECD39570444}" type="pres">
      <dgm:prSet presAssocID="{7AD500B4-B65D-460F-9F42-5FF4D6E4D464}" presName="sibTrans" presStyleCnt="0"/>
      <dgm:spPr/>
    </dgm:pt>
    <dgm:pt modelId="{2FCE9F50-32CF-458C-9C5E-87BBF9D5BE2C}" type="pres">
      <dgm:prSet presAssocID="{AD48B390-42AC-450A-8737-26C1DAA19745}" presName="compNode" presStyleCnt="0"/>
      <dgm:spPr/>
    </dgm:pt>
    <dgm:pt modelId="{793E1E30-BFB7-4AC1-A038-A0B4F107DAC6}"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1B83D80C-F3C9-46DE-BCC4-C0D296FA696A}" type="pres">
      <dgm:prSet presAssocID="{AD48B390-42AC-450A-8737-26C1DAA19745}" presName="spaceRect" presStyleCnt="0"/>
      <dgm:spPr/>
    </dgm:pt>
    <dgm:pt modelId="{C771017E-1F28-4FA3-ADB9-75402E7D3C4A}" type="pres">
      <dgm:prSet presAssocID="{AD48B390-42AC-450A-8737-26C1DAA19745}" presName="textRect" presStyleLbl="revTx" presStyleIdx="2" presStyleCnt="5">
        <dgm:presLayoutVars>
          <dgm:chMax val="1"/>
          <dgm:chPref val="1"/>
        </dgm:presLayoutVars>
      </dgm:prSet>
      <dgm:spPr/>
    </dgm:pt>
    <dgm:pt modelId="{E5917463-0F46-4917-A488-7E691E3F37FB}" type="pres">
      <dgm:prSet presAssocID="{3EB1FBD5-76CA-47FB-B81C-413B29FBDFA7}" presName="sibTrans" presStyleCnt="0"/>
      <dgm:spPr/>
    </dgm:pt>
    <dgm:pt modelId="{BBC16F64-66C0-4BFE-8094-F82FA7D091BC}" type="pres">
      <dgm:prSet presAssocID="{3C9AB8F2-14F4-4455-9CA4-DC4DDE14701E}" presName="compNode" presStyleCnt="0"/>
      <dgm:spPr/>
    </dgm:pt>
    <dgm:pt modelId="{09DA3FB8-1B58-4A25-BD01-786A4E598C55}" type="pres">
      <dgm:prSet presAssocID="{3C9AB8F2-14F4-4455-9CA4-DC4DDE14701E}" presName="iconRect" presStyleLbl="node1" presStyleIdx="3" presStyleCnt="5" custLinFactNeighborX="4025" custLinFactNeighborY="-134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EC681F75-CD4B-4FC7-9C25-26EA709FFFB5}" type="pres">
      <dgm:prSet presAssocID="{3C9AB8F2-14F4-4455-9CA4-DC4DDE14701E}" presName="spaceRect" presStyleCnt="0"/>
      <dgm:spPr/>
    </dgm:pt>
    <dgm:pt modelId="{E36AF853-13F1-4E66-B27D-3629A521F539}" type="pres">
      <dgm:prSet presAssocID="{3C9AB8F2-14F4-4455-9CA4-DC4DDE14701E}" presName="textRect" presStyleLbl="revTx" presStyleIdx="3" presStyleCnt="5">
        <dgm:presLayoutVars>
          <dgm:chMax val="1"/>
          <dgm:chPref val="1"/>
        </dgm:presLayoutVars>
      </dgm:prSet>
      <dgm:spPr/>
    </dgm:pt>
    <dgm:pt modelId="{971DB825-1E1B-4EA5-9A38-29B1DDCDAF6A}" type="pres">
      <dgm:prSet presAssocID="{ACB6704F-C2D0-4255-A24B-A61ED81BB6E8}" presName="sibTrans" presStyleCnt="0"/>
      <dgm:spPr/>
    </dgm:pt>
    <dgm:pt modelId="{9845F3B3-5EDA-41DD-8E55-49D8848ED48F}" type="pres">
      <dgm:prSet presAssocID="{1A019083-70DA-49F8-A17B-979079231A57}" presName="compNode" presStyleCnt="0"/>
      <dgm:spPr/>
    </dgm:pt>
    <dgm:pt modelId="{8146FB07-158B-4BEB-9CF1-26515DE527FC}"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E021874C-7A0F-4EF3-9A60-FAA1E2027B70}" type="pres">
      <dgm:prSet presAssocID="{1A019083-70DA-49F8-A17B-979079231A57}" presName="spaceRect" presStyleCnt="0"/>
      <dgm:spPr/>
    </dgm:pt>
    <dgm:pt modelId="{253E2368-9784-467F-9BF0-6999CDB4F149}" type="pres">
      <dgm:prSet presAssocID="{1A019083-70DA-49F8-A17B-979079231A57}" presName="textRect" presStyleLbl="revTx" presStyleIdx="4" presStyleCnt="5">
        <dgm:presLayoutVars>
          <dgm:chMax val="1"/>
          <dgm:chPref val="1"/>
        </dgm:presLayoutVars>
      </dgm:prSet>
      <dgm:spPr/>
    </dgm:pt>
  </dgm:ptLst>
  <dgm:cxnLst>
    <dgm:cxn modelId="{D118AE0D-89E9-4DFF-BB51-7431F6B2708C}" type="presOf" srcId="{1F6FFAFB-6A86-49D6-88E3-6B840D396470}" destId="{9B0FDE34-D047-494C-BC9E-90C5016AA326}" srcOrd="0" destOrd="0" presId="urn:microsoft.com/office/officeart/2018/2/layout/IconLabelList"/>
    <dgm:cxn modelId="{7DCF4618-85C3-4710-837E-34B8641786A9}" srcId="{1F6FFAFB-6A86-49D6-88E3-6B840D396470}" destId="{AD48B390-42AC-450A-8737-26C1DAA19745}" srcOrd="2" destOrd="0" parTransId="{EDA75F72-C59C-4981-A81E-B8AFC5B077EA}" sibTransId="{3EB1FBD5-76CA-47FB-B81C-413B29FBDFA7}"/>
    <dgm:cxn modelId="{8D312637-8B6F-4F80-AC8B-F09B8693FA2F}" srcId="{1F6FFAFB-6A86-49D6-88E3-6B840D396470}" destId="{72F6018C-4D46-4FAA-A18C-7A847B368A7A}" srcOrd="1" destOrd="0" parTransId="{A3B796BD-A96A-44E8-9247-E09C2D26115D}" sibTransId="{7AD500B4-B65D-460F-9F42-5FF4D6E4D464}"/>
    <dgm:cxn modelId="{CC9C2647-A58A-4FDE-B3D4-75A6AA0ACBBC}" type="presOf" srcId="{72F6018C-4D46-4FAA-A18C-7A847B368A7A}" destId="{67B5FCCF-2A07-45F5-BE18-01D023BC7497}" srcOrd="0" destOrd="0" presId="urn:microsoft.com/office/officeart/2018/2/layout/IconLabelList"/>
    <dgm:cxn modelId="{8E27AF6A-3096-4AA1-B09E-60C44FA745D6}" type="presOf" srcId="{AD48B390-42AC-450A-8737-26C1DAA19745}" destId="{C771017E-1F28-4FA3-ADB9-75402E7D3C4A}" srcOrd="0" destOrd="0" presId="urn:microsoft.com/office/officeart/2018/2/layout/IconLabel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22D2DED4-78E8-4BBB-9948-751D93D5C645}" type="presOf" srcId="{DDF973E0-4423-41F1-AA09-D71001A6820A}" destId="{958B888C-B6E1-4CCD-B632-08F50A17F22D}" srcOrd="0" destOrd="0" presId="urn:microsoft.com/office/officeart/2018/2/layout/IconLabelList"/>
    <dgm:cxn modelId="{A62A93DD-A737-48E0-BDEF-1B47C5972208}" srcId="{1F6FFAFB-6A86-49D6-88E3-6B840D396470}" destId="{DDF973E0-4423-41F1-AA09-D71001A6820A}" srcOrd="0" destOrd="0" parTransId="{3BB1717B-62F5-4E8B-9E22-B489B4196001}" sibTransId="{FB659678-250E-4D95-A157-E7C0EA9CFDC5}"/>
    <dgm:cxn modelId="{FCD23AE9-7CE9-4148-A51C-276E9E36F328}" type="presOf" srcId="{1A019083-70DA-49F8-A17B-979079231A57}" destId="{253E2368-9784-467F-9BF0-6999CDB4F149}" srcOrd="0" destOrd="0" presId="urn:microsoft.com/office/officeart/2018/2/layout/IconLabelList"/>
    <dgm:cxn modelId="{09A362FE-4EF8-45E6-A09C-BB8902EA4D0A}" type="presOf" srcId="{3C9AB8F2-14F4-4455-9CA4-DC4DDE14701E}" destId="{E36AF853-13F1-4E66-B27D-3629A521F539}" srcOrd="0" destOrd="0" presId="urn:microsoft.com/office/officeart/2018/2/layout/IconLabelList"/>
    <dgm:cxn modelId="{7DB1EEA3-5C51-4BC6-884D-4C4C88ACBEE6}" type="presParOf" srcId="{9B0FDE34-D047-494C-BC9E-90C5016AA326}" destId="{2544E8F6-6418-4C4D-8C68-0B4A1BAE8449}" srcOrd="0" destOrd="0" presId="urn:microsoft.com/office/officeart/2018/2/layout/IconLabelList"/>
    <dgm:cxn modelId="{F4E94BF0-52E2-4B26-9E37-48A3395F695B}" type="presParOf" srcId="{2544E8F6-6418-4C4D-8C68-0B4A1BAE8449}" destId="{36E912B1-1E94-4E63-8387-38741C7E1FCC}" srcOrd="0" destOrd="0" presId="urn:microsoft.com/office/officeart/2018/2/layout/IconLabelList"/>
    <dgm:cxn modelId="{BCA84A38-1602-45B0-844C-128DDA572514}" type="presParOf" srcId="{2544E8F6-6418-4C4D-8C68-0B4A1BAE8449}" destId="{C320FDDB-E754-4A5F-95EA-D885EB07EFA4}" srcOrd="1" destOrd="0" presId="urn:microsoft.com/office/officeart/2018/2/layout/IconLabelList"/>
    <dgm:cxn modelId="{8A18C1D9-B5B3-4689-8FE0-331B19BACC91}" type="presParOf" srcId="{2544E8F6-6418-4C4D-8C68-0B4A1BAE8449}" destId="{958B888C-B6E1-4CCD-B632-08F50A17F22D}" srcOrd="2" destOrd="0" presId="urn:microsoft.com/office/officeart/2018/2/layout/IconLabelList"/>
    <dgm:cxn modelId="{1457AB8E-13E2-4829-93B2-77756D159F52}" type="presParOf" srcId="{9B0FDE34-D047-494C-BC9E-90C5016AA326}" destId="{DBCAB599-2309-4826-8397-3D5570AD1F51}" srcOrd="1" destOrd="0" presId="urn:microsoft.com/office/officeart/2018/2/layout/IconLabelList"/>
    <dgm:cxn modelId="{FDD21646-71D2-4487-B16F-5DB537508997}" type="presParOf" srcId="{9B0FDE34-D047-494C-BC9E-90C5016AA326}" destId="{854E7F50-8FB5-46B4-93C6-5308EAEB8F6A}" srcOrd="2" destOrd="0" presId="urn:microsoft.com/office/officeart/2018/2/layout/IconLabelList"/>
    <dgm:cxn modelId="{5F47989D-88A6-4B35-A6F8-E1E9753EBE72}" type="presParOf" srcId="{854E7F50-8FB5-46B4-93C6-5308EAEB8F6A}" destId="{79EE9AFB-1A0A-473B-BE9C-114EA2F2015B}" srcOrd="0" destOrd="0" presId="urn:microsoft.com/office/officeart/2018/2/layout/IconLabelList"/>
    <dgm:cxn modelId="{69C77AEA-E2CA-467A-BED9-0B89A523A36C}" type="presParOf" srcId="{854E7F50-8FB5-46B4-93C6-5308EAEB8F6A}" destId="{8472D90B-7937-4B99-BED0-640B4F2398AD}" srcOrd="1" destOrd="0" presId="urn:microsoft.com/office/officeart/2018/2/layout/IconLabelList"/>
    <dgm:cxn modelId="{E8EE8430-CDFA-4C50-9996-44DE9B4C6CF2}" type="presParOf" srcId="{854E7F50-8FB5-46B4-93C6-5308EAEB8F6A}" destId="{67B5FCCF-2A07-45F5-BE18-01D023BC7497}" srcOrd="2" destOrd="0" presId="urn:microsoft.com/office/officeart/2018/2/layout/IconLabelList"/>
    <dgm:cxn modelId="{71C8E720-33B6-4706-8BB0-387AE9CA55AB}" type="presParOf" srcId="{9B0FDE34-D047-494C-BC9E-90C5016AA326}" destId="{92373CA6-FDE0-4361-958C-5ECD39570444}" srcOrd="3" destOrd="0" presId="urn:microsoft.com/office/officeart/2018/2/layout/IconLabelList"/>
    <dgm:cxn modelId="{A6DEC979-2F44-4683-B188-02270FCE4113}" type="presParOf" srcId="{9B0FDE34-D047-494C-BC9E-90C5016AA326}" destId="{2FCE9F50-32CF-458C-9C5E-87BBF9D5BE2C}" srcOrd="4" destOrd="0" presId="urn:microsoft.com/office/officeart/2018/2/layout/IconLabelList"/>
    <dgm:cxn modelId="{9F46517B-F7FE-4AC6-AD15-1AB0E38460DC}" type="presParOf" srcId="{2FCE9F50-32CF-458C-9C5E-87BBF9D5BE2C}" destId="{793E1E30-BFB7-4AC1-A038-A0B4F107DAC6}" srcOrd="0" destOrd="0" presId="urn:microsoft.com/office/officeart/2018/2/layout/IconLabelList"/>
    <dgm:cxn modelId="{BE5EBA33-78A7-41EF-9B9D-23AEA6BC301E}" type="presParOf" srcId="{2FCE9F50-32CF-458C-9C5E-87BBF9D5BE2C}" destId="{1B83D80C-F3C9-46DE-BCC4-C0D296FA696A}" srcOrd="1" destOrd="0" presId="urn:microsoft.com/office/officeart/2018/2/layout/IconLabelList"/>
    <dgm:cxn modelId="{467CE018-D241-43D1-8906-3BB96423ECE2}" type="presParOf" srcId="{2FCE9F50-32CF-458C-9C5E-87BBF9D5BE2C}" destId="{C771017E-1F28-4FA3-ADB9-75402E7D3C4A}" srcOrd="2" destOrd="0" presId="urn:microsoft.com/office/officeart/2018/2/layout/IconLabelList"/>
    <dgm:cxn modelId="{5A20C301-A7DC-4584-BE5F-72FA059E0848}" type="presParOf" srcId="{9B0FDE34-D047-494C-BC9E-90C5016AA326}" destId="{E5917463-0F46-4917-A488-7E691E3F37FB}" srcOrd="5" destOrd="0" presId="urn:microsoft.com/office/officeart/2018/2/layout/IconLabelList"/>
    <dgm:cxn modelId="{8BB44306-8294-4A8B-ADBE-84D762EB332A}" type="presParOf" srcId="{9B0FDE34-D047-494C-BC9E-90C5016AA326}" destId="{BBC16F64-66C0-4BFE-8094-F82FA7D091BC}" srcOrd="6" destOrd="0" presId="urn:microsoft.com/office/officeart/2018/2/layout/IconLabelList"/>
    <dgm:cxn modelId="{3179E8BA-A314-4F13-B3F6-63DEB36719F1}" type="presParOf" srcId="{BBC16F64-66C0-4BFE-8094-F82FA7D091BC}" destId="{09DA3FB8-1B58-4A25-BD01-786A4E598C55}" srcOrd="0" destOrd="0" presId="urn:microsoft.com/office/officeart/2018/2/layout/IconLabelList"/>
    <dgm:cxn modelId="{21643437-CA86-4EA9-B994-FDEC5244BCCA}" type="presParOf" srcId="{BBC16F64-66C0-4BFE-8094-F82FA7D091BC}" destId="{EC681F75-CD4B-4FC7-9C25-26EA709FFFB5}" srcOrd="1" destOrd="0" presId="urn:microsoft.com/office/officeart/2018/2/layout/IconLabelList"/>
    <dgm:cxn modelId="{14253B9F-C646-470D-AB25-401F3619394B}" type="presParOf" srcId="{BBC16F64-66C0-4BFE-8094-F82FA7D091BC}" destId="{E36AF853-13F1-4E66-B27D-3629A521F539}" srcOrd="2" destOrd="0" presId="urn:microsoft.com/office/officeart/2018/2/layout/IconLabelList"/>
    <dgm:cxn modelId="{826E6E91-A17B-492F-AC6E-49EB37F43E7A}" type="presParOf" srcId="{9B0FDE34-D047-494C-BC9E-90C5016AA326}" destId="{971DB825-1E1B-4EA5-9A38-29B1DDCDAF6A}" srcOrd="7" destOrd="0" presId="urn:microsoft.com/office/officeart/2018/2/layout/IconLabelList"/>
    <dgm:cxn modelId="{CA48FF06-7003-4818-AF01-2F889322B38C}" type="presParOf" srcId="{9B0FDE34-D047-494C-BC9E-90C5016AA326}" destId="{9845F3B3-5EDA-41DD-8E55-49D8848ED48F}" srcOrd="8" destOrd="0" presId="urn:microsoft.com/office/officeart/2018/2/layout/IconLabelList"/>
    <dgm:cxn modelId="{8BFED2F1-30FA-40CE-9CC4-91D3DEB645C2}" type="presParOf" srcId="{9845F3B3-5EDA-41DD-8E55-49D8848ED48F}" destId="{8146FB07-158B-4BEB-9CF1-26515DE527FC}" srcOrd="0" destOrd="0" presId="urn:microsoft.com/office/officeart/2018/2/layout/IconLabelList"/>
    <dgm:cxn modelId="{89DA7510-4B2E-40E1-BB44-02B38E738A7F}" type="presParOf" srcId="{9845F3B3-5EDA-41DD-8E55-49D8848ED48F}" destId="{E021874C-7A0F-4EF3-9A60-FAA1E2027B70}" srcOrd="1" destOrd="0" presId="urn:microsoft.com/office/officeart/2018/2/layout/IconLabelList"/>
    <dgm:cxn modelId="{E7A185E6-637B-4565-B022-3F93B103E716}" type="presParOf" srcId="{9845F3B3-5EDA-41DD-8E55-49D8848ED48F}" destId="{253E2368-9784-467F-9BF0-6999CDB4F149}"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912B1-1E94-4E63-8387-38741C7E1FCC}">
      <dsp:nvSpPr>
        <dsp:cNvPr id="0" name=""/>
        <dsp:cNvSpPr/>
      </dsp:nvSpPr>
      <dsp:spPr>
        <a:xfrm>
          <a:off x="455128" y="447785"/>
          <a:ext cx="744345" cy="74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B888C-B6E1-4CCD-B632-08F50A17F22D}">
      <dsp:nvSpPr>
        <dsp:cNvPr id="0" name=""/>
        <dsp:cNvSpPr/>
      </dsp:nvSpPr>
      <dsp:spPr>
        <a:xfrm>
          <a:off x="250"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Active</a:t>
          </a:r>
          <a:r>
            <a:rPr lang="en-US" sz="1100" b="0" i="0" kern="1200" dirty="0"/>
            <a:t> cells in SDR are distributed throughout the region to represent the region's activity.</a:t>
          </a:r>
          <a:endParaRPr lang="en-US" sz="1100" kern="1200" dirty="0"/>
        </a:p>
      </dsp:txBody>
      <dsp:txXfrm>
        <a:off x="250" y="1512586"/>
        <a:ext cx="1654101" cy="951108"/>
      </dsp:txXfrm>
    </dsp:sp>
    <dsp:sp modelId="{79EE9AFB-1A0A-473B-BE9C-114EA2F2015B}">
      <dsp:nvSpPr>
        <dsp:cNvPr id="0" name=""/>
        <dsp:cNvSpPr/>
      </dsp:nvSpPr>
      <dsp:spPr>
        <a:xfrm>
          <a:off x="2398697" y="447785"/>
          <a:ext cx="744345" cy="744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5FCCF-2A07-45F5-BE18-01D023BC7497}">
      <dsp:nvSpPr>
        <dsp:cNvPr id="0" name=""/>
        <dsp:cNvSpPr/>
      </dsp:nvSpPr>
      <dsp:spPr>
        <a:xfrm>
          <a:off x="194381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binary representation of SDR in HTM is highly </a:t>
          </a:r>
          <a:r>
            <a:rPr lang="en-US" sz="1100" b="0" i="0" kern="1200" dirty="0">
              <a:latin typeface="Times New Roman" panose="02020603050405020304" pitchFamily="18" charset="0"/>
              <a:cs typeface="Times New Roman" panose="02020603050405020304" pitchFamily="18" charset="0"/>
            </a:rPr>
            <a:t>computationally</a:t>
          </a:r>
          <a:r>
            <a:rPr lang="en-US" sz="1100" b="0" i="0" kern="1200" dirty="0"/>
            <a:t> efficient and does not result in a functional loss of information due to critical features of SDR.</a:t>
          </a:r>
          <a:endParaRPr lang="en-US" sz="1100" kern="1200" dirty="0"/>
        </a:p>
      </dsp:txBody>
      <dsp:txXfrm>
        <a:off x="1943819" y="1512586"/>
        <a:ext cx="1654101" cy="951108"/>
      </dsp:txXfrm>
    </dsp:sp>
    <dsp:sp modelId="{793E1E30-BFB7-4AC1-A038-A0B4F107DAC6}">
      <dsp:nvSpPr>
        <dsp:cNvPr id="0" name=""/>
        <dsp:cNvSpPr/>
      </dsp:nvSpPr>
      <dsp:spPr>
        <a:xfrm>
          <a:off x="4342266" y="447785"/>
          <a:ext cx="744345" cy="744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1017E-1F28-4FA3-ADB9-75402E7D3C4A}">
      <dsp:nvSpPr>
        <dsp:cNvPr id="0" name=""/>
        <dsp:cNvSpPr/>
      </dsp:nvSpPr>
      <dsp:spPr>
        <a:xfrm>
          <a:off x="388738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Buckets are used to divide a continuous value range into consistently sized intervals.</a:t>
          </a:r>
          <a:endParaRPr lang="en-US" sz="1100" kern="1200" dirty="0"/>
        </a:p>
      </dsp:txBody>
      <dsp:txXfrm>
        <a:off x="3887389" y="1512586"/>
        <a:ext cx="1654101" cy="951108"/>
      </dsp:txXfrm>
    </dsp:sp>
    <dsp:sp modelId="{09DA3FB8-1B58-4A25-BD01-786A4E598C55}">
      <dsp:nvSpPr>
        <dsp:cNvPr id="0" name=""/>
        <dsp:cNvSpPr/>
      </dsp:nvSpPr>
      <dsp:spPr>
        <a:xfrm>
          <a:off x="1456872" y="2867231"/>
          <a:ext cx="744345" cy="744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AF853-13F1-4E66-B27D-3629A521F539}">
      <dsp:nvSpPr>
        <dsp:cNvPr id="0" name=""/>
        <dsp:cNvSpPr/>
      </dsp:nvSpPr>
      <dsp:spPr>
        <a:xfrm>
          <a:off x="972035"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width of each bucket is calculated by dividing the range of values by the number of buckets needed.</a:t>
          </a:r>
          <a:endParaRPr lang="en-US" sz="1100" kern="1200" dirty="0"/>
        </a:p>
      </dsp:txBody>
      <dsp:txXfrm>
        <a:off x="972035" y="3942020"/>
        <a:ext cx="1654101" cy="951108"/>
      </dsp:txXfrm>
    </dsp:sp>
    <dsp:sp modelId="{8146FB07-158B-4BEB-9CF1-26515DE527FC}">
      <dsp:nvSpPr>
        <dsp:cNvPr id="0" name=""/>
        <dsp:cNvSpPr/>
      </dsp:nvSpPr>
      <dsp:spPr>
        <a:xfrm>
          <a:off x="3370482" y="2877220"/>
          <a:ext cx="744345" cy="7443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E2368-9784-467F-9BF0-6999CDB4F149}">
      <dsp:nvSpPr>
        <dsp:cNvPr id="0" name=""/>
        <dsp:cNvSpPr/>
      </dsp:nvSpPr>
      <dsp:spPr>
        <a:xfrm>
          <a:off x="2915604"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Fixed-width bucketing is a basic and extensively used scalar encoding technique, although it may not be suitable for data with irregular distribution.</a:t>
          </a:r>
          <a:endParaRPr lang="en-US" sz="1100" kern="1200" dirty="0"/>
        </a:p>
      </dsp:txBody>
      <dsp:txXfrm>
        <a:off x="2915604" y="3942020"/>
        <a:ext cx="1654101" cy="9511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0AC04-416F-43AE-A9F3-9AC4C00F590F}" type="datetimeFigureOut">
              <a:rPr lang="en-IN" smtClean="0"/>
              <a:t>30-03-2023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DC03F8-66B5-4F45-8F71-1319DA945C26}" type="slidenum">
              <a:rPr lang="en-IN" smtClean="0"/>
              <a:t>‹#›</a:t>
            </a:fld>
            <a:endParaRPr lang="en-IN"/>
          </a:p>
        </p:txBody>
      </p:sp>
    </p:spTree>
    <p:extLst>
      <p:ext uri="{BB962C8B-B14F-4D97-AF65-F5344CB8AC3E}">
        <p14:creationId xmlns:p14="http://schemas.microsoft.com/office/powerpoint/2010/main" val="3005998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2</a:t>
            </a:fld>
            <a:endParaRPr lang="en-IN"/>
          </a:p>
        </p:txBody>
      </p:sp>
    </p:spTree>
    <p:extLst>
      <p:ext uri="{BB962C8B-B14F-4D97-AF65-F5344CB8AC3E}">
        <p14:creationId xmlns:p14="http://schemas.microsoft.com/office/powerpoint/2010/main" val="59197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12</a:t>
            </a:fld>
            <a:endParaRPr lang="en-IN"/>
          </a:p>
        </p:txBody>
      </p:sp>
    </p:spTree>
    <p:extLst>
      <p:ext uri="{BB962C8B-B14F-4D97-AF65-F5344CB8AC3E}">
        <p14:creationId xmlns:p14="http://schemas.microsoft.com/office/powerpoint/2010/main" val="37169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4</a:t>
            </a:fld>
            <a:endParaRPr lang="en-IN"/>
          </a:p>
        </p:txBody>
      </p:sp>
    </p:spTree>
    <p:extLst>
      <p:ext uri="{BB962C8B-B14F-4D97-AF65-F5344CB8AC3E}">
        <p14:creationId xmlns:p14="http://schemas.microsoft.com/office/powerpoint/2010/main" val="362466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5</a:t>
            </a:fld>
            <a:endParaRPr lang="en-IN"/>
          </a:p>
        </p:txBody>
      </p:sp>
    </p:spTree>
    <p:extLst>
      <p:ext uri="{BB962C8B-B14F-4D97-AF65-F5344CB8AC3E}">
        <p14:creationId xmlns:p14="http://schemas.microsoft.com/office/powerpoint/2010/main" val="274341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Vinay</a:t>
            </a:r>
          </a:p>
        </p:txBody>
      </p:sp>
      <p:sp>
        <p:nvSpPr>
          <p:cNvPr id="4" name="Slide Number Placeholder 3"/>
          <p:cNvSpPr>
            <a:spLocks noGrp="1"/>
          </p:cNvSpPr>
          <p:nvPr>
            <p:ph type="sldNum" sz="quarter" idx="5"/>
          </p:nvPr>
        </p:nvSpPr>
        <p:spPr/>
        <p:txBody>
          <a:bodyPr/>
          <a:lstStyle/>
          <a:p>
            <a:fld id="{50DC03F8-66B5-4F45-8F71-1319DA945C26}" type="slidenum">
              <a:rPr lang="en-IN" smtClean="0"/>
              <a:t>6</a:t>
            </a:fld>
            <a:endParaRPr lang="en-IN"/>
          </a:p>
        </p:txBody>
      </p:sp>
    </p:spTree>
    <p:extLst>
      <p:ext uri="{BB962C8B-B14F-4D97-AF65-F5344CB8AC3E}">
        <p14:creationId xmlns:p14="http://schemas.microsoft.com/office/powerpoint/2010/main" val="351529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7</a:t>
            </a:fld>
            <a:endParaRPr lang="en-IN"/>
          </a:p>
        </p:txBody>
      </p:sp>
    </p:spTree>
    <p:extLst>
      <p:ext uri="{BB962C8B-B14F-4D97-AF65-F5344CB8AC3E}">
        <p14:creationId xmlns:p14="http://schemas.microsoft.com/office/powerpoint/2010/main" val="3118153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8</a:t>
            </a:fld>
            <a:endParaRPr lang="en-IN"/>
          </a:p>
        </p:txBody>
      </p:sp>
    </p:spTree>
    <p:extLst>
      <p:ext uri="{BB962C8B-B14F-4D97-AF65-F5344CB8AC3E}">
        <p14:creationId xmlns:p14="http://schemas.microsoft.com/office/powerpoint/2010/main" val="934171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Anil</a:t>
            </a:r>
          </a:p>
        </p:txBody>
      </p:sp>
      <p:sp>
        <p:nvSpPr>
          <p:cNvPr id="4" name="Slide Number Placeholder 3"/>
          <p:cNvSpPr>
            <a:spLocks noGrp="1"/>
          </p:cNvSpPr>
          <p:nvPr>
            <p:ph type="sldNum" sz="quarter" idx="5"/>
          </p:nvPr>
        </p:nvSpPr>
        <p:spPr/>
        <p:txBody>
          <a:bodyPr/>
          <a:lstStyle/>
          <a:p>
            <a:fld id="{50DC03F8-66B5-4F45-8F71-1319DA945C26}" type="slidenum">
              <a:rPr lang="en-IN" smtClean="0"/>
              <a:t>9</a:t>
            </a:fld>
            <a:endParaRPr lang="en-IN"/>
          </a:p>
        </p:txBody>
      </p:sp>
    </p:spTree>
    <p:extLst>
      <p:ext uri="{BB962C8B-B14F-4D97-AF65-F5344CB8AC3E}">
        <p14:creationId xmlns:p14="http://schemas.microsoft.com/office/powerpoint/2010/main" val="3312304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10</a:t>
            </a:fld>
            <a:endParaRPr lang="en-IN"/>
          </a:p>
        </p:txBody>
      </p:sp>
    </p:spTree>
    <p:extLst>
      <p:ext uri="{BB962C8B-B14F-4D97-AF65-F5344CB8AC3E}">
        <p14:creationId xmlns:p14="http://schemas.microsoft.com/office/powerpoint/2010/main" val="3486779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Sahith</a:t>
            </a:r>
          </a:p>
        </p:txBody>
      </p:sp>
      <p:sp>
        <p:nvSpPr>
          <p:cNvPr id="4" name="Slide Number Placeholder 3"/>
          <p:cNvSpPr>
            <a:spLocks noGrp="1"/>
          </p:cNvSpPr>
          <p:nvPr>
            <p:ph type="sldNum" sz="quarter" idx="5"/>
          </p:nvPr>
        </p:nvSpPr>
        <p:spPr/>
        <p:txBody>
          <a:bodyPr/>
          <a:lstStyle/>
          <a:p>
            <a:fld id="{50DC03F8-66B5-4F45-8F71-1319DA945C26}" type="slidenum">
              <a:rPr lang="en-IN" smtClean="0"/>
              <a:t>11</a:t>
            </a:fld>
            <a:endParaRPr lang="en-IN"/>
          </a:p>
        </p:txBody>
      </p:sp>
    </p:spTree>
    <p:extLst>
      <p:ext uri="{BB962C8B-B14F-4D97-AF65-F5344CB8AC3E}">
        <p14:creationId xmlns:p14="http://schemas.microsoft.com/office/powerpoint/2010/main" val="203068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30-03-2023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30-03-2023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3.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B2AB5-1362-3069-EE33-2B2573537BA2}"/>
              </a:ext>
            </a:extLst>
          </p:cNvPr>
          <p:cNvSpPr>
            <a:spLocks noGrp="1"/>
          </p:cNvSpPr>
          <p:nvPr>
            <p:ph type="title"/>
          </p:nvPr>
        </p:nvSpPr>
        <p:spPr>
          <a:xfrm>
            <a:off x="742101" y="1111796"/>
            <a:ext cx="9984615" cy="1597228"/>
          </a:xfrm>
        </p:spPr>
        <p:txBody>
          <a:bodyPr vert="horz" lIns="91440" tIns="45720" rIns="91440" bIns="45720" rtlCol="0" anchor="ctr">
            <a:normAutofit/>
          </a:bodyPr>
          <a:lstStyle/>
          <a:p>
            <a:r>
              <a:rPr lang="en-IN" sz="3600" dirty="0">
                <a:effectLst/>
                <a:latin typeface="Times New Roman" panose="02020603050405020304" pitchFamily="18" charset="0"/>
                <a:ea typeface="Yu Gothic Light" panose="020B0300000000000000" pitchFamily="34" charset="-128"/>
                <a:cs typeface="Times New Roman" panose="02020603050405020304" pitchFamily="18" charset="0"/>
              </a:rPr>
              <a:t>ML22/23 </a:t>
            </a:r>
            <a:r>
              <a:rPr lang="en-US" sz="3600" kern="1200" dirty="0">
                <a:solidFill>
                  <a:schemeClr val="tx1"/>
                </a:solidFill>
                <a:latin typeface="Times New Roman" panose="02020603050405020304" pitchFamily="18" charset="0"/>
                <a:cs typeface="Times New Roman" panose="02020603050405020304" pitchFamily="18" charset="0"/>
              </a:rPr>
              <a:t>Scalar Encoder with Buckets</a:t>
            </a:r>
          </a:p>
        </p:txBody>
      </p:sp>
      <p:pic>
        <p:nvPicPr>
          <p:cNvPr id="6" name="Picture 5">
            <a:extLst>
              <a:ext uri="{FF2B5EF4-FFF2-40B4-BE49-F238E27FC236}">
                <a16:creationId xmlns:a16="http://schemas.microsoft.com/office/drawing/2014/main" id="{8D2BF739-7598-721B-65CF-5C737DD4796C}"/>
              </a:ext>
            </a:extLst>
          </p:cNvPr>
          <p:cNvPicPr>
            <a:picLocks noChangeAspect="1"/>
          </p:cNvPicPr>
          <p:nvPr/>
        </p:nvPicPr>
        <p:blipFill rotWithShape="1">
          <a:blip r:embed="rId2"/>
          <a:srcRect t="16364" r="2" b="767"/>
          <a:stretch/>
        </p:blipFill>
        <p:spPr>
          <a:xfrm>
            <a:off x="8012842" y="777706"/>
            <a:ext cx="3437057" cy="1478962"/>
          </a:xfrm>
          <a:prstGeom prst="rect">
            <a:avLst/>
          </a:prstGeom>
        </p:spPr>
      </p:pic>
      <p:sp>
        <p:nvSpPr>
          <p:cNvPr id="4" name="TextBox 3">
            <a:extLst>
              <a:ext uri="{FF2B5EF4-FFF2-40B4-BE49-F238E27FC236}">
                <a16:creationId xmlns:a16="http://schemas.microsoft.com/office/drawing/2014/main" id="{21BAE754-6F41-C7D7-14FA-5EC7FA6065FD}"/>
              </a:ext>
            </a:extLst>
          </p:cNvPr>
          <p:cNvSpPr txBox="1"/>
          <p:nvPr/>
        </p:nvSpPr>
        <p:spPr>
          <a:xfrm>
            <a:off x="1496153" y="3877513"/>
            <a:ext cx="2856392" cy="1261995"/>
          </a:xfrm>
          <a:prstGeom prst="rect">
            <a:avLst/>
          </a:prstGeom>
        </p:spPr>
        <p:txBody>
          <a:bodyPr vert="horz" lIns="91440" tIns="45720" rIns="91440" bIns="45720" rtlCol="0" anchor="t">
            <a:normAutofit fontScale="62500" lnSpcReduction="20000"/>
          </a:bodyPr>
          <a:lstStyle/>
          <a:p>
            <a:pPr>
              <a:lnSpc>
                <a:spcPct val="90000"/>
              </a:lnSpc>
              <a:spcAft>
                <a:spcPts val="600"/>
              </a:spcAft>
            </a:pPr>
            <a:r>
              <a:rPr lang="en-US" sz="2200" b="1" i="1" dirty="0">
                <a:latin typeface="Times New Roman" panose="02020603050405020304" pitchFamily="18" charset="0"/>
                <a:cs typeface="Times New Roman" panose="02020603050405020304" pitchFamily="18" charset="0"/>
              </a:rPr>
              <a:t>          </a:t>
            </a:r>
            <a:r>
              <a:rPr lang="en-US" sz="2200" b="1" i="1" dirty="0" err="1">
                <a:latin typeface="Times New Roman" panose="02020603050405020304" pitchFamily="18" charset="0"/>
                <a:cs typeface="Times New Roman" panose="02020603050405020304" pitchFamily="18" charset="0"/>
              </a:rPr>
              <a:t>Team_SpiralGanglions</a:t>
            </a:r>
            <a:endParaRPr lang="en-US" sz="2200" b="1" i="1" dirty="0">
              <a:latin typeface="Times New Roman" panose="02020603050405020304" pitchFamily="18" charset="0"/>
              <a:cs typeface="Times New Roman" panose="02020603050405020304" pitchFamily="18" charset="0"/>
            </a:endParaRPr>
          </a:p>
          <a:p>
            <a:pPr>
              <a:lnSpc>
                <a:spcPct val="90000"/>
              </a:lnSpc>
              <a:spcAft>
                <a:spcPts val="600"/>
              </a:spcAft>
            </a:pPr>
            <a:endParaRPr lang="en-US" sz="2200" b="1" i="1"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b="1" i="1" dirty="0" err="1">
                <a:latin typeface="Times New Roman" panose="02020603050405020304" pitchFamily="18" charset="0"/>
                <a:cs typeface="Times New Roman" panose="02020603050405020304" pitchFamily="18" charset="0"/>
              </a:rPr>
              <a:t>Sahith</a:t>
            </a:r>
            <a:r>
              <a:rPr lang="en-US" sz="2000" b="1" i="1" dirty="0">
                <a:latin typeface="Times New Roman" panose="02020603050405020304" pitchFamily="18" charset="0"/>
                <a:cs typeface="Times New Roman" panose="02020603050405020304" pitchFamily="18" charset="0"/>
              </a:rPr>
              <a:t> Kumar </a:t>
            </a:r>
            <a:r>
              <a:rPr lang="en-US" sz="2000" b="1" i="1" dirty="0" err="1">
                <a:latin typeface="Times New Roman" panose="02020603050405020304" pitchFamily="18" charset="0"/>
                <a:cs typeface="Times New Roman" panose="02020603050405020304" pitchFamily="18" charset="0"/>
              </a:rPr>
              <a:t>Singari</a:t>
            </a:r>
            <a:r>
              <a:rPr lang="en-US" sz="2000" b="1" i="1" dirty="0">
                <a:latin typeface="Times New Roman" panose="02020603050405020304" pitchFamily="18" charset="0"/>
                <a:cs typeface="Times New Roman" panose="02020603050405020304" pitchFamily="18" charset="0"/>
              </a:rPr>
              <a:t> -1446809</a:t>
            </a:r>
          </a:p>
          <a:p>
            <a:pPr indent="-228600">
              <a:lnSpc>
                <a:spcPct val="90000"/>
              </a:lnSpc>
              <a:spcAft>
                <a:spcPts val="600"/>
              </a:spcAft>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Anil Kumar Gadiraju-1428607</a:t>
            </a:r>
          </a:p>
          <a:p>
            <a:pPr indent="-228600">
              <a:lnSpc>
                <a:spcPct val="90000"/>
              </a:lnSpc>
              <a:spcAft>
                <a:spcPts val="600"/>
              </a:spcAft>
              <a:buFont typeface="Arial" panose="020B0604020202020204" pitchFamily="34" charset="0"/>
              <a:buChar char="•"/>
            </a:pPr>
            <a:r>
              <a:rPr lang="en-US" sz="2000" b="1" i="1" dirty="0">
                <a:latin typeface="Times New Roman" panose="02020603050405020304" pitchFamily="18" charset="0"/>
                <a:cs typeface="Times New Roman" panose="02020603050405020304" pitchFamily="18" charset="0"/>
              </a:rPr>
              <a:t>Vinay Kumar </a:t>
            </a:r>
            <a:r>
              <a:rPr lang="en-US" sz="2000" b="1" i="1" dirty="0" err="1">
                <a:latin typeface="Times New Roman" panose="02020603050405020304" pitchFamily="18" charset="0"/>
                <a:cs typeface="Times New Roman" panose="02020603050405020304" pitchFamily="18" charset="0"/>
              </a:rPr>
              <a:t>Bandaru</a:t>
            </a:r>
            <a:r>
              <a:rPr lang="en-US" sz="2000" b="1" i="1" dirty="0">
                <a:latin typeface="Times New Roman" panose="02020603050405020304" pitchFamily="18" charset="0"/>
                <a:cs typeface="Times New Roman" panose="02020603050405020304" pitchFamily="18" charset="0"/>
              </a:rPr>
              <a:t> - 1447125</a:t>
            </a:r>
          </a:p>
        </p:txBody>
      </p:sp>
    </p:spTree>
    <p:extLst>
      <p:ext uri="{BB962C8B-B14F-4D97-AF65-F5344CB8AC3E}">
        <p14:creationId xmlns:p14="http://schemas.microsoft.com/office/powerpoint/2010/main" val="119981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874775" y="683065"/>
            <a:ext cx="9144000" cy="6857364"/>
          </a:xfrm>
        </p:spPr>
        <p:txBody>
          <a:bodyPr vert="horz" lIns="91440" tIns="45720" rIns="91440" bIns="45720" rtlCol="0" anchor="ctr">
            <a:normAutofit fontScale="90000"/>
          </a:bodyPr>
          <a:lstStyle/>
          <a:p>
            <a:pPr algn="l"/>
            <a:r>
              <a:rPr lang="en-US" sz="1800" b="1" kern="1200" dirty="0">
                <a:solidFill>
                  <a:schemeClr val="tx1"/>
                </a:solidFill>
                <a:latin typeface="Times New Roman" panose="02020603050405020304" pitchFamily="18" charset="0"/>
                <a:cs typeface="Times New Roman" panose="02020603050405020304" pitchFamily="18" charset="0"/>
              </a:rPr>
              <a:t>ClosenessScores:</a:t>
            </a:r>
            <a:br>
              <a:rPr lang="en-US" sz="1800" b="1" kern="1200" dirty="0">
                <a:solidFill>
                  <a:schemeClr val="tx1"/>
                </a:solidFill>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Calculates the closeness score of an input value to each bucket </a:t>
            </a:r>
            <a:r>
              <a:rPr lang="en-US" sz="1800" b="0" i="0" dirty="0" err="1">
                <a:effectLst/>
                <a:latin typeface="Times New Roman" panose="02020603050405020304" pitchFamily="18" charset="0"/>
                <a:cs typeface="Times New Roman" panose="02020603050405020304" pitchFamily="18" charset="0"/>
              </a:rPr>
              <a:t>range.Returns</a:t>
            </a:r>
            <a:r>
              <a:rPr lang="en-US" sz="1800" b="0" i="0" dirty="0">
                <a:effectLst/>
                <a:latin typeface="Times New Roman" panose="02020603050405020304" pitchFamily="18" charset="0"/>
                <a:cs typeface="Times New Roman" panose="02020603050405020304" pitchFamily="18" charset="0"/>
              </a:rPr>
              <a:t> a list of activation levels for each bucket</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EncodeIntoArray:</a:t>
            </a:r>
            <a:r>
              <a:rPr lang="en-US" sz="1800" b="0" i="0" dirty="0">
                <a:effectLst/>
                <a:latin typeface="Times New Roman" panose="02020603050405020304" pitchFamily="18" charset="0"/>
                <a:cs typeface="Times New Roman" panose="02020603050405020304" pitchFamily="18" charset="0"/>
              </a:rPr>
              <a:t>Maps input values to continuous ranges of buckets instead of individual </a:t>
            </a:r>
            <a:r>
              <a:rPr lang="en-US" sz="1800" b="0" i="0" dirty="0" err="1">
                <a:effectLst/>
                <a:latin typeface="Times New Roman" panose="02020603050405020304" pitchFamily="18" charset="0"/>
                <a:cs typeface="Times New Roman" panose="02020603050405020304" pitchFamily="18" charset="0"/>
              </a:rPr>
              <a:t>buckets.Returns</a:t>
            </a:r>
            <a:r>
              <a:rPr lang="en-US" sz="1800" b="0" i="0" dirty="0">
                <a:effectLst/>
                <a:latin typeface="Times New Roman" panose="02020603050405020304" pitchFamily="18" charset="0"/>
                <a:cs typeface="Times New Roman" panose="02020603050405020304" pitchFamily="18" charset="0"/>
              </a:rPr>
              <a:t> an encoded array of activation levels for each bucket.</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Decode: </a:t>
            </a:r>
            <a:r>
              <a:rPr lang="en-US" sz="1800" b="0" i="0" dirty="0">
                <a:effectLst/>
                <a:latin typeface="Times New Roman" panose="02020603050405020304" pitchFamily="18" charset="0"/>
                <a:cs typeface="Times New Roman" panose="02020603050405020304" pitchFamily="18" charset="0"/>
              </a:rPr>
              <a:t>Decodes the encoded array back to the original input </a:t>
            </a:r>
            <a:r>
              <a:rPr lang="en-US" sz="1800" b="0" i="0" dirty="0" err="1">
                <a:effectLst/>
                <a:latin typeface="Times New Roman" panose="02020603050405020304" pitchFamily="18" charset="0"/>
                <a:cs typeface="Times New Roman" panose="02020603050405020304" pitchFamily="18" charset="0"/>
              </a:rPr>
              <a:t>values.Uses</a:t>
            </a:r>
            <a:r>
              <a:rPr lang="en-US" sz="1800" b="0" i="0" dirty="0">
                <a:effectLst/>
                <a:latin typeface="Times New Roman" panose="02020603050405020304" pitchFamily="18" charset="0"/>
                <a:cs typeface="Times New Roman" panose="02020603050405020304" pitchFamily="18" charset="0"/>
              </a:rPr>
              <a:t> the same parameters as the Decode method.</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GetBucketIndex: </a:t>
            </a:r>
            <a:r>
              <a:rPr lang="en-US" sz="1800" b="0" i="0" dirty="0">
                <a:effectLst/>
                <a:latin typeface="Times New Roman" panose="02020603050405020304" pitchFamily="18" charset="0"/>
                <a:cs typeface="Times New Roman" panose="02020603050405020304" pitchFamily="18" charset="0"/>
              </a:rPr>
              <a:t>Supports periodic encoding of values. Returns the index of the bucket that an input value belongs to.</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GetTopDownMapping: </a:t>
            </a:r>
            <a:r>
              <a:rPr lang="en-US" sz="1800" b="0" i="0" dirty="0">
                <a:effectLst/>
                <a:latin typeface="Times New Roman" panose="02020603050405020304" pitchFamily="18" charset="0"/>
                <a:cs typeface="Times New Roman" panose="02020603050405020304" pitchFamily="18" charset="0"/>
              </a:rPr>
              <a:t>Automatically generates a hierarchy of levels for the bucket ranges based on their size. Returns a list of levels and their corresponding bucket ranges.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GenerateRangeDescription: </a:t>
            </a:r>
            <a:r>
              <a:rPr lang="en-US" sz="1800" b="0" i="0" dirty="0">
                <a:effectLst/>
                <a:latin typeface="Times New Roman" panose="02020603050405020304" pitchFamily="18" charset="0"/>
                <a:cs typeface="Times New Roman" panose="02020603050405020304" pitchFamily="18" charset="0"/>
              </a:rPr>
              <a:t>Generates a description of the bucket ranges used to encode the data. Returns a string describing the bucket ranges and their parameters.</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GetBucketInfo: </a:t>
            </a:r>
            <a:r>
              <a:rPr lang="en-US" sz="1800" b="0" i="0" dirty="0">
                <a:effectLst/>
                <a:latin typeface="Times New Roman" panose="02020603050405020304" pitchFamily="18" charset="0"/>
                <a:cs typeface="Times New Roman" panose="02020603050405020304" pitchFamily="18" charset="0"/>
              </a:rPr>
              <a:t>Provides information on the parameters used to create the bucket ranges, such as the min and max values and the bucket size. Returns a dictionary of the parameters for each bucket range.</a:t>
            </a:r>
            <a:br>
              <a:rPr lang="en-US" sz="1800" b="0" i="0" dirty="0">
                <a:effectLst/>
                <a:latin typeface="Times New Roman" panose="02020603050405020304" pitchFamily="18" charset="0"/>
                <a:cs typeface="Times New Roman" panose="02020603050405020304" pitchFamily="18" charset="0"/>
              </a:rPr>
            </a:br>
            <a:r>
              <a:rPr lang="en-US" sz="1800" b="1" i="0" dirty="0">
                <a:effectLst/>
                <a:latin typeface="Times New Roman" panose="02020603050405020304" pitchFamily="18" charset="0"/>
                <a:cs typeface="Times New Roman" panose="02020603050405020304" pitchFamily="18" charset="0"/>
              </a:rPr>
              <a:t>GetBucketValues: </a:t>
            </a:r>
            <a:r>
              <a:rPr lang="en-US" sz="1800" b="0" i="0" dirty="0">
                <a:effectLst/>
                <a:latin typeface="Times New Roman" panose="02020603050405020304" pitchFamily="18" charset="0"/>
                <a:cs typeface="Times New Roman" panose="02020603050405020304" pitchFamily="18" charset="0"/>
              </a:rPr>
              <a:t>Returns the list of bucket values for a given bucket range. Useful for encoding cyclical data with periodic encoding.</a:t>
            </a:r>
            <a:br>
              <a:rPr lang="en-US" sz="1800" b="0" i="0" dirty="0">
                <a:effectLst/>
                <a:latin typeface="Times New Roman" panose="02020603050405020304" pitchFamily="18" charset="0"/>
                <a:cs typeface="Times New Roman" panose="02020603050405020304" pitchFamily="18" charset="0"/>
              </a:rPr>
            </a:br>
            <a:br>
              <a:rPr lang="en-US" sz="1800" b="0" i="0" dirty="0">
                <a:effectLst/>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Times New Roman" panose="02020603050405020304" pitchFamily="18" charset="0"/>
                <a:cs typeface="Times New Roman" panose="02020603050405020304" pitchFamily="18" charset="0"/>
              </a:rPr>
            </a:br>
            <a:endParaRPr lang="en-US" sz="1800" kern="1200" dirty="0">
              <a:solidFill>
                <a:schemeClr val="tx1"/>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3B09460-8182-B8E2-BAB0-E1509AFE33C1}"/>
              </a:ext>
            </a:extLst>
          </p:cNvPr>
          <p:cNvSpPr txBox="1">
            <a:spLocks/>
          </p:cNvSpPr>
          <p:nvPr/>
        </p:nvSpPr>
        <p:spPr>
          <a:xfrm>
            <a:off x="727363" y="3096546"/>
            <a:ext cx="10214263" cy="18679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B8255-3413-FD6E-B3BD-B4962218D6FE}"/>
              </a:ext>
            </a:extLst>
          </p:cNvPr>
          <p:cNvSpPr>
            <a:spLocks noGrp="1"/>
          </p:cNvSpPr>
          <p:nvPr>
            <p:ph type="title"/>
          </p:nvPr>
        </p:nvSpPr>
        <p:spPr>
          <a:xfrm>
            <a:off x="976373" y="483306"/>
            <a:ext cx="8895670" cy="914400"/>
          </a:xfrm>
        </p:spPr>
        <p:txBody>
          <a:bodyPr vert="horz" lIns="91440" tIns="45720" rIns="91440" bIns="45720" rtlCol="0" anchor="b">
            <a:normAutofit/>
          </a:bodyPr>
          <a:lstStyle/>
          <a:p>
            <a:r>
              <a:rPr lang="en-US" sz="5400" kern="1200" dirty="0">
                <a:solidFill>
                  <a:schemeClr val="tx1"/>
                </a:solidFill>
                <a:latin typeface="+mj-lt"/>
                <a:ea typeface="+mj-ea"/>
                <a:cs typeface="+mj-cs"/>
              </a:rPr>
              <a:t>Result</a:t>
            </a:r>
          </a:p>
        </p:txBody>
      </p:sp>
      <p:sp>
        <p:nvSpPr>
          <p:cNvPr id="5" name="TextBox 4">
            <a:extLst>
              <a:ext uri="{FF2B5EF4-FFF2-40B4-BE49-F238E27FC236}">
                <a16:creationId xmlns:a16="http://schemas.microsoft.com/office/drawing/2014/main" id="{328C2571-7A2B-24DD-9134-F22776C3F122}"/>
              </a:ext>
            </a:extLst>
          </p:cNvPr>
          <p:cNvSpPr txBox="1"/>
          <p:nvPr/>
        </p:nvSpPr>
        <p:spPr>
          <a:xfrm>
            <a:off x="742358" y="1397706"/>
            <a:ext cx="10563879" cy="4678204"/>
          </a:xfrm>
          <a:prstGeom prst="rect">
            <a:avLst/>
          </a:prstGeom>
          <a:noFill/>
        </p:spPr>
        <p:txBody>
          <a:bodyPr wrap="square">
            <a:spAutoFit/>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From all the testcases carried out in the training phase</a:t>
            </a:r>
            <a:br>
              <a:rPr lang="en-IN"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Increased Precision</a:t>
            </a:r>
            <a:r>
              <a:rPr lang="en-US" sz="1400" dirty="0">
                <a:latin typeface="Times New Roman" panose="02020603050405020304" pitchFamily="18" charset="0"/>
                <a:cs typeface="Times New Roman" panose="02020603050405020304" pitchFamily="18" charset="0"/>
              </a:rPr>
              <a:t>: </a:t>
            </a:r>
            <a:r>
              <a:rPr lang="en-US" sz="1400" b="0" i="0" dirty="0">
                <a:effectLst/>
                <a:latin typeface="Söhne"/>
              </a:rPr>
              <a:t>The method EncodeIntoArray in the Scalar Encoder with Buckets maps input values to continuous ranges of buckets instead of individual buckets, allowing for better precision in encoding data. The ClosenessScores method calculates the closeness score of an input value to each bucket range, indicating the level of activation for each bucket range. This provides a more precise encoding of input data compared to the Scalar Encoder, where the input values are mapped to individual buckets. </a:t>
            </a:r>
          </a:p>
          <a:p>
            <a:pPr marL="285750" indent="-285750">
              <a:buFont typeface="Arial" panose="020B0604020202020204" pitchFamily="34" charset="0"/>
              <a:buChar char="•"/>
            </a:pPr>
            <a:endParaRPr lang="en-US" sz="1400" dirty="0">
              <a:latin typeface="Söhne"/>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Improved Flexibility: </a:t>
            </a:r>
            <a:r>
              <a:rPr lang="en-US" sz="1400" b="0" i="0" dirty="0">
                <a:effectLst/>
                <a:latin typeface="Söhne"/>
              </a:rPr>
              <a:t>The Scalar Encoder with Buckets automatically sets parameters such as the number of buckets and bucket size based on the input data, making it more flexible and easier to adapt to different datasets. The GenerateRangeDescription method generates a description of the bucket ranges used to encode the input data, which can help users understand the encoding scheme and adjust the parameters as needed. This increases the flexibility of the Scalar Encoder with Buckets and makes it easier to adapt to different datasets.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i="0" dirty="0">
                <a:effectLst/>
                <a:latin typeface="Söhne"/>
              </a:rPr>
              <a:t>Periodic encoding:</a:t>
            </a:r>
            <a:r>
              <a:rPr lang="en-US" sz="1400" b="1" i="0" dirty="0">
                <a:effectLst/>
                <a:latin typeface="Söhne"/>
              </a:rPr>
              <a:t> </a:t>
            </a:r>
            <a:r>
              <a:rPr lang="en-US" sz="1400" b="0" i="0" dirty="0">
                <a:effectLst/>
                <a:latin typeface="Söhne"/>
              </a:rPr>
              <a:t>The Scalar Encoder with Buckets supports periodic encoding of values, allowing for better handling of cyclical data. The GetTopDownMapping method generates a mapping of the bucket ranges to a hierarchy of levels, which can be useful for representing cyclical data such as time of day or day of the week. The GetBucketValues method returns the list of bucket values for a given bucket range, allowing users to encode cyclical data using a periodic encoding scheme.</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Improved Encoding Scheme: </a:t>
            </a:r>
            <a:r>
              <a:rPr lang="en-US" sz="1400" dirty="0">
                <a:latin typeface="Times New Roman" panose="02020603050405020304" pitchFamily="18" charset="0"/>
                <a:cs typeface="Times New Roman" panose="02020603050405020304" pitchFamily="18" charset="0"/>
              </a:rPr>
              <a:t>The Scalar Encoder with Buckets provides an improved encoding scheme compared to the Scalar Encoder by using continuous ranges of buckets instead of individual buckets. The GetBucketIndex method returns the index of the bucket range that an input value belongs to, allowing for a more efficient encoding of data. The decode method can be used to decode the encoded data back to the original input values, providing a lossless representation of the data. This improved encoding scheme can overcome the limited precision and inflexibility of the Scalar Encoder and provide better performance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747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90D25-967E-DE26-8A02-3371A36BB2D8}"/>
              </a:ext>
            </a:extLst>
          </p:cNvPr>
          <p:cNvSpPr>
            <a:spLocks noGrp="1"/>
          </p:cNvSpPr>
          <p:nvPr>
            <p:ph type="title"/>
          </p:nvPr>
        </p:nvSpPr>
        <p:spPr>
          <a:xfrm>
            <a:off x="-1634837" y="784183"/>
            <a:ext cx="9144000" cy="826407"/>
          </a:xfrm>
        </p:spPr>
        <p:txBody>
          <a:bodyPr vert="horz" lIns="91440" tIns="45720" rIns="91440" bIns="45720" rtlCol="0" anchor="ctr">
            <a:noAutofit/>
          </a:bodyPr>
          <a:lstStyle/>
          <a:p>
            <a:pPr algn="ctr"/>
            <a:r>
              <a:rPr lang="en-US" sz="5400" b="1" kern="1200" dirty="0">
                <a:solidFill>
                  <a:schemeClr val="tx1"/>
                </a:solidFill>
                <a:latin typeface="+mj-lt"/>
                <a:ea typeface="+mj-ea"/>
                <a:cs typeface="+mj-cs"/>
              </a:rPr>
              <a:t>CONCLUSION</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53AF17-A88D-4530-633C-FB4647143923}"/>
              </a:ext>
            </a:extLst>
          </p:cNvPr>
          <p:cNvSpPr txBox="1"/>
          <p:nvPr/>
        </p:nvSpPr>
        <p:spPr>
          <a:xfrm>
            <a:off x="841664" y="2202652"/>
            <a:ext cx="10047641"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Scalar Encoder with Buckets is an improved version of the Scalar Encoder that overcomes some of its limitations. By mapping input values to continuous ranges of buckets, the Scalar Encoder with Buckets provides better precision in encoding data compared to the Scalar Encoder. The automatic setting of parameters such as the number of buckets and bucket size based on the input data, as well as the generation of a bucket range description, increases the flexibility of the Scalar Encoder with Buckets and makes it easier to adapt to different datasets. Furthermore, by supporting periodic encoding of values, the Scalar Encoder with Buckets can handle cyclical data more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19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B1D4A-AC63-A6C2-D860-BA28890F958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References</a:t>
            </a:r>
          </a:p>
        </p:txBody>
      </p:sp>
      <p:grpSp>
        <p:nvGrpSpPr>
          <p:cNvPr id="17" name="Group 1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8BD6D869-7CF3-107C-3B75-D87D5C028492}"/>
              </a:ext>
            </a:extLst>
          </p:cNvPr>
          <p:cNvGraphicFramePr>
            <a:graphicFrameLocks noGrp="1"/>
          </p:cNvGraphicFramePr>
          <p:nvPr>
            <p:extLst>
              <p:ext uri="{D42A27DB-BD31-4B8C-83A1-F6EECF244321}">
                <p14:modId xmlns:p14="http://schemas.microsoft.com/office/powerpoint/2010/main" val="996622789"/>
              </p:ext>
            </p:extLst>
          </p:nvPr>
        </p:nvGraphicFramePr>
        <p:xfrm>
          <a:off x="5922492" y="1724777"/>
          <a:ext cx="5536001" cy="3349696"/>
        </p:xfrm>
        <a:graphic>
          <a:graphicData uri="http://schemas.openxmlformats.org/drawingml/2006/table">
            <a:tbl>
              <a:tblPr firstRow="1" firstCol="1" bandRow="1"/>
              <a:tblGrid>
                <a:gridCol w="383904">
                  <a:extLst>
                    <a:ext uri="{9D8B030D-6E8A-4147-A177-3AD203B41FA5}">
                      <a16:colId xmlns:a16="http://schemas.microsoft.com/office/drawing/2014/main" val="986215346"/>
                    </a:ext>
                  </a:extLst>
                </a:gridCol>
                <a:gridCol w="5152097">
                  <a:extLst>
                    <a:ext uri="{9D8B030D-6E8A-4147-A177-3AD203B41FA5}">
                      <a16:colId xmlns:a16="http://schemas.microsoft.com/office/drawing/2014/main" val="378524786"/>
                    </a:ext>
                  </a:extLst>
                </a:gridCol>
              </a:tblGrid>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[1]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&amp;. H. .. Ahmad, “ “Properties of sparse distributed representations and their application to hierarchical temporal memory.,”,” 2011. [Online]. Available: doi: 10.1371/journal.pone.0022149.</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513383447"/>
                  </a:ext>
                </a:extLst>
              </a:tr>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[2]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 J. Hawkins, ““Why neurons have thousands of synapses, a theory of sequence memory in neocortex,”,” 2016. [Online]. Available: https://www.frontiersin.org/articles/10.3389/fncir.2016.00023/full.</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925074743"/>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[3]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Purdy, “Encoding Data for HTM Systems,”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731025657"/>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[4]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“Scalar Encoders,”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4047599484"/>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[5]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 S. Ahmad, “Spatial Pooling with Hierarchical Temporal Memory,” [Online]. Available: https://arxiv.org/abs/1705.05363.</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314164347"/>
                  </a:ext>
                </a:extLst>
              </a:tr>
              <a:tr h="268009">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1331633759"/>
                  </a:ext>
                </a:extLst>
              </a:tr>
              <a:tr h="268009">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04523364"/>
                  </a:ext>
                </a:extLst>
              </a:tr>
            </a:tbl>
          </a:graphicData>
        </a:graphic>
      </p:graphicFrame>
    </p:spTree>
    <p:extLst>
      <p:ext uri="{BB962C8B-B14F-4D97-AF65-F5344CB8AC3E}">
        <p14:creationId xmlns:p14="http://schemas.microsoft.com/office/powerpoint/2010/main" val="317515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3C123-3C8C-D464-DBA8-7388C3D3C134}"/>
              </a:ext>
            </a:extLst>
          </p:cNvPr>
          <p:cNvSpPr txBox="1">
            <a:spLocks noGrp="1"/>
          </p:cNvSpPr>
          <p:nvPr>
            <p:ph type="title"/>
          </p:nvPr>
        </p:nvSpPr>
        <p:spPr>
          <a:xfrm>
            <a:off x="734291" y="2505670"/>
            <a:ext cx="10515600" cy="923330"/>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 </a:t>
            </a:r>
            <a:r>
              <a:rPr lang="en-US" sz="6000" dirty="0" err="1">
                <a:latin typeface="Times New Roman" panose="02020603050405020304" pitchFamily="18" charset="0"/>
                <a:cs typeface="Times New Roman" panose="02020603050405020304" pitchFamily="18" charset="0"/>
              </a:rPr>
              <a:t>Team_SpiralGanglion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40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2357906" y="1932917"/>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dirty="0">
                <a:solidFill>
                  <a:schemeClr val="tx1">
                    <a:lumMod val="95000"/>
                  </a:schemeClr>
                </a:solidFill>
                <a:latin typeface="+mj-lt"/>
                <a:ea typeface="+mj-ea"/>
                <a:cs typeface="+mj-cs"/>
              </a:rPr>
              <a:t> </a:t>
            </a:r>
            <a:r>
              <a:rPr lang="en-US" sz="3256" b="1" kern="1200" dirty="0">
                <a:solidFill>
                  <a:schemeClr val="tx1">
                    <a:lumMod val="95000"/>
                  </a:schemeClr>
                </a:solidFill>
                <a:latin typeface="+mj-lt"/>
                <a:ea typeface="+mj-ea"/>
                <a:cs typeface="+mj-cs"/>
              </a:rPr>
              <a:t>OBJECTIVE </a:t>
            </a:r>
            <a:endParaRPr lang="en-IN" b="1" dirty="0">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1018309" y="2994294"/>
            <a:ext cx="10539707" cy="25361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The objective of the paper is to evaluate the limitations of Scalar Encoder and propose a solution by combining it with Buckets Without Buckets concept it is less versatile, Limited Precision and Lack of adaptability. </a:t>
            </a:r>
            <a:r>
              <a:rPr lang="en-US" sz="2000" dirty="0">
                <a:solidFill>
                  <a:srgbClr val="374151"/>
                </a:solidFill>
                <a:latin typeface="Times New Roman" panose="02020603050405020304" pitchFamily="18" charset="0"/>
                <a:cs typeface="Times New Roman" panose="02020603050405020304" pitchFamily="18" charset="0"/>
              </a:rPr>
              <a:t>T</a:t>
            </a:r>
            <a:r>
              <a:rPr lang="en-US" sz="2000" b="0" i="0" dirty="0">
                <a:solidFill>
                  <a:srgbClr val="374151"/>
                </a:solidFill>
                <a:effectLst/>
                <a:latin typeface="Times New Roman" panose="02020603050405020304" pitchFamily="18" charset="0"/>
                <a:cs typeface="Times New Roman" panose="02020603050405020304" pitchFamily="18" charset="0"/>
              </a:rPr>
              <a:t>his paper evaluates the limitations of the Scalar Encoder and how they can be addressed by combining the Scalar Encoder with Buckets.</a:t>
            </a:r>
          </a:p>
          <a:p>
            <a:pPr marL="169164" indent="-169164" algn="just" defTabSz="676656">
              <a:spcBef>
                <a:spcPts val="740"/>
              </a:spcBef>
            </a:pPr>
            <a:r>
              <a:rPr lang="en-US" sz="2000" b="0" i="0" dirty="0">
                <a:solidFill>
                  <a:srgbClr val="374151"/>
                </a:solidFill>
                <a:effectLst/>
                <a:latin typeface="Times New Roman" panose="02020603050405020304" pitchFamily="18" charset="0"/>
                <a:cs typeface="Times New Roman" panose="02020603050405020304" pitchFamily="18" charset="0"/>
              </a:rPr>
              <a:t>By introducing the concept of Buckets, the paper seeks to provide a more precise and efficient method for encoding data, particularly in scenarios where periodic encoding of values is needed. Overall, the objective of the paper is to enhance the performance and accuracy of Scalar Encoder in real-world applications, particularly in sensor data analysis.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chool supplies on a table">
            <a:extLst>
              <a:ext uri="{FF2B5EF4-FFF2-40B4-BE49-F238E27FC236}">
                <a16:creationId xmlns:a16="http://schemas.microsoft.com/office/drawing/2014/main" id="{168DB801-82EA-D04C-FD9C-2553E4F59540}"/>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TABLE OF CONTENTS</a:t>
            </a:r>
          </a:p>
        </p:txBody>
      </p:sp>
      <p:sp>
        <p:nvSpPr>
          <p:cNvPr id="4" name="TextBox 3">
            <a:extLst>
              <a:ext uri="{FF2B5EF4-FFF2-40B4-BE49-F238E27FC236}">
                <a16:creationId xmlns:a16="http://schemas.microsoft.com/office/drawing/2014/main" id="{9938D7E7-001A-6175-007B-518EE014CB1F}"/>
              </a:ext>
            </a:extLst>
          </p:cNvPr>
          <p:cNvSpPr txBox="1"/>
          <p:nvPr/>
        </p:nvSpPr>
        <p:spPr>
          <a:xfrm>
            <a:off x="7906514" y="2630152"/>
            <a:ext cx="3822189" cy="3742762"/>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000" dirty="0"/>
              <a:t>Introduction	</a:t>
            </a:r>
          </a:p>
          <a:p>
            <a:pPr marL="571500" indent="-228600">
              <a:lnSpc>
                <a:spcPct val="90000"/>
              </a:lnSpc>
              <a:spcAft>
                <a:spcPts val="600"/>
              </a:spcAft>
              <a:buFont typeface="Arial" panose="020B0604020202020204" pitchFamily="34" charset="0"/>
              <a:buChar char="•"/>
            </a:pPr>
            <a:r>
              <a:rPr lang="en-US" sz="2000" dirty="0"/>
              <a:t>Methodology</a:t>
            </a:r>
          </a:p>
          <a:p>
            <a:pPr marL="571500" indent="-228600">
              <a:lnSpc>
                <a:spcPct val="90000"/>
              </a:lnSpc>
              <a:spcAft>
                <a:spcPts val="600"/>
              </a:spcAft>
              <a:buFont typeface="Arial" panose="020B0604020202020204" pitchFamily="34" charset="0"/>
              <a:buChar char="•"/>
            </a:pPr>
            <a:r>
              <a:rPr lang="en-US" sz="2000" dirty="0"/>
              <a:t>Implementation of Buckets</a:t>
            </a:r>
          </a:p>
          <a:p>
            <a:pPr marL="571500" indent="-228600">
              <a:lnSpc>
                <a:spcPct val="90000"/>
              </a:lnSpc>
              <a:spcAft>
                <a:spcPts val="600"/>
              </a:spcAft>
              <a:buFont typeface="Arial" panose="020B0604020202020204" pitchFamily="34" charset="0"/>
              <a:buChar char="•"/>
            </a:pPr>
            <a:r>
              <a:rPr lang="en-US" sz="2000" dirty="0"/>
              <a:t>Results</a:t>
            </a:r>
          </a:p>
          <a:p>
            <a:pPr marL="571500" indent="-228600">
              <a:lnSpc>
                <a:spcPct val="90000"/>
              </a:lnSpc>
              <a:spcAft>
                <a:spcPts val="600"/>
              </a:spcAft>
              <a:buFont typeface="Arial" panose="020B0604020202020204" pitchFamily="34" charset="0"/>
              <a:buChar char="•"/>
            </a:pPr>
            <a:r>
              <a:rPr lang="en-US" sz="2000" dirty="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INTRODUCTION</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CD386F-1241-0ABF-7E51-F182E8D59A4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Scalar encoder with buckets is a method of transforming continuous data into discrete values that can be utilized for analysis, modeling, and machine learning. It entails segmenting continuous values into intervals or "buckets" and assigning them to the appropriate buckets. </a:t>
            </a:r>
          </a:p>
          <a:p>
            <a:pPr marL="285750" indent="-228600">
              <a:lnSpc>
                <a:spcPct val="90000"/>
              </a:lnSpc>
              <a:spcAft>
                <a:spcPts val="600"/>
              </a:spcAf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28600">
              <a:lnSpc>
                <a:spcPct val="90000"/>
              </a:lnSpc>
              <a:spcAft>
                <a:spcPts val="600"/>
              </a:spcAft>
              <a:buFont typeface="Arial" panose="020B0604020202020204" pitchFamily="34" charset="0"/>
              <a:buChar char="•"/>
            </a:pPr>
            <a:r>
              <a:rPr lang="en-US" sz="1400" b="0" i="0" dirty="0">
                <a:effectLst/>
                <a:latin typeface="Times New Roman" panose="02020603050405020304" pitchFamily="18" charset="0"/>
                <a:cs typeface="Times New Roman" panose="02020603050405020304" pitchFamily="18" charset="0"/>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3"/>
          <a:srcRect r="25212" b="3"/>
          <a:stretch/>
        </p:blipFill>
        <p:spPr>
          <a:xfrm>
            <a:off x="5977788" y="799352"/>
            <a:ext cx="5425410" cy="5259296"/>
          </a:xfrm>
          <a:prstGeom prst="rect">
            <a:avLst/>
          </a:prstGeom>
          <a:noFill/>
        </p:spPr>
      </p:pic>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1302B1-CDCF-10C4-5F3F-A7FFABE7620C}"/>
              </a:ext>
            </a:extLst>
          </p:cNvPr>
          <p:cNvSpPr txBox="1"/>
          <p:nvPr/>
        </p:nvSpPr>
        <p:spPr>
          <a:xfrm>
            <a:off x="962163" y="1049482"/>
            <a:ext cx="6193766" cy="4873336"/>
          </a:xfrm>
          <a:prstGeom prst="rect">
            <a:avLst/>
          </a:prstGeom>
        </p:spPr>
        <p:txBody>
          <a:bodyPr vert="horz" lIns="91440" tIns="45720" rIns="91440" bIns="45720" rtlCol="0">
            <a:noAutofit/>
          </a:bodyPr>
          <a:lstStyle/>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3"/>
          <a:stretch>
            <a:fillRect/>
          </a:stretch>
        </p:blipFill>
        <p:spPr>
          <a:xfrm>
            <a:off x="8011927" y="1718495"/>
            <a:ext cx="2678902" cy="2249891"/>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8496234" y="4150842"/>
            <a:ext cx="2678902" cy="261931"/>
          </a:xfrm>
          <a:prstGeom prst="rect">
            <a:avLst/>
          </a:prstGeom>
          <a:noFill/>
        </p:spPr>
        <p:txBody>
          <a:bodyPr wrap="square" rtlCol="0">
            <a:spAutoFit/>
          </a:bodyPr>
          <a:lstStyle/>
          <a:p>
            <a:pPr defTabSz="629747">
              <a:spcAft>
                <a:spcPts val="426"/>
              </a:spcAft>
            </a:pPr>
            <a:r>
              <a:rPr lang="en-US" sz="1102" i="1" kern="1200" dirty="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3"/>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D007BC-E6B4-A2ED-90EA-9476A70E544F}"/>
              </a:ext>
            </a:extLst>
          </p:cNvPr>
          <p:cNvSpPr txBox="1"/>
          <p:nvPr/>
        </p:nvSpPr>
        <p:spPr>
          <a:xfrm>
            <a:off x="463688" y="5465791"/>
            <a:ext cx="4686456" cy="446636"/>
          </a:xfrm>
          <a:prstGeom prst="rect">
            <a:avLst/>
          </a:prstGeom>
        </p:spPr>
        <p:txBody>
          <a:bodyPr vert="horz" lIns="91440" tIns="45720" rIns="91440" bIns="45720" rtlCol="0" anchor="t">
            <a:normAutofit fontScale="47500" lnSpcReduction="20000"/>
          </a:bodyPr>
          <a:lstStyle/>
          <a:p>
            <a:pPr>
              <a:lnSpc>
                <a:spcPct val="90000"/>
              </a:lnSpc>
              <a:spcBef>
                <a:spcPct val="0"/>
              </a:spcBef>
              <a:spcAft>
                <a:spcPts val="600"/>
              </a:spcAft>
            </a:pPr>
            <a:r>
              <a:rPr lang="en-US" sz="5400" i="1" dirty="0">
                <a:latin typeface="+mj-lt"/>
                <a:ea typeface="+mj-ea"/>
                <a:cs typeface="+mj-cs"/>
              </a:rPr>
              <a:t>Fig5:A Section Of  HTM Region</a:t>
            </a:r>
          </a:p>
        </p:txBody>
      </p:sp>
      <p:grpSp>
        <p:nvGrpSpPr>
          <p:cNvPr id="2059" name="Group 205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060" name="Rectangle 205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4" name="Rectangle 206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206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194" r="-3" b="8936"/>
          <a:stretch/>
        </p:blipFill>
        <p:spPr bwMode="auto">
          <a:xfrm>
            <a:off x="267832" y="1518491"/>
            <a:ext cx="4921155" cy="3271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419449888"/>
              </p:ext>
            </p:extLst>
          </p:nvPr>
        </p:nvGraphicFramePr>
        <p:xfrm>
          <a:off x="5881665" y="789721"/>
          <a:ext cx="5541741" cy="53409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Implementation</a:t>
            </a:r>
          </a:p>
        </p:txBody>
      </p:sp>
      <p:grpSp>
        <p:nvGrpSpPr>
          <p:cNvPr id="27" name="Group 2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8" name="Rectangle 2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342900" indent="-285750">
              <a:lnSpc>
                <a:spcPct val="90000"/>
              </a:lnSpc>
              <a:spcAft>
                <a:spcPts val="600"/>
              </a:spcAft>
              <a:buFont typeface="Arial" panose="020B0604020202020204" pitchFamily="34" charset="0"/>
              <a:buChar char="•"/>
            </a:pPr>
            <a:r>
              <a:rPr lang="en-US" sz="1700" b="0" i="0" dirty="0">
                <a:effectLst/>
              </a:rPr>
              <a:t>Understand the components of data to design an effective encoder.</a:t>
            </a:r>
          </a:p>
          <a:p>
            <a:pPr marL="342900" indent="-285750">
              <a:lnSpc>
                <a:spcPct val="90000"/>
              </a:lnSpc>
              <a:spcAft>
                <a:spcPts val="600"/>
              </a:spcAft>
              <a:buFont typeface="Arial" panose="020B0604020202020204" pitchFamily="34" charset="0"/>
              <a:buChar char="•"/>
            </a:pPr>
            <a:r>
              <a:rPr lang="en-US" sz="1700" b="0" i="0" dirty="0">
                <a:effectLst/>
              </a:rPr>
              <a:t>Divide the value range into buckets and map them to active cells to build the encoder implementation.</a:t>
            </a:r>
          </a:p>
          <a:p>
            <a:pPr marL="342900" indent="-285750">
              <a:lnSpc>
                <a:spcPct val="90000"/>
              </a:lnSpc>
              <a:spcAft>
                <a:spcPts val="600"/>
              </a:spcAft>
              <a:buFont typeface="Arial" panose="020B0604020202020204" pitchFamily="34" charset="0"/>
              <a:buChar char="•"/>
            </a:pPr>
            <a:r>
              <a:rPr lang="en-US" sz="1700" b="0" i="0" dirty="0">
                <a:effectLst/>
              </a:rPr>
              <a:t>A scalar encoder is a device that converts a numeric (floating point) value to a bit array. The output is entirely 0's with the exception of a continuous block of 1's whose placement changes in real time as the input value changes.</a:t>
            </a:r>
            <a:endParaRPr lang="en-US" sz="1700" dirty="0"/>
          </a:p>
          <a:p>
            <a:pPr marL="342900" indent="-285750">
              <a:lnSpc>
                <a:spcPct val="90000"/>
              </a:lnSpc>
              <a:spcAft>
                <a:spcPts val="600"/>
              </a:spcAft>
              <a:buFont typeface="Arial" panose="020B0604020202020204" pitchFamily="34" charset="0"/>
              <a:buChar char="•"/>
            </a:pPr>
            <a:r>
              <a:rPr lang="en-US" sz="1600" b="0" i="0" dirty="0">
                <a:effectLst/>
                <a:latin typeface="Söhne"/>
              </a:rPr>
              <a:t>The encoder was developed with the aim of mapping continuous scalar data onto a defined range of integers to encode them into sparse distributed representations (SDRs).</a:t>
            </a:r>
          </a:p>
          <a:p>
            <a:pPr marL="342900" indent="-285750">
              <a:lnSpc>
                <a:spcPct val="90000"/>
              </a:lnSpc>
              <a:spcAft>
                <a:spcPts val="600"/>
              </a:spcAft>
              <a:buFont typeface="Arial" panose="020B0604020202020204" pitchFamily="34" charset="0"/>
              <a:buChar char="•"/>
            </a:pPr>
            <a:r>
              <a:rPr lang="en-US" sz="1600" b="0" i="0" dirty="0">
                <a:effectLst/>
                <a:latin typeface="Söhne"/>
              </a:rPr>
              <a:t>The encoder calculates the SDR's bit count and bucket width by first calculating a scaling factor and a resolution.</a:t>
            </a:r>
          </a:p>
          <a:p>
            <a:pPr marL="342900" indent="-285750">
              <a:lnSpc>
                <a:spcPct val="90000"/>
              </a:lnSpc>
              <a:spcAft>
                <a:spcPts val="600"/>
              </a:spcAft>
              <a:buFont typeface="Arial" panose="020B0604020202020204" pitchFamily="34" charset="0"/>
              <a:buChar char="•"/>
            </a:pPr>
            <a:r>
              <a:rPr lang="en-US" sz="1600" b="0" i="0" dirty="0">
                <a:effectLst/>
                <a:latin typeface="Söhne"/>
              </a:rPr>
              <a:t>The scalar encoder with buckets uses a clustering technique to classify similar values into buckets of the same size, making it more effective than a scalar encoder with a set bucket width when dealing with uneven data distributions.</a:t>
            </a:r>
          </a:p>
          <a:p>
            <a:pPr marL="285750" indent="-228600">
              <a:lnSpc>
                <a:spcPct val="90000"/>
              </a:lnSpc>
              <a:spcAft>
                <a:spcPts val="600"/>
              </a:spcAft>
              <a:buFont typeface="Arial" panose="020B0604020202020204" pitchFamily="34" charset="0"/>
              <a:buChar char="•"/>
            </a:pPr>
            <a:endParaRPr lang="en-US" sz="1700" b="0" i="0" dirty="0">
              <a:effectLst/>
            </a:endParaRPr>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1822</Words>
  <Application>Microsoft Office PowerPoint</Application>
  <PresentationFormat>Widescreen</PresentationFormat>
  <Paragraphs>97</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Söhne</vt:lpstr>
      <vt:lpstr>Times New Roman</vt:lpstr>
      <vt:lpstr>Office Theme</vt:lpstr>
      <vt:lpstr>ML22/23 Scalar 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ClosenessScores: Calculates the closeness score of an input value to each bucket range.Returns a list of activation levels for each bucket. EncodeIntoArray:Maps input values to continuous ranges of buckets instead of individual buckets.Returns an encoded array of activation levels for each bucket. Decode: Decodes the encoded array back to the original input values.Uses the same parameters as the Decode method. GetBucketIndex: Supports periodic encoding of values. Returns the index of the bucket that an input value belongs to. GetTopDownMapping: Automatically generates a hierarchy of levels for the bucket ranges based on their size. Returns a list of levels and their corresponding bucket ranges. GenerateRangeDescription: Generates a description of the bucket ranges used to encode the data. Returns a string describing the bucket ranges and their parameters. GetBucketInfo: Provides information on the parameters used to create the bucket ranges, such as the min and max values and the bucket size. Returns a dictionary of the parameters for each bucket range. GetBucketValues: Returns the list of bucket values for a given bucket range. Useful for encoding cyclical data with periodic encoding.           </vt:lpstr>
      <vt:lpstr>Result</vt:lpstr>
      <vt:lpstr>CONCLUSION</vt:lpstr>
      <vt:lpstr>References</vt:lpstr>
      <vt:lpstr>Thank You Team_SpiralGanglion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Anilkumar Gadiraju</cp:lastModifiedBy>
  <cp:revision>12</cp:revision>
  <dcterms:created xsi:type="dcterms:W3CDTF">2023-03-19T10:39:12Z</dcterms:created>
  <dcterms:modified xsi:type="dcterms:W3CDTF">2023-03-30T01:06:14Z</dcterms:modified>
</cp:coreProperties>
</file>