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60" r:id="rId3"/>
    <p:sldId id="261" r:id="rId4"/>
    <p:sldId id="262" r:id="rId5"/>
    <p:sldId id="263" r:id="rId6"/>
    <p:sldId id="264" r:id="rId7"/>
    <p:sldId id="265" r:id="rId8"/>
    <p:sldId id="267" r:id="rId9"/>
    <p:sldId id="266" r:id="rId10"/>
    <p:sldId id="268" r:id="rId11"/>
    <p:sldId id="273" r:id="rId12"/>
    <p:sldId id="274"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0AC04-416F-43AE-A9F3-9AC4C00F590F}"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03F8-66B5-4F45-8F71-1319DA945C26}" type="slidenum">
              <a:rPr lang="en-IN" smtClean="0"/>
              <a:t>‹#›</a:t>
            </a:fld>
            <a:endParaRPr lang="en-IN"/>
          </a:p>
        </p:txBody>
      </p:sp>
    </p:spTree>
    <p:extLst>
      <p:ext uri="{BB962C8B-B14F-4D97-AF65-F5344CB8AC3E}">
        <p14:creationId xmlns:p14="http://schemas.microsoft.com/office/powerpoint/2010/main" val="300599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2</a:t>
            </a:fld>
            <a:endParaRPr lang="en-IN"/>
          </a:p>
        </p:txBody>
      </p:sp>
    </p:spTree>
    <p:extLst>
      <p:ext uri="{BB962C8B-B14F-4D97-AF65-F5344CB8AC3E}">
        <p14:creationId xmlns:p14="http://schemas.microsoft.com/office/powerpoint/2010/main" val="59197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12</a:t>
            </a:fld>
            <a:endParaRPr lang="en-IN"/>
          </a:p>
        </p:txBody>
      </p:sp>
    </p:spTree>
    <p:extLst>
      <p:ext uri="{BB962C8B-B14F-4D97-AF65-F5344CB8AC3E}">
        <p14:creationId xmlns:p14="http://schemas.microsoft.com/office/powerpoint/2010/main" val="37169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4</a:t>
            </a:fld>
            <a:endParaRPr lang="en-IN"/>
          </a:p>
        </p:txBody>
      </p:sp>
    </p:spTree>
    <p:extLst>
      <p:ext uri="{BB962C8B-B14F-4D97-AF65-F5344CB8AC3E}">
        <p14:creationId xmlns:p14="http://schemas.microsoft.com/office/powerpoint/2010/main" val="362466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5</a:t>
            </a:fld>
            <a:endParaRPr lang="en-IN"/>
          </a:p>
        </p:txBody>
      </p:sp>
    </p:spTree>
    <p:extLst>
      <p:ext uri="{BB962C8B-B14F-4D97-AF65-F5344CB8AC3E}">
        <p14:creationId xmlns:p14="http://schemas.microsoft.com/office/powerpoint/2010/main" val="27434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6</a:t>
            </a:fld>
            <a:endParaRPr lang="en-IN"/>
          </a:p>
        </p:txBody>
      </p:sp>
    </p:spTree>
    <p:extLst>
      <p:ext uri="{BB962C8B-B14F-4D97-AF65-F5344CB8AC3E}">
        <p14:creationId xmlns:p14="http://schemas.microsoft.com/office/powerpoint/2010/main" val="35152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7</a:t>
            </a:fld>
            <a:endParaRPr lang="en-IN"/>
          </a:p>
        </p:txBody>
      </p:sp>
    </p:spTree>
    <p:extLst>
      <p:ext uri="{BB962C8B-B14F-4D97-AF65-F5344CB8AC3E}">
        <p14:creationId xmlns:p14="http://schemas.microsoft.com/office/powerpoint/2010/main" val="311815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8</a:t>
            </a:fld>
            <a:endParaRPr lang="en-IN"/>
          </a:p>
        </p:txBody>
      </p:sp>
    </p:spTree>
    <p:extLst>
      <p:ext uri="{BB962C8B-B14F-4D97-AF65-F5344CB8AC3E}">
        <p14:creationId xmlns:p14="http://schemas.microsoft.com/office/powerpoint/2010/main" val="93417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9</a:t>
            </a:fld>
            <a:endParaRPr lang="en-IN"/>
          </a:p>
        </p:txBody>
      </p:sp>
    </p:spTree>
    <p:extLst>
      <p:ext uri="{BB962C8B-B14F-4D97-AF65-F5344CB8AC3E}">
        <p14:creationId xmlns:p14="http://schemas.microsoft.com/office/powerpoint/2010/main" val="331230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10</a:t>
            </a:fld>
            <a:endParaRPr lang="en-IN"/>
          </a:p>
        </p:txBody>
      </p:sp>
    </p:spTree>
    <p:extLst>
      <p:ext uri="{BB962C8B-B14F-4D97-AF65-F5344CB8AC3E}">
        <p14:creationId xmlns:p14="http://schemas.microsoft.com/office/powerpoint/2010/main" val="34867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11</a:t>
            </a:fld>
            <a:endParaRPr lang="en-IN"/>
          </a:p>
        </p:txBody>
      </p:sp>
    </p:spTree>
    <p:extLst>
      <p:ext uri="{BB962C8B-B14F-4D97-AF65-F5344CB8AC3E}">
        <p14:creationId xmlns:p14="http://schemas.microsoft.com/office/powerpoint/2010/main" val="20306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30-03-2023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30-03-2023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3" y="3877513"/>
            <a:ext cx="2856392" cy="1261995"/>
          </a:xfrm>
          <a:prstGeom prst="rect">
            <a:avLst/>
          </a:prstGeom>
        </p:spPr>
        <p:txBody>
          <a:bodyPr vert="horz" lIns="91440" tIns="45720" rIns="91440" bIns="45720" rtlCol="0" anchor="t">
            <a:normAutofit fontScale="62500" lnSpcReduction="20000"/>
          </a:bodyPr>
          <a:lstStyle/>
          <a:p>
            <a:pPr>
              <a:lnSpc>
                <a:spcPct val="90000"/>
              </a:lnSpc>
              <a:spcAft>
                <a:spcPts val="600"/>
              </a:spcAft>
            </a:pP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Team_SpiralGanglions</a:t>
            </a:r>
            <a:endParaRPr lang="en-US" sz="2200" b="1" i="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200" b="1" i="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b="1" i="1" dirty="0" err="1">
                <a:latin typeface="Times New Roman" panose="02020603050405020304" pitchFamily="18" charset="0"/>
                <a:cs typeface="Times New Roman" panose="02020603050405020304" pitchFamily="18" charset="0"/>
              </a:rPr>
              <a:t>Sahith</a:t>
            </a:r>
            <a:r>
              <a:rPr lang="en-US" sz="2000" b="1" i="1" dirty="0">
                <a:latin typeface="Times New Roman" panose="02020603050405020304" pitchFamily="18" charset="0"/>
                <a:cs typeface="Times New Roman" panose="02020603050405020304" pitchFamily="18" charset="0"/>
              </a:rPr>
              <a:t> Kumar </a:t>
            </a:r>
            <a:r>
              <a:rPr lang="en-US" sz="2000" b="1" i="1" dirty="0" err="1">
                <a:latin typeface="Times New Roman" panose="02020603050405020304" pitchFamily="18" charset="0"/>
                <a:cs typeface="Times New Roman" panose="02020603050405020304" pitchFamily="18" charset="0"/>
              </a:rPr>
              <a:t>Singari</a:t>
            </a:r>
            <a:r>
              <a:rPr lang="en-US" sz="2000" b="1" i="1" dirty="0">
                <a:latin typeface="Times New Roman" panose="02020603050405020304" pitchFamily="18" charset="0"/>
                <a:cs typeface="Times New Roman" panose="02020603050405020304" pitchFamily="18" charset="0"/>
              </a:rPr>
              <a:t> -1446809</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Anil Kumar Gadiraju-1428607</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Vinay Kumar </a:t>
            </a:r>
            <a:r>
              <a:rPr lang="en-US" sz="2000" b="1" i="1" dirty="0" err="1">
                <a:latin typeface="Times New Roman" panose="02020603050405020304" pitchFamily="18" charset="0"/>
                <a:cs typeface="Times New Roman" panose="02020603050405020304" pitchFamily="18" charset="0"/>
              </a:rPr>
              <a:t>Bandaru</a:t>
            </a:r>
            <a:r>
              <a:rPr lang="en-US" sz="2000" b="1" i="1" dirty="0">
                <a:latin typeface="Times New Roman" panose="02020603050405020304" pitchFamily="18" charset="0"/>
                <a:cs typeface="Times New Roman" panose="02020603050405020304" pitchFamily="18" charset="0"/>
              </a:rPr>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874775" y="683065"/>
            <a:ext cx="9144000" cy="6857364"/>
          </a:xfrm>
        </p:spPr>
        <p:txBody>
          <a:bodyPr vert="horz" lIns="91440" tIns="45720" rIns="91440" bIns="45720" rtlCol="0" anchor="ctr">
            <a:normAutofit fontScale="90000"/>
          </a:bodyPr>
          <a:lstStyle/>
          <a:p>
            <a:pPr algn="l"/>
            <a:r>
              <a:rPr lang="en-US" sz="1800" b="1" kern="1200" dirty="0">
                <a:solidFill>
                  <a:schemeClr val="tx1"/>
                </a:solidFill>
                <a:latin typeface="Times New Roman" panose="02020603050405020304" pitchFamily="18" charset="0"/>
                <a:cs typeface="Times New Roman" panose="02020603050405020304" pitchFamily="18" charset="0"/>
              </a:rPr>
              <a:t>ClosenessScores:</a:t>
            </a:r>
            <a:br>
              <a:rPr lang="en-US" sz="1800" b="1" kern="1200" dirty="0">
                <a:solidFill>
                  <a:schemeClr val="tx1"/>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Calculates the closeness score of an input value to each bucket </a:t>
            </a:r>
            <a:r>
              <a:rPr lang="en-US" sz="1800" b="0" i="0" dirty="0" err="1">
                <a:effectLst/>
                <a:latin typeface="Times New Roman" panose="02020603050405020304" pitchFamily="18" charset="0"/>
                <a:cs typeface="Times New Roman" panose="02020603050405020304" pitchFamily="18" charset="0"/>
              </a:rPr>
              <a:t>range.Returns</a:t>
            </a:r>
            <a:r>
              <a:rPr lang="en-US" sz="1800" b="0" i="0" dirty="0">
                <a:effectLst/>
                <a:latin typeface="Times New Roman" panose="02020603050405020304" pitchFamily="18" charset="0"/>
                <a:cs typeface="Times New Roman" panose="02020603050405020304" pitchFamily="18" charset="0"/>
              </a:rPr>
              <a:t> a list of activation levels for each bucket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EncodeIntoArray:</a:t>
            </a:r>
            <a:r>
              <a:rPr lang="en-US" sz="1800" b="0" i="0" dirty="0">
                <a:effectLst/>
                <a:latin typeface="Times New Roman" panose="02020603050405020304" pitchFamily="18" charset="0"/>
                <a:cs typeface="Times New Roman" panose="02020603050405020304" pitchFamily="18" charset="0"/>
              </a:rPr>
              <a:t>Maps input values to continuous ranges of buckets instead of individual </a:t>
            </a:r>
            <a:r>
              <a:rPr lang="en-US" sz="1800" b="0" i="0" dirty="0" err="1">
                <a:effectLst/>
                <a:latin typeface="Times New Roman" panose="02020603050405020304" pitchFamily="18" charset="0"/>
                <a:cs typeface="Times New Roman" panose="02020603050405020304" pitchFamily="18" charset="0"/>
              </a:rPr>
              <a:t>buckets.Returns</a:t>
            </a:r>
            <a:r>
              <a:rPr lang="en-US" sz="1800" b="0" i="0" dirty="0">
                <a:effectLst/>
                <a:latin typeface="Times New Roman" panose="02020603050405020304" pitchFamily="18" charset="0"/>
                <a:cs typeface="Times New Roman" panose="02020603050405020304" pitchFamily="18" charset="0"/>
              </a:rPr>
              <a:t> an encoded array of activation levels for each bucket.</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Decode: </a:t>
            </a:r>
            <a:r>
              <a:rPr lang="en-US" sz="1800" b="0" i="0" dirty="0">
                <a:effectLst/>
                <a:latin typeface="Times New Roman" panose="02020603050405020304" pitchFamily="18" charset="0"/>
                <a:cs typeface="Times New Roman" panose="02020603050405020304" pitchFamily="18" charset="0"/>
              </a:rPr>
              <a:t>Decodes the encoded array back to the original input </a:t>
            </a:r>
            <a:r>
              <a:rPr lang="en-US" sz="1800" b="0" i="0" dirty="0" err="1">
                <a:effectLst/>
                <a:latin typeface="Times New Roman" panose="02020603050405020304" pitchFamily="18" charset="0"/>
                <a:cs typeface="Times New Roman" panose="02020603050405020304" pitchFamily="18" charset="0"/>
              </a:rPr>
              <a:t>values.Uses</a:t>
            </a:r>
            <a:r>
              <a:rPr lang="en-US" sz="1800" b="0" i="0" dirty="0">
                <a:effectLst/>
                <a:latin typeface="Times New Roman" panose="02020603050405020304" pitchFamily="18" charset="0"/>
                <a:cs typeface="Times New Roman" panose="02020603050405020304" pitchFamily="18" charset="0"/>
              </a:rPr>
              <a:t> the same parameters as the Decode method.</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GetBucketIndex: </a:t>
            </a:r>
            <a:r>
              <a:rPr lang="en-US" sz="1800" b="0" i="0" dirty="0">
                <a:effectLst/>
                <a:latin typeface="Times New Roman" panose="02020603050405020304" pitchFamily="18" charset="0"/>
                <a:cs typeface="Times New Roman" panose="02020603050405020304" pitchFamily="18" charset="0"/>
              </a:rPr>
              <a:t>Supports periodic encoding of values. Returns the index of the bucket that an input value belongs to.</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GetTopDownMapping: </a:t>
            </a:r>
            <a:r>
              <a:rPr lang="en-US" sz="1800" b="0" i="0" dirty="0">
                <a:effectLst/>
                <a:latin typeface="Times New Roman" panose="02020603050405020304" pitchFamily="18" charset="0"/>
                <a:cs typeface="Times New Roman" panose="02020603050405020304" pitchFamily="18" charset="0"/>
              </a:rPr>
              <a:t>Automatically generates a hierarchy of levels for the bucket ranges based on their size. Returns a list of levels and their corresponding bucket ranges.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GenerateRangeDescription: </a:t>
            </a:r>
            <a:r>
              <a:rPr lang="en-US" sz="1800" b="0" i="0" dirty="0">
                <a:effectLst/>
                <a:latin typeface="Times New Roman" panose="02020603050405020304" pitchFamily="18" charset="0"/>
                <a:cs typeface="Times New Roman" panose="02020603050405020304" pitchFamily="18" charset="0"/>
              </a:rPr>
              <a:t>Generates a description of the bucket ranges used to encode the data. Returns a string describing the bucket ranges and their parameters.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GetBucketInfo: </a:t>
            </a:r>
            <a:r>
              <a:rPr lang="en-US" sz="1800" b="0" i="0" dirty="0">
                <a:effectLst/>
                <a:latin typeface="Times New Roman" panose="02020603050405020304" pitchFamily="18" charset="0"/>
                <a:cs typeface="Times New Roman" panose="02020603050405020304" pitchFamily="18" charset="0"/>
              </a:rPr>
              <a:t>Provides information on the parameters used to create the bucket ranges, such as the min and max values and the bucket size. Returns a dictionary of the parameters for each bucket range.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GetBucketValues: </a:t>
            </a:r>
            <a:r>
              <a:rPr lang="en-US" sz="1800" b="0" i="0" dirty="0">
                <a:effectLst/>
                <a:latin typeface="Times New Roman" panose="02020603050405020304" pitchFamily="18" charset="0"/>
                <a:cs typeface="Times New Roman" panose="02020603050405020304" pitchFamily="18" charset="0"/>
              </a:rPr>
              <a:t>Returns the list of bucket values for a given bucket range. Useful for encoding cyclical data with periodic encoding.</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endParaRPr lang="en-US" sz="1800" kern="1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921509" y="807997"/>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742358" y="1907118"/>
            <a:ext cx="10563879" cy="353943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From all the testcases carried out in the training phase</a:t>
            </a:r>
          </a:p>
          <a:p>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Increased Precision</a:t>
            </a: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implementation includes the EncodeIntoArray method that maps input values to continuous ranges of buckets and the ClosenessScores method that calculates the closeness score, resulting in a more precise encoding of input data compared to the Scalar Encoder.</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Flexibility: </a:t>
            </a:r>
            <a:r>
              <a:rPr lang="en-US" sz="1400" b="0" i="0" dirty="0">
                <a:effectLst/>
                <a:latin typeface="Times New Roman" panose="02020603050405020304" pitchFamily="18" charset="0"/>
                <a:cs typeface="Times New Roman" panose="02020603050405020304" pitchFamily="18" charset="0"/>
              </a:rPr>
              <a:t>The Scalar Encoder with Buckets adapts to input data by automatically setting parameters and generates a description of bucket ranges, making it more flexible and user-friendly for different datasets.</a:t>
            </a: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Periodic encoding:</a:t>
            </a: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implementation section includes the Scalar Encoder with Buckets, which supports periodic encoding of values, generating mappings and returning bucket values for encoding cyclical data..</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Encoding Scheme: </a:t>
            </a:r>
            <a:r>
              <a:rPr lang="en-US" sz="1400" b="0" i="0" dirty="0">
                <a:effectLst/>
                <a:latin typeface="Times New Roman" panose="02020603050405020304" pitchFamily="18" charset="0"/>
                <a:cs typeface="Times New Roman" panose="02020603050405020304" pitchFamily="18" charset="0"/>
              </a:rPr>
              <a:t>The Scalar Encoder with Buckets is an enhanced encoding scheme that utilizes continuous ranges of buckets, providing improved efficiency and performance compared to the limited precision and inflexibility of the Scalar Encoder.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4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Scalar Encoder with Buckets is an improved version of the Scalar Encoder that overcomes some of its limitations. By mapping input values to continuous ranges of buckets, the Scalar Encoder with Buckets provides better precision in encoding data compared to the Scalar Encoder. The automatic setting of parameters such as the number of buckets and bucket size based on the input data, as well as the generation of a bucket range description, increases the flexibility of the Scalar Encoder with Buckets and makes it easier to adapt to different datasets. Furthermore, by supporting periodic encoding of values, the Scalar Encoder with Buckets can handle cyclical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Without Buckets concept it is less versatile, Limited Precision and Lack of adaptability. </a:t>
            </a: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his paper evaluates the limitations of the Scalar Encoder and how they can be addressed by combining the Scalar Encoder with Buckets.</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906514" y="2630152"/>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dirty="0"/>
              <a:t>Introduction	</a:t>
            </a:r>
          </a:p>
          <a:p>
            <a:pPr marL="571500" indent="-228600">
              <a:lnSpc>
                <a:spcPct val="90000"/>
              </a:lnSpc>
              <a:spcAft>
                <a:spcPts val="600"/>
              </a:spcAft>
              <a:buFont typeface="Arial" panose="020B0604020202020204" pitchFamily="34" charset="0"/>
              <a:buChar char="•"/>
            </a:pPr>
            <a:r>
              <a:rPr lang="en-US" sz="2000" dirty="0"/>
              <a:t>Methodology</a:t>
            </a:r>
          </a:p>
          <a:p>
            <a:pPr marL="571500" indent="-228600">
              <a:lnSpc>
                <a:spcPct val="90000"/>
              </a:lnSpc>
              <a:spcAft>
                <a:spcPts val="600"/>
              </a:spcAft>
              <a:buFont typeface="Arial" panose="020B0604020202020204" pitchFamily="34" charset="0"/>
              <a:buChar char="•"/>
            </a:pPr>
            <a:r>
              <a:rPr lang="en-US" sz="2000" dirty="0"/>
              <a:t>Implementation of Buckets</a:t>
            </a:r>
          </a:p>
          <a:p>
            <a:pPr marL="571500" indent="-228600">
              <a:lnSpc>
                <a:spcPct val="90000"/>
              </a:lnSpc>
              <a:spcAft>
                <a:spcPts val="600"/>
              </a:spcAft>
              <a:buFont typeface="Arial" panose="020B0604020202020204" pitchFamily="34" charset="0"/>
              <a:buChar char="•"/>
            </a:pPr>
            <a:r>
              <a:rPr lang="en-US" sz="2000" dirty="0"/>
              <a:t>Results</a:t>
            </a:r>
          </a:p>
          <a:p>
            <a:pPr marL="571500" indent="-228600">
              <a:lnSpc>
                <a:spcPct val="90000"/>
              </a:lnSpc>
              <a:spcAft>
                <a:spcPts val="600"/>
              </a:spcAft>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3"/>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 </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3"/>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3"/>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85750">
              <a:lnSpc>
                <a:spcPct val="90000"/>
              </a:lnSpc>
              <a:spcAft>
                <a:spcPts val="600"/>
              </a:spcAft>
              <a:buFont typeface="Arial" panose="020B0604020202020204" pitchFamily="34" charset="0"/>
              <a:buChar char="•"/>
            </a:pPr>
            <a:r>
              <a:rPr lang="en-US" sz="1700" b="0" i="0" dirty="0">
                <a:effectLst/>
              </a:rPr>
              <a:t>Understand the components of data to design an effective encoder.</a:t>
            </a:r>
          </a:p>
          <a:p>
            <a:pPr marL="342900" indent="-285750">
              <a:lnSpc>
                <a:spcPct val="90000"/>
              </a:lnSpc>
              <a:spcAft>
                <a:spcPts val="600"/>
              </a:spcAft>
              <a:buFont typeface="Arial" panose="020B0604020202020204" pitchFamily="34" charset="0"/>
              <a:buChar char="•"/>
            </a:pPr>
            <a:r>
              <a:rPr lang="en-US" sz="1700" b="0" i="0" dirty="0">
                <a:effectLst/>
              </a:rPr>
              <a:t>Divide the value range into buckets and map them to active cells to build the encoder implementation.</a:t>
            </a:r>
          </a:p>
          <a:p>
            <a:pPr marL="342900" indent="-285750">
              <a:lnSpc>
                <a:spcPct val="90000"/>
              </a:lnSpc>
              <a:spcAft>
                <a:spcPts val="600"/>
              </a:spcAft>
              <a:buFont typeface="Arial" panose="020B0604020202020204" pitchFamily="34" charset="0"/>
              <a:buChar char="•"/>
            </a:pPr>
            <a:r>
              <a:rPr lang="en-US" sz="1700" b="0" i="0" dirty="0">
                <a:effectLst/>
              </a:rPr>
              <a:t>A scalar encoder is a device that converts a numeric (floating point) value to a bit array. The output is entirely 0's with the exception of a continuous block of 1's whose placement changes in real time as the input value changes.</a:t>
            </a:r>
            <a:endParaRPr lang="en-US" sz="1700" dirty="0"/>
          </a:p>
          <a:p>
            <a:pPr marL="342900" indent="-285750">
              <a:lnSpc>
                <a:spcPct val="90000"/>
              </a:lnSpc>
              <a:spcAft>
                <a:spcPts val="600"/>
              </a:spcAft>
              <a:buFont typeface="Arial" panose="020B0604020202020204" pitchFamily="34" charset="0"/>
              <a:buChar char="•"/>
            </a:pPr>
            <a:r>
              <a:rPr lang="en-US" sz="1600" b="0" i="0" dirty="0">
                <a:effectLst/>
                <a:latin typeface="Söhne"/>
              </a:rPr>
              <a:t>The encoder was developed with the aim of mapping continuous scalar data onto a defined range of integers to encode them into sparse distributed representations (SDRs).</a:t>
            </a:r>
          </a:p>
          <a:p>
            <a:pPr marL="342900" indent="-285750">
              <a:lnSpc>
                <a:spcPct val="90000"/>
              </a:lnSpc>
              <a:spcAft>
                <a:spcPts val="600"/>
              </a:spcAft>
              <a:buFont typeface="Arial" panose="020B0604020202020204" pitchFamily="34" charset="0"/>
              <a:buChar char="•"/>
            </a:pPr>
            <a:r>
              <a:rPr lang="en-US" sz="1600" b="0" i="0" dirty="0">
                <a:effectLst/>
                <a:latin typeface="Söhne"/>
              </a:rPr>
              <a:t>The encoder calculates the SDR's bit count and bucket width by first calculating a scaling factor and a resolution.</a:t>
            </a:r>
          </a:p>
          <a:p>
            <a:pPr marL="342900" indent="-285750">
              <a:lnSpc>
                <a:spcPct val="90000"/>
              </a:lnSpc>
              <a:spcAft>
                <a:spcPts val="600"/>
              </a:spcAft>
              <a:buFont typeface="Arial" panose="020B0604020202020204" pitchFamily="34" charset="0"/>
              <a:buChar char="•"/>
            </a:pPr>
            <a:r>
              <a:rPr lang="en-US" sz="1600" b="0" i="0" dirty="0">
                <a:effectLst/>
                <a:latin typeface="Söhne"/>
              </a:rPr>
              <a:t>The scalar encoder with buckets uses a clustering technique to classify similar values into buckets of the same size, making it more effective than a scalar encoder with a set bucket width when dealing with uneven data distributions.</a:t>
            </a:r>
          </a:p>
          <a:p>
            <a:pPr marL="285750"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1607</Words>
  <Application>Microsoft Office PowerPoint</Application>
  <PresentationFormat>Widescreen</PresentationFormat>
  <Paragraphs>101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ClosenessScores: Calculates the closeness score of an input value to each bucket range.Returns a list of activation levels for each bucket. EncodeIntoArray:Maps input values to continuous ranges of buckets instead of individual buckets.Returns an encoded array of activation levels for each bucket. Decode: Decodes the encoded array back to the original input values.Uses the same parameters as the Decode method. GetBucketIndex: Supports periodic encoding of values. Returns the index of the bucket that an input value belongs to. GetTopDownMapping: Automatically generates a hierarchy of levels for the bucket ranges based on their size. Returns a list of levels and their corresponding bucket ranges. GenerateRangeDescription: Generates a description of the bucket ranges used to encode the data. Returns a string describing the bucket ranges and their parameters. GetBucketInfo: Provides information on the parameters used to create the bucket ranges, such as the min and max values and the bucket size. Returns a dictionary of the parameters for each bucket range. GetBucketValues: Returns the list of bucket values for a given bucket range. Useful for encoding cyclical data with periodic encoding.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Sahith Kumar Singari</cp:lastModifiedBy>
  <cp:revision>14</cp:revision>
  <dcterms:created xsi:type="dcterms:W3CDTF">2023-03-19T10:39:12Z</dcterms:created>
  <dcterms:modified xsi:type="dcterms:W3CDTF">2023-03-30T05:45:51Z</dcterms:modified>
</cp:coreProperties>
</file>