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0" r:id="rId3"/>
    <p:sldId id="261" r:id="rId4"/>
    <p:sldId id="262" r:id="rId5"/>
    <p:sldId id="263" r:id="rId6"/>
    <p:sldId id="264" r:id="rId7"/>
    <p:sldId id="265" r:id="rId8"/>
    <p:sldId id="267" r:id="rId9"/>
    <p:sldId id="266" r:id="rId10"/>
    <p:sldId id="268" r:id="rId11"/>
    <p:sldId id="272" r:id="rId12"/>
    <p:sldId id="273" r:id="rId13"/>
    <p:sldId id="274" r:id="rId14"/>
    <p:sldId id="271"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F3F718E6-62C6-4310-BFF1-E910CC4C589A}">
          <p14:sldIdLst>
            <p14:sldId id="270"/>
          </p14:sldIdLst>
        </p14:section>
        <p14:section name="Objective" id="{80E7A361-325B-4B60-8361-59CDFF0AAFF1}">
          <p14:sldIdLst>
            <p14:sldId id="260"/>
          </p14:sldIdLst>
        </p14:section>
        <p14:section name="Table Of Content" id="{6B16C430-4020-4D37-8813-7729B5CDBDDC}">
          <p14:sldIdLst>
            <p14:sldId id="261"/>
          </p14:sldIdLst>
        </p14:section>
        <p14:section name="Introduction" id="{3CCB18DD-DB03-4E98-9518-ED1A274A0614}">
          <p14:sldIdLst>
            <p14:sldId id="262"/>
            <p14:sldId id="263"/>
            <p14:sldId id="264"/>
          </p14:sldIdLst>
        </p14:section>
        <p14:section name="Methodology" id="{9B884839-C797-4D21-9AF3-1E3E2B96DFCE}">
          <p14:sldIdLst>
            <p14:sldId id="265"/>
            <p14:sldId id="267"/>
          </p14:sldIdLst>
        </p14:section>
        <p14:section name="Implementation" id="{5D0138EB-60D6-4A24-ACAE-72FD71E5354D}">
          <p14:sldIdLst>
            <p14:sldId id="266"/>
            <p14:sldId id="268"/>
            <p14:sldId id="272"/>
            <p14:sldId id="273"/>
            <p14:sldId id="274"/>
            <p14:sldId id="271"/>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51689C-EC01-4C20-9B46-B0653AD058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2295C8-C88A-4464-9CC3-9F473F069FDF}">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gm:t>
    </dgm:pt>
    <dgm:pt modelId="{CA8F0E92-DA4A-403E-996F-21DE660B0D75}" type="par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9D8FD333-4FB7-4295-ADAF-243ACD7B81A7}" type="sibTrans" cxnId="{91C80BD3-CB3E-438B-8BD0-14BE90327F5F}">
      <dgm:prSet/>
      <dgm:spPr/>
      <dgm:t>
        <a:bodyPr/>
        <a:lstStyle/>
        <a:p>
          <a:endParaRPr lang="en-US" sz="1400">
            <a:latin typeface="Times New Roman" panose="02020603050405020304" pitchFamily="18" charset="0"/>
            <a:cs typeface="Times New Roman" panose="02020603050405020304" pitchFamily="18" charset="0"/>
          </a:endParaRPr>
        </a:p>
      </dgm:t>
    </dgm:pt>
    <dgm:pt modelId="{2171AAFC-93A6-48F8-BD5C-94C1D824D729}">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gm:t>
    </dgm:pt>
    <dgm:pt modelId="{8E86D7FA-ACC7-4CDF-BD5A-BC192CD28615}" type="par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8755ECAF-92E5-449F-A974-1939BEC82577}" type="sibTrans" cxnId="{5945DABF-507D-4437-8674-5C91A04D8F29}">
      <dgm:prSet/>
      <dgm:spPr/>
      <dgm:t>
        <a:bodyPr/>
        <a:lstStyle/>
        <a:p>
          <a:endParaRPr lang="en-US" sz="1400">
            <a:latin typeface="Times New Roman" panose="02020603050405020304" pitchFamily="18" charset="0"/>
            <a:cs typeface="Times New Roman" panose="02020603050405020304" pitchFamily="18" charset="0"/>
          </a:endParaRPr>
        </a:p>
      </dgm:t>
    </dgm:pt>
    <dgm:pt modelId="{3DBC7D19-9281-41F6-8B8A-D829BBB80987}">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dirty="0">
            <a:latin typeface="Times New Roman" panose="02020603050405020304" pitchFamily="18" charset="0"/>
            <a:cs typeface="Times New Roman" panose="02020603050405020304" pitchFamily="18" charset="0"/>
          </a:endParaRPr>
        </a:p>
      </dgm:t>
    </dgm:pt>
    <dgm:pt modelId="{C497BF27-33B5-4839-ADBC-C1673FED501B}" type="par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5ACBF004-2AC4-47ED-8A06-AFCC273446C5}" type="sibTrans" cxnId="{7F600295-EB0F-4A6A-8608-8B79168CC9CA}">
      <dgm:prSet/>
      <dgm:spPr/>
      <dgm:t>
        <a:bodyPr/>
        <a:lstStyle/>
        <a:p>
          <a:endParaRPr lang="en-US" sz="1400">
            <a:latin typeface="Times New Roman" panose="02020603050405020304" pitchFamily="18" charset="0"/>
            <a:cs typeface="Times New Roman" panose="02020603050405020304" pitchFamily="18" charset="0"/>
          </a:endParaRPr>
        </a:p>
      </dgm:t>
    </dgm:pt>
    <dgm:pt modelId="{2C0C8481-A4A6-4932-8633-75D89B5E5CC2}">
      <dgm:prSet custT="1"/>
      <dgm:spPr/>
      <dgm:t>
        <a:bodyPr/>
        <a:lstStyle/>
        <a:p>
          <a:pPr>
            <a:lnSpc>
              <a:spcPct val="100000"/>
            </a:lnSpc>
          </a:pPr>
          <a:r>
            <a:rPr lang="en-US" sz="1400" b="0" i="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dirty="0">
            <a:latin typeface="Times New Roman" panose="02020603050405020304" pitchFamily="18" charset="0"/>
            <a:cs typeface="Times New Roman" panose="02020603050405020304" pitchFamily="18" charset="0"/>
          </a:endParaRPr>
        </a:p>
      </dgm:t>
    </dgm:pt>
    <dgm:pt modelId="{92817F99-3CDD-4236-964D-8F5AA1663175}" type="par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7F79DB5A-08DC-4D6C-8043-5C90A1FD035A}" type="sibTrans" cxnId="{0446E12A-0702-45E6-AFEA-DD0F44046C89}">
      <dgm:prSet/>
      <dgm:spPr/>
      <dgm:t>
        <a:bodyPr/>
        <a:lstStyle/>
        <a:p>
          <a:endParaRPr lang="en-US" sz="1400">
            <a:latin typeface="Times New Roman" panose="02020603050405020304" pitchFamily="18" charset="0"/>
            <a:cs typeface="Times New Roman" panose="02020603050405020304" pitchFamily="18" charset="0"/>
          </a:endParaRPr>
        </a:p>
      </dgm:t>
    </dgm:pt>
    <dgm:pt modelId="{62EA690A-1788-4C22-AD34-0F1261B9D457}" type="pres">
      <dgm:prSet presAssocID="{3151689C-EC01-4C20-9B46-B0653AD058D9}" presName="root" presStyleCnt="0">
        <dgm:presLayoutVars>
          <dgm:dir/>
          <dgm:resizeHandles val="exact"/>
        </dgm:presLayoutVars>
      </dgm:prSet>
      <dgm:spPr/>
    </dgm:pt>
    <dgm:pt modelId="{1416C1C7-7555-4237-9FD3-85E7444639B7}" type="pres">
      <dgm:prSet presAssocID="{F22295C8-C88A-4464-9CC3-9F473F069FDF}" presName="compNode" presStyleCnt="0"/>
      <dgm:spPr/>
    </dgm:pt>
    <dgm:pt modelId="{7FAF387E-9315-45DD-BF1A-D7B56C400BAB}" type="pres">
      <dgm:prSet presAssocID="{F22295C8-C88A-4464-9CC3-9F473F069FDF}" presName="bgRect" presStyleLbl="bgShp" presStyleIdx="0" presStyleCnt="4"/>
      <dgm:spPr/>
    </dgm:pt>
    <dgm:pt modelId="{1AFB461E-93E8-42DC-BFAC-0B09254084AE}" type="pres">
      <dgm:prSet presAssocID="{F22295C8-C88A-4464-9CC3-9F473F069F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a:ext>
      </dgm:extLst>
    </dgm:pt>
    <dgm:pt modelId="{703EFB19-24CC-4B58-B005-1053AE230F97}" type="pres">
      <dgm:prSet presAssocID="{F22295C8-C88A-4464-9CC3-9F473F069FDF}" presName="spaceRect" presStyleCnt="0"/>
      <dgm:spPr/>
    </dgm:pt>
    <dgm:pt modelId="{55BCEC6F-2DFB-4582-9379-4E8908C396B8}" type="pres">
      <dgm:prSet presAssocID="{F22295C8-C88A-4464-9CC3-9F473F069FDF}" presName="parTx" presStyleLbl="revTx" presStyleIdx="0" presStyleCnt="4" custLinFactNeighborX="-1424" custLinFactNeighborY="-1054">
        <dgm:presLayoutVars>
          <dgm:chMax val="0"/>
          <dgm:chPref val="0"/>
        </dgm:presLayoutVars>
      </dgm:prSet>
      <dgm:spPr/>
    </dgm:pt>
    <dgm:pt modelId="{B32BFCA6-A332-4E12-9323-1837682AE6C0}" type="pres">
      <dgm:prSet presAssocID="{9D8FD333-4FB7-4295-ADAF-243ACD7B81A7}" presName="sibTrans" presStyleCnt="0"/>
      <dgm:spPr/>
    </dgm:pt>
    <dgm:pt modelId="{28349C8C-C546-4973-BEC6-16B9E88733EF}" type="pres">
      <dgm:prSet presAssocID="{2171AAFC-93A6-48F8-BD5C-94C1D824D729}" presName="compNode" presStyleCnt="0"/>
      <dgm:spPr/>
    </dgm:pt>
    <dgm:pt modelId="{BCB7283F-3C09-45C0-AD42-F6A028095473}" type="pres">
      <dgm:prSet presAssocID="{2171AAFC-93A6-48F8-BD5C-94C1D824D729}" presName="bgRect" presStyleLbl="bgShp" presStyleIdx="1" presStyleCnt="4"/>
      <dgm:spPr/>
    </dgm:pt>
    <dgm:pt modelId="{D5A73BFE-A001-4240-9C8E-59B2F8E42F32}" type="pres">
      <dgm:prSet presAssocID="{2171AAFC-93A6-48F8-BD5C-94C1D824D7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code"/>
        </a:ext>
      </dgm:extLst>
    </dgm:pt>
    <dgm:pt modelId="{59EB767F-B4E4-453C-A42D-E7C98A81A3F1}" type="pres">
      <dgm:prSet presAssocID="{2171AAFC-93A6-48F8-BD5C-94C1D824D729}" presName="spaceRect" presStyleCnt="0"/>
      <dgm:spPr/>
    </dgm:pt>
    <dgm:pt modelId="{5E7429DD-2EB7-4E96-9F1F-959FFD2FBD0B}" type="pres">
      <dgm:prSet presAssocID="{2171AAFC-93A6-48F8-BD5C-94C1D824D729}" presName="parTx" presStyleLbl="revTx" presStyleIdx="1" presStyleCnt="4">
        <dgm:presLayoutVars>
          <dgm:chMax val="0"/>
          <dgm:chPref val="0"/>
        </dgm:presLayoutVars>
      </dgm:prSet>
      <dgm:spPr/>
    </dgm:pt>
    <dgm:pt modelId="{DC574BEC-F092-4572-B7E4-9EE3185408CC}" type="pres">
      <dgm:prSet presAssocID="{8755ECAF-92E5-449F-A974-1939BEC82577}" presName="sibTrans" presStyleCnt="0"/>
      <dgm:spPr/>
    </dgm:pt>
    <dgm:pt modelId="{A7E7B61A-654F-4265-BC2D-21B25B476880}" type="pres">
      <dgm:prSet presAssocID="{3DBC7D19-9281-41F6-8B8A-D829BBB80987}" presName="compNode" presStyleCnt="0"/>
      <dgm:spPr/>
    </dgm:pt>
    <dgm:pt modelId="{123F2230-A88A-415F-A66F-F68C7C91411B}" type="pres">
      <dgm:prSet presAssocID="{3DBC7D19-9281-41F6-8B8A-D829BBB80987}" presName="bgRect" presStyleLbl="bgShp" presStyleIdx="2" presStyleCnt="4"/>
      <dgm:spPr/>
    </dgm:pt>
    <dgm:pt modelId="{E709677C-34B7-4C62-B8C0-13F37742A27A}" type="pres">
      <dgm:prSet presAssocID="{3DBC7D19-9281-41F6-8B8A-D829BBB8098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19E1274F-36F4-41A0-B513-948A140AD4A2}" type="pres">
      <dgm:prSet presAssocID="{3DBC7D19-9281-41F6-8B8A-D829BBB80987}" presName="spaceRect" presStyleCnt="0"/>
      <dgm:spPr/>
    </dgm:pt>
    <dgm:pt modelId="{23DE6D37-BEF7-48E9-9D45-B78CAE33ABB9}" type="pres">
      <dgm:prSet presAssocID="{3DBC7D19-9281-41F6-8B8A-D829BBB80987}" presName="parTx" presStyleLbl="revTx" presStyleIdx="2" presStyleCnt="4">
        <dgm:presLayoutVars>
          <dgm:chMax val="0"/>
          <dgm:chPref val="0"/>
        </dgm:presLayoutVars>
      </dgm:prSet>
      <dgm:spPr/>
    </dgm:pt>
    <dgm:pt modelId="{E49D710F-6296-4428-9307-7E35C83E68B2}" type="pres">
      <dgm:prSet presAssocID="{5ACBF004-2AC4-47ED-8A06-AFCC273446C5}" presName="sibTrans" presStyleCnt="0"/>
      <dgm:spPr/>
    </dgm:pt>
    <dgm:pt modelId="{6C470DF4-85D9-4BE2-949E-27FC6D964204}" type="pres">
      <dgm:prSet presAssocID="{2C0C8481-A4A6-4932-8633-75D89B5E5CC2}" presName="compNode" presStyleCnt="0"/>
      <dgm:spPr/>
    </dgm:pt>
    <dgm:pt modelId="{C199B162-EBE8-4982-8040-27989648C3F8}" type="pres">
      <dgm:prSet presAssocID="{2C0C8481-A4A6-4932-8633-75D89B5E5CC2}" presName="bgRect" presStyleLbl="bgShp" presStyleIdx="3" presStyleCnt="4"/>
      <dgm:spPr/>
    </dgm:pt>
    <dgm:pt modelId="{BE29FC36-2C0E-4C1F-AD3F-20E7F547F2B6}" type="pres">
      <dgm:prSet presAssocID="{2C0C8481-A4A6-4932-8633-75D89B5E5C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esentation with Checklist"/>
        </a:ext>
      </dgm:extLst>
    </dgm:pt>
    <dgm:pt modelId="{E5F49DCC-803F-4266-98AF-620433F4897F}" type="pres">
      <dgm:prSet presAssocID="{2C0C8481-A4A6-4932-8633-75D89B5E5CC2}" presName="spaceRect" presStyleCnt="0"/>
      <dgm:spPr/>
    </dgm:pt>
    <dgm:pt modelId="{68C8C81C-6929-4187-8967-783A0A8B286C}" type="pres">
      <dgm:prSet presAssocID="{2C0C8481-A4A6-4932-8633-75D89B5E5CC2}" presName="parTx" presStyleLbl="revTx" presStyleIdx="3" presStyleCnt="4">
        <dgm:presLayoutVars>
          <dgm:chMax val="0"/>
          <dgm:chPref val="0"/>
        </dgm:presLayoutVars>
      </dgm:prSet>
      <dgm:spPr/>
    </dgm:pt>
  </dgm:ptLst>
  <dgm:cxnLst>
    <dgm:cxn modelId="{0FF70828-53F2-439F-BAEC-A54ECB54A70B}" type="presOf" srcId="{3DBC7D19-9281-41F6-8B8A-D829BBB80987}" destId="{23DE6D37-BEF7-48E9-9D45-B78CAE33ABB9}" srcOrd="0" destOrd="0" presId="urn:microsoft.com/office/officeart/2018/2/layout/IconVerticalSolidList"/>
    <dgm:cxn modelId="{0446E12A-0702-45E6-AFEA-DD0F44046C89}" srcId="{3151689C-EC01-4C20-9B46-B0653AD058D9}" destId="{2C0C8481-A4A6-4932-8633-75D89B5E5CC2}" srcOrd="3" destOrd="0" parTransId="{92817F99-3CDD-4236-964D-8F5AA1663175}" sibTransId="{7F79DB5A-08DC-4D6C-8043-5C90A1FD035A}"/>
    <dgm:cxn modelId="{DF01A366-253F-4305-AC61-357C11548F68}" type="presOf" srcId="{2171AAFC-93A6-48F8-BD5C-94C1D824D729}" destId="{5E7429DD-2EB7-4E96-9F1F-959FFD2FBD0B}" srcOrd="0" destOrd="0" presId="urn:microsoft.com/office/officeart/2018/2/layout/IconVerticalSolidList"/>
    <dgm:cxn modelId="{7F600295-EB0F-4A6A-8608-8B79168CC9CA}" srcId="{3151689C-EC01-4C20-9B46-B0653AD058D9}" destId="{3DBC7D19-9281-41F6-8B8A-D829BBB80987}" srcOrd="2" destOrd="0" parTransId="{C497BF27-33B5-4839-ADBC-C1673FED501B}" sibTransId="{5ACBF004-2AC4-47ED-8A06-AFCC273446C5}"/>
    <dgm:cxn modelId="{46D8B196-D4F0-4CE6-85D2-24D970D8F4C9}" type="presOf" srcId="{F22295C8-C88A-4464-9CC3-9F473F069FDF}" destId="{55BCEC6F-2DFB-4582-9379-4E8908C396B8}" srcOrd="0" destOrd="0" presId="urn:microsoft.com/office/officeart/2018/2/layout/IconVerticalSolidList"/>
    <dgm:cxn modelId="{5945DABF-507D-4437-8674-5C91A04D8F29}" srcId="{3151689C-EC01-4C20-9B46-B0653AD058D9}" destId="{2171AAFC-93A6-48F8-BD5C-94C1D824D729}" srcOrd="1" destOrd="0" parTransId="{8E86D7FA-ACC7-4CDF-BD5A-BC192CD28615}" sibTransId="{8755ECAF-92E5-449F-A974-1939BEC82577}"/>
    <dgm:cxn modelId="{B06600CB-048C-463B-BC6B-8DFBAFB55E1F}" type="presOf" srcId="{2C0C8481-A4A6-4932-8633-75D89B5E5CC2}" destId="{68C8C81C-6929-4187-8967-783A0A8B286C}" srcOrd="0" destOrd="0" presId="urn:microsoft.com/office/officeart/2018/2/layout/IconVerticalSolidList"/>
    <dgm:cxn modelId="{91C80BD3-CB3E-438B-8BD0-14BE90327F5F}" srcId="{3151689C-EC01-4C20-9B46-B0653AD058D9}" destId="{F22295C8-C88A-4464-9CC3-9F473F069FDF}" srcOrd="0" destOrd="0" parTransId="{CA8F0E92-DA4A-403E-996F-21DE660B0D75}" sibTransId="{9D8FD333-4FB7-4295-ADAF-243ACD7B81A7}"/>
    <dgm:cxn modelId="{B111C5E8-C113-4A46-B85B-F31841F16874}" type="presOf" srcId="{3151689C-EC01-4C20-9B46-B0653AD058D9}" destId="{62EA690A-1788-4C22-AD34-0F1261B9D457}" srcOrd="0" destOrd="0" presId="urn:microsoft.com/office/officeart/2018/2/layout/IconVerticalSolidList"/>
    <dgm:cxn modelId="{F03A80A0-7087-448C-A916-498ED0E7D13C}" type="presParOf" srcId="{62EA690A-1788-4C22-AD34-0F1261B9D457}" destId="{1416C1C7-7555-4237-9FD3-85E7444639B7}" srcOrd="0" destOrd="0" presId="urn:microsoft.com/office/officeart/2018/2/layout/IconVerticalSolidList"/>
    <dgm:cxn modelId="{8D320CC2-0964-45D8-8D07-EA268C99EA30}" type="presParOf" srcId="{1416C1C7-7555-4237-9FD3-85E7444639B7}" destId="{7FAF387E-9315-45DD-BF1A-D7B56C400BAB}" srcOrd="0" destOrd="0" presId="urn:microsoft.com/office/officeart/2018/2/layout/IconVerticalSolidList"/>
    <dgm:cxn modelId="{9AE034B5-D422-4E46-9381-4CA0C7809924}" type="presParOf" srcId="{1416C1C7-7555-4237-9FD3-85E7444639B7}" destId="{1AFB461E-93E8-42DC-BFAC-0B09254084AE}" srcOrd="1" destOrd="0" presId="urn:microsoft.com/office/officeart/2018/2/layout/IconVerticalSolidList"/>
    <dgm:cxn modelId="{CBFB51D9-291B-495C-83F1-77BCE260D432}" type="presParOf" srcId="{1416C1C7-7555-4237-9FD3-85E7444639B7}" destId="{703EFB19-24CC-4B58-B005-1053AE230F97}" srcOrd="2" destOrd="0" presId="urn:microsoft.com/office/officeart/2018/2/layout/IconVerticalSolidList"/>
    <dgm:cxn modelId="{06193E65-D340-43D7-B6A6-866DCEAF341A}" type="presParOf" srcId="{1416C1C7-7555-4237-9FD3-85E7444639B7}" destId="{55BCEC6F-2DFB-4582-9379-4E8908C396B8}" srcOrd="3" destOrd="0" presId="urn:microsoft.com/office/officeart/2018/2/layout/IconVerticalSolidList"/>
    <dgm:cxn modelId="{2A442F78-3A31-4068-8333-6C709CBE8CF4}" type="presParOf" srcId="{62EA690A-1788-4C22-AD34-0F1261B9D457}" destId="{B32BFCA6-A332-4E12-9323-1837682AE6C0}" srcOrd="1" destOrd="0" presId="urn:microsoft.com/office/officeart/2018/2/layout/IconVerticalSolidList"/>
    <dgm:cxn modelId="{9B169FFF-C734-4D1B-A9A7-5A9014CC10F7}" type="presParOf" srcId="{62EA690A-1788-4C22-AD34-0F1261B9D457}" destId="{28349C8C-C546-4973-BEC6-16B9E88733EF}" srcOrd="2" destOrd="0" presId="urn:microsoft.com/office/officeart/2018/2/layout/IconVerticalSolidList"/>
    <dgm:cxn modelId="{99F24A70-6BC7-4780-B121-F34E458E88CD}" type="presParOf" srcId="{28349C8C-C546-4973-BEC6-16B9E88733EF}" destId="{BCB7283F-3C09-45C0-AD42-F6A028095473}" srcOrd="0" destOrd="0" presId="urn:microsoft.com/office/officeart/2018/2/layout/IconVerticalSolidList"/>
    <dgm:cxn modelId="{696FD02E-2336-49BC-BD30-608968AB7A8B}" type="presParOf" srcId="{28349C8C-C546-4973-BEC6-16B9E88733EF}" destId="{D5A73BFE-A001-4240-9C8E-59B2F8E42F32}" srcOrd="1" destOrd="0" presId="urn:microsoft.com/office/officeart/2018/2/layout/IconVerticalSolidList"/>
    <dgm:cxn modelId="{CA59C18D-2A3B-4A30-99C4-0B559FDDED10}" type="presParOf" srcId="{28349C8C-C546-4973-BEC6-16B9E88733EF}" destId="{59EB767F-B4E4-453C-A42D-E7C98A81A3F1}" srcOrd="2" destOrd="0" presId="urn:microsoft.com/office/officeart/2018/2/layout/IconVerticalSolidList"/>
    <dgm:cxn modelId="{44ACF7F8-9027-4A21-AA9A-482615F319F6}" type="presParOf" srcId="{28349C8C-C546-4973-BEC6-16B9E88733EF}" destId="{5E7429DD-2EB7-4E96-9F1F-959FFD2FBD0B}" srcOrd="3" destOrd="0" presId="urn:microsoft.com/office/officeart/2018/2/layout/IconVerticalSolidList"/>
    <dgm:cxn modelId="{A9DDC02E-F2D4-406F-BA6C-DADAAAFD9994}" type="presParOf" srcId="{62EA690A-1788-4C22-AD34-0F1261B9D457}" destId="{DC574BEC-F092-4572-B7E4-9EE3185408CC}" srcOrd="3" destOrd="0" presId="urn:microsoft.com/office/officeart/2018/2/layout/IconVerticalSolidList"/>
    <dgm:cxn modelId="{232201C0-C74E-488C-879D-BEC0B0F83D59}" type="presParOf" srcId="{62EA690A-1788-4C22-AD34-0F1261B9D457}" destId="{A7E7B61A-654F-4265-BC2D-21B25B476880}" srcOrd="4" destOrd="0" presId="urn:microsoft.com/office/officeart/2018/2/layout/IconVerticalSolidList"/>
    <dgm:cxn modelId="{33CC6F8E-C40E-48C6-9B25-B4CA6F8E19A4}" type="presParOf" srcId="{A7E7B61A-654F-4265-BC2D-21B25B476880}" destId="{123F2230-A88A-415F-A66F-F68C7C91411B}" srcOrd="0" destOrd="0" presId="urn:microsoft.com/office/officeart/2018/2/layout/IconVerticalSolidList"/>
    <dgm:cxn modelId="{55B407DF-94FD-42BF-B048-33EC5C21C768}" type="presParOf" srcId="{A7E7B61A-654F-4265-BC2D-21B25B476880}" destId="{E709677C-34B7-4C62-B8C0-13F37742A27A}" srcOrd="1" destOrd="0" presId="urn:microsoft.com/office/officeart/2018/2/layout/IconVerticalSolidList"/>
    <dgm:cxn modelId="{C828D20F-9456-480B-A96A-99C6A88C42AF}" type="presParOf" srcId="{A7E7B61A-654F-4265-BC2D-21B25B476880}" destId="{19E1274F-36F4-41A0-B513-948A140AD4A2}" srcOrd="2" destOrd="0" presId="urn:microsoft.com/office/officeart/2018/2/layout/IconVerticalSolidList"/>
    <dgm:cxn modelId="{F2CFE1BA-EB7B-4F4F-895F-9279DBA8376A}" type="presParOf" srcId="{A7E7B61A-654F-4265-BC2D-21B25B476880}" destId="{23DE6D37-BEF7-48E9-9D45-B78CAE33ABB9}" srcOrd="3" destOrd="0" presId="urn:microsoft.com/office/officeart/2018/2/layout/IconVerticalSolidList"/>
    <dgm:cxn modelId="{749F11D5-40F4-4EDD-9CB0-9D203A467828}" type="presParOf" srcId="{62EA690A-1788-4C22-AD34-0F1261B9D457}" destId="{E49D710F-6296-4428-9307-7E35C83E68B2}" srcOrd="5" destOrd="0" presId="urn:microsoft.com/office/officeart/2018/2/layout/IconVerticalSolidList"/>
    <dgm:cxn modelId="{556DC684-EA7E-42C7-85D1-45B62370D986}" type="presParOf" srcId="{62EA690A-1788-4C22-AD34-0F1261B9D457}" destId="{6C470DF4-85D9-4BE2-949E-27FC6D964204}" srcOrd="6" destOrd="0" presId="urn:microsoft.com/office/officeart/2018/2/layout/IconVerticalSolidList"/>
    <dgm:cxn modelId="{C042BB62-108C-40BC-A53E-6F930E6909BF}" type="presParOf" srcId="{6C470DF4-85D9-4BE2-949E-27FC6D964204}" destId="{C199B162-EBE8-4982-8040-27989648C3F8}" srcOrd="0" destOrd="0" presId="urn:microsoft.com/office/officeart/2018/2/layout/IconVerticalSolidList"/>
    <dgm:cxn modelId="{1BEE1002-F075-4F68-B2E9-EB508F331AA7}" type="presParOf" srcId="{6C470DF4-85D9-4BE2-949E-27FC6D964204}" destId="{BE29FC36-2C0E-4C1F-AD3F-20E7F547F2B6}" srcOrd="1" destOrd="0" presId="urn:microsoft.com/office/officeart/2018/2/layout/IconVerticalSolidList"/>
    <dgm:cxn modelId="{7163C76C-B39A-4376-B7D6-A699F2ACA6C1}" type="presParOf" srcId="{6C470DF4-85D9-4BE2-949E-27FC6D964204}" destId="{E5F49DCC-803F-4266-98AF-620433F4897F}" srcOrd="2" destOrd="0" presId="urn:microsoft.com/office/officeart/2018/2/layout/IconVerticalSolidList"/>
    <dgm:cxn modelId="{747E2419-B2F5-4950-9FF7-CD054FEF1B74}" type="presParOf" srcId="{6C470DF4-85D9-4BE2-949E-27FC6D964204}" destId="{68C8C81C-6929-4187-8967-783A0A8B286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008ADA-6239-444C-A01F-425F37047D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C37F4B-9F9D-4A4A-A737-F5C8CB0CBBC0}">
      <dgm:prSet/>
      <dgm:spPr/>
      <dgm:t>
        <a:bodyPr/>
        <a:lstStyle/>
        <a:p>
          <a:pPr>
            <a:lnSpc>
              <a:spcPct val="100000"/>
            </a:lnSpc>
          </a:pPr>
          <a:r>
            <a:rPr lang="en-US" b="0" i="0" dirty="0"/>
            <a:t>Spatial Pooler maps active columns' cells during SDR input creation.</a:t>
          </a:r>
          <a:endParaRPr lang="en-US" dirty="0"/>
        </a:p>
      </dgm:t>
    </dgm:pt>
    <dgm:pt modelId="{F6065A16-0FA7-44E2-9D90-8792A5B16CD4}" type="parTrans" cxnId="{6739C402-2568-4141-8052-E8C00ED9F7C8}">
      <dgm:prSet/>
      <dgm:spPr/>
      <dgm:t>
        <a:bodyPr/>
        <a:lstStyle/>
        <a:p>
          <a:endParaRPr lang="en-US"/>
        </a:p>
      </dgm:t>
    </dgm:pt>
    <dgm:pt modelId="{C6937BE8-9D2A-4901-8BCF-A9E1B405E505}" type="sibTrans" cxnId="{6739C402-2568-4141-8052-E8C00ED9F7C8}">
      <dgm:prSet/>
      <dgm:spPr/>
      <dgm:t>
        <a:bodyPr/>
        <a:lstStyle/>
        <a:p>
          <a:endParaRPr lang="en-US"/>
        </a:p>
      </dgm:t>
    </dgm:pt>
    <dgm:pt modelId="{51BA43B3-6195-4711-B7AD-C0F0956F4CFF}">
      <dgm:prSet/>
      <dgm:spPr/>
      <dgm:t>
        <a:bodyPr/>
        <a:lstStyle/>
        <a:p>
          <a:pPr>
            <a:lnSpc>
              <a:spcPct val="100000"/>
            </a:lnSpc>
          </a:pPr>
          <a:r>
            <a:rPr lang="en-US" b="0" i="0"/>
            <a:t>Implementing inhibitory mechanism results in constrained representation of input with similar patterns resulting in similar activation columns.</a:t>
          </a:r>
          <a:endParaRPr lang="en-US"/>
        </a:p>
      </dgm:t>
    </dgm:pt>
    <dgm:pt modelId="{88C9BFA9-EC98-43B2-A81F-DC13894AF1C0}" type="parTrans" cxnId="{E0BF57E6-EB0F-48BD-8BB9-DF0FADC6B169}">
      <dgm:prSet/>
      <dgm:spPr/>
      <dgm:t>
        <a:bodyPr/>
        <a:lstStyle/>
        <a:p>
          <a:endParaRPr lang="en-US"/>
        </a:p>
      </dgm:t>
    </dgm:pt>
    <dgm:pt modelId="{3C50C004-E5E0-4E21-AFDA-64C735BEBB99}" type="sibTrans" cxnId="{E0BF57E6-EB0F-48BD-8BB9-DF0FADC6B169}">
      <dgm:prSet/>
      <dgm:spPr/>
      <dgm:t>
        <a:bodyPr/>
        <a:lstStyle/>
        <a:p>
          <a:endParaRPr lang="en-US"/>
        </a:p>
      </dgm:t>
    </dgm:pt>
    <dgm:pt modelId="{ED6527A0-1F8A-43A8-AF89-CB98EEA50445}">
      <dgm:prSet/>
      <dgm:spPr/>
      <dgm:t>
        <a:bodyPr/>
        <a:lstStyle/>
        <a:p>
          <a:pPr>
            <a:lnSpc>
              <a:spcPct val="100000"/>
            </a:lnSpc>
          </a:pPr>
          <a:r>
            <a:rPr lang="en-US" b="0" i="0"/>
            <a:t>Learning occurs through synapse persistence updates, with active bits enhancing persistence and inactive columns being boosted to ensure participation in training.</a:t>
          </a:r>
          <a:endParaRPr lang="en-US"/>
        </a:p>
      </dgm:t>
    </dgm:pt>
    <dgm:pt modelId="{7316CFBB-FFE9-4A94-B3A2-8A0779498DB9}" type="parTrans" cxnId="{CB7CB4B4-0C23-45AD-B589-CAC0E10FF59F}">
      <dgm:prSet/>
      <dgm:spPr/>
      <dgm:t>
        <a:bodyPr/>
        <a:lstStyle/>
        <a:p>
          <a:endParaRPr lang="en-US"/>
        </a:p>
      </dgm:t>
    </dgm:pt>
    <dgm:pt modelId="{697879D6-935A-4E76-83A4-1176F8F73A2E}" type="sibTrans" cxnId="{CB7CB4B4-0C23-45AD-B589-CAC0E10FF59F}">
      <dgm:prSet/>
      <dgm:spPr/>
      <dgm:t>
        <a:bodyPr/>
        <a:lstStyle/>
        <a:p>
          <a:endParaRPr lang="en-US"/>
        </a:p>
      </dgm:t>
    </dgm:pt>
    <dgm:pt modelId="{4A177514-71FA-46A7-8887-BD4CEAD5FBD5}">
      <dgm:prSet/>
      <dgm:spPr/>
      <dgm:t>
        <a:bodyPr/>
        <a:lstStyle/>
        <a:p>
          <a:pPr>
            <a:lnSpc>
              <a:spcPct val="100000"/>
            </a:lnSpc>
          </a:pPr>
          <a:r>
            <a:rPr lang="en-US" b="0" i="0"/>
            <a:t>SDR is a sparse information organization system, meaning only a small fraction of the cells are active at any given time.</a:t>
          </a:r>
          <a:endParaRPr lang="en-US"/>
        </a:p>
      </dgm:t>
    </dgm:pt>
    <dgm:pt modelId="{DF30169F-0079-42E9-ADA0-C891A71603B0}" type="parTrans" cxnId="{FF277959-2524-4E88-BF6C-3438AA7D7136}">
      <dgm:prSet/>
      <dgm:spPr/>
      <dgm:t>
        <a:bodyPr/>
        <a:lstStyle/>
        <a:p>
          <a:endParaRPr lang="en-US"/>
        </a:p>
      </dgm:t>
    </dgm:pt>
    <dgm:pt modelId="{48ADA1D8-1285-4539-80FC-3ADCCB3CC54A}" type="sibTrans" cxnId="{FF277959-2524-4E88-BF6C-3438AA7D7136}">
      <dgm:prSet/>
      <dgm:spPr/>
      <dgm:t>
        <a:bodyPr/>
        <a:lstStyle/>
        <a:p>
          <a:endParaRPr lang="en-US"/>
        </a:p>
      </dgm:t>
    </dgm:pt>
    <dgm:pt modelId="{41582D99-C693-4623-9302-E269D4A6DB7B}" type="pres">
      <dgm:prSet presAssocID="{01008ADA-6239-444C-A01F-425F37047D81}" presName="root" presStyleCnt="0">
        <dgm:presLayoutVars>
          <dgm:dir/>
          <dgm:resizeHandles val="exact"/>
        </dgm:presLayoutVars>
      </dgm:prSet>
      <dgm:spPr/>
    </dgm:pt>
    <dgm:pt modelId="{F20D475C-4612-448C-9BC9-4BB22B1225C7}" type="pres">
      <dgm:prSet presAssocID="{5BC37F4B-9F9D-4A4A-A737-F5C8CB0CBBC0}" presName="compNode" presStyleCnt="0"/>
      <dgm:spPr/>
    </dgm:pt>
    <dgm:pt modelId="{E797F8CE-FB2E-4F1A-B080-0ADF0310C5B0}" type="pres">
      <dgm:prSet presAssocID="{5BC37F4B-9F9D-4A4A-A737-F5C8CB0CBBC0}" presName="bgRect" presStyleLbl="bgShp" presStyleIdx="0" presStyleCnt="4"/>
      <dgm:spPr/>
    </dgm:pt>
    <dgm:pt modelId="{C4DF50F6-1B9B-4EC8-8472-2795346B014E}" type="pres">
      <dgm:prSet presAssocID="{5BC37F4B-9F9D-4A4A-A737-F5C8CB0CB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6CFCD5C5-C317-4E38-A7E5-6462FF8621D5}" type="pres">
      <dgm:prSet presAssocID="{5BC37F4B-9F9D-4A4A-A737-F5C8CB0CBBC0}" presName="spaceRect" presStyleCnt="0"/>
      <dgm:spPr/>
    </dgm:pt>
    <dgm:pt modelId="{04E6D601-E8FF-4CF1-86DD-88A11E0D526D}" type="pres">
      <dgm:prSet presAssocID="{5BC37F4B-9F9D-4A4A-A737-F5C8CB0CBBC0}" presName="parTx" presStyleLbl="revTx" presStyleIdx="0" presStyleCnt="4">
        <dgm:presLayoutVars>
          <dgm:chMax val="0"/>
          <dgm:chPref val="0"/>
        </dgm:presLayoutVars>
      </dgm:prSet>
      <dgm:spPr/>
    </dgm:pt>
    <dgm:pt modelId="{72305106-6F21-4396-BC06-A977B0943F49}" type="pres">
      <dgm:prSet presAssocID="{C6937BE8-9D2A-4901-8BCF-A9E1B405E505}" presName="sibTrans" presStyleCnt="0"/>
      <dgm:spPr/>
    </dgm:pt>
    <dgm:pt modelId="{48A274B5-E981-498B-B6C8-278BADAFA6F5}" type="pres">
      <dgm:prSet presAssocID="{51BA43B3-6195-4711-B7AD-C0F0956F4CFF}" presName="compNode" presStyleCnt="0"/>
      <dgm:spPr/>
    </dgm:pt>
    <dgm:pt modelId="{D3078BBF-43EE-4632-A4B5-6BD0071DF49D}" type="pres">
      <dgm:prSet presAssocID="{51BA43B3-6195-4711-B7AD-C0F0956F4CFF}" presName="bgRect" presStyleLbl="bgShp" presStyleIdx="1" presStyleCnt="4"/>
      <dgm:spPr/>
    </dgm:pt>
    <dgm:pt modelId="{F741733F-5D29-4D38-A492-2CDC23A8E08A}" type="pres">
      <dgm:prSet presAssocID="{51BA43B3-6195-4711-B7AD-C0F0956F4C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906E0AD9-BBBA-4D82-A5F1-E98EBD5B9F12}" type="pres">
      <dgm:prSet presAssocID="{51BA43B3-6195-4711-B7AD-C0F0956F4CFF}" presName="spaceRect" presStyleCnt="0"/>
      <dgm:spPr/>
    </dgm:pt>
    <dgm:pt modelId="{9ACBF737-5EE3-49F6-BAF9-AE7E9AFF682D}" type="pres">
      <dgm:prSet presAssocID="{51BA43B3-6195-4711-B7AD-C0F0956F4CFF}" presName="parTx" presStyleLbl="revTx" presStyleIdx="1" presStyleCnt="4">
        <dgm:presLayoutVars>
          <dgm:chMax val="0"/>
          <dgm:chPref val="0"/>
        </dgm:presLayoutVars>
      </dgm:prSet>
      <dgm:spPr/>
    </dgm:pt>
    <dgm:pt modelId="{2E7DB49D-2712-4167-89D0-BFAA4E02F48A}" type="pres">
      <dgm:prSet presAssocID="{3C50C004-E5E0-4E21-AFDA-64C735BEBB99}" presName="sibTrans" presStyleCnt="0"/>
      <dgm:spPr/>
    </dgm:pt>
    <dgm:pt modelId="{C254BF12-6E6F-4273-AC48-A2A5CBE64409}" type="pres">
      <dgm:prSet presAssocID="{ED6527A0-1F8A-43A8-AF89-CB98EEA50445}" presName="compNode" presStyleCnt="0"/>
      <dgm:spPr/>
    </dgm:pt>
    <dgm:pt modelId="{3BDBA00E-1CC1-46AD-B195-768F42F3868E}" type="pres">
      <dgm:prSet presAssocID="{ED6527A0-1F8A-43A8-AF89-CB98EEA50445}" presName="bgRect" presStyleLbl="bgShp" presStyleIdx="2" presStyleCnt="4"/>
      <dgm:spPr/>
    </dgm:pt>
    <dgm:pt modelId="{A613E4CB-F9A7-4D7E-BB1F-015FB286E603}" type="pres">
      <dgm:prSet presAssocID="{ED6527A0-1F8A-43A8-AF89-CB98EEA5044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FFA3FA2A-5EB8-4FB2-A533-EBA6610B3DEC}" type="pres">
      <dgm:prSet presAssocID="{ED6527A0-1F8A-43A8-AF89-CB98EEA50445}" presName="spaceRect" presStyleCnt="0"/>
      <dgm:spPr/>
    </dgm:pt>
    <dgm:pt modelId="{CB1697CE-FC64-45C0-A09E-9B9CF5A689E1}" type="pres">
      <dgm:prSet presAssocID="{ED6527A0-1F8A-43A8-AF89-CB98EEA50445}" presName="parTx" presStyleLbl="revTx" presStyleIdx="2" presStyleCnt="4">
        <dgm:presLayoutVars>
          <dgm:chMax val="0"/>
          <dgm:chPref val="0"/>
        </dgm:presLayoutVars>
      </dgm:prSet>
      <dgm:spPr/>
    </dgm:pt>
    <dgm:pt modelId="{2E86EF9E-6DBF-4B30-8918-8091888D33AE}" type="pres">
      <dgm:prSet presAssocID="{697879D6-935A-4E76-83A4-1176F8F73A2E}" presName="sibTrans" presStyleCnt="0"/>
      <dgm:spPr/>
    </dgm:pt>
    <dgm:pt modelId="{8409D4DB-F262-4C05-92BC-BBF53E7356B0}" type="pres">
      <dgm:prSet presAssocID="{4A177514-71FA-46A7-8887-BD4CEAD5FBD5}" presName="compNode" presStyleCnt="0"/>
      <dgm:spPr/>
    </dgm:pt>
    <dgm:pt modelId="{CE22C5A4-0D30-4322-A8DA-65FF68FC7763}" type="pres">
      <dgm:prSet presAssocID="{4A177514-71FA-46A7-8887-BD4CEAD5FBD5}" presName="bgRect" presStyleLbl="bgShp" presStyleIdx="3" presStyleCnt="4"/>
      <dgm:spPr/>
    </dgm:pt>
    <dgm:pt modelId="{6EAE851C-F224-430E-8A4B-B5FADA2EC606}" type="pres">
      <dgm:prSet presAssocID="{4A177514-71FA-46A7-8887-BD4CEAD5FB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erver"/>
        </a:ext>
      </dgm:extLst>
    </dgm:pt>
    <dgm:pt modelId="{BA23CA02-75D6-4510-9838-D178B366719E}" type="pres">
      <dgm:prSet presAssocID="{4A177514-71FA-46A7-8887-BD4CEAD5FBD5}" presName="spaceRect" presStyleCnt="0"/>
      <dgm:spPr/>
    </dgm:pt>
    <dgm:pt modelId="{EA764F91-2218-4857-8743-1F59216A6E07}" type="pres">
      <dgm:prSet presAssocID="{4A177514-71FA-46A7-8887-BD4CEAD5FBD5}" presName="parTx" presStyleLbl="revTx" presStyleIdx="3" presStyleCnt="4">
        <dgm:presLayoutVars>
          <dgm:chMax val="0"/>
          <dgm:chPref val="0"/>
        </dgm:presLayoutVars>
      </dgm:prSet>
      <dgm:spPr/>
    </dgm:pt>
  </dgm:ptLst>
  <dgm:cxnLst>
    <dgm:cxn modelId="{6739C402-2568-4141-8052-E8C00ED9F7C8}" srcId="{01008ADA-6239-444C-A01F-425F37047D81}" destId="{5BC37F4B-9F9D-4A4A-A737-F5C8CB0CBBC0}" srcOrd="0" destOrd="0" parTransId="{F6065A16-0FA7-44E2-9D90-8792A5B16CD4}" sibTransId="{C6937BE8-9D2A-4901-8BCF-A9E1B405E505}"/>
    <dgm:cxn modelId="{C0186A0C-12F9-4D11-A2D5-5F3AE16A95F9}" type="presOf" srcId="{51BA43B3-6195-4711-B7AD-C0F0956F4CFF}" destId="{9ACBF737-5EE3-49F6-BAF9-AE7E9AFF682D}" srcOrd="0" destOrd="0" presId="urn:microsoft.com/office/officeart/2018/2/layout/IconVerticalSolidList"/>
    <dgm:cxn modelId="{30D9885D-C7A3-4CEA-B50D-3FF4D9A547B7}" type="presOf" srcId="{5BC37F4B-9F9D-4A4A-A737-F5C8CB0CBBC0}" destId="{04E6D601-E8FF-4CF1-86DD-88A11E0D526D}" srcOrd="0" destOrd="0" presId="urn:microsoft.com/office/officeart/2018/2/layout/IconVerticalSolidList"/>
    <dgm:cxn modelId="{A9C5E476-FCBE-4F04-80D9-33B200CB23EF}" type="presOf" srcId="{01008ADA-6239-444C-A01F-425F37047D81}" destId="{41582D99-C693-4623-9302-E269D4A6DB7B}" srcOrd="0" destOrd="0" presId="urn:microsoft.com/office/officeart/2018/2/layout/IconVerticalSolidList"/>
    <dgm:cxn modelId="{FF277959-2524-4E88-BF6C-3438AA7D7136}" srcId="{01008ADA-6239-444C-A01F-425F37047D81}" destId="{4A177514-71FA-46A7-8887-BD4CEAD5FBD5}" srcOrd="3" destOrd="0" parTransId="{DF30169F-0079-42E9-ADA0-C891A71603B0}" sibTransId="{48ADA1D8-1285-4539-80FC-3ADCCB3CC54A}"/>
    <dgm:cxn modelId="{4B43A892-7702-4DCC-A5CE-EB52EED2F52B}" type="presOf" srcId="{ED6527A0-1F8A-43A8-AF89-CB98EEA50445}" destId="{CB1697CE-FC64-45C0-A09E-9B9CF5A689E1}" srcOrd="0" destOrd="0" presId="urn:microsoft.com/office/officeart/2018/2/layout/IconVerticalSolidList"/>
    <dgm:cxn modelId="{CB7CB4B4-0C23-45AD-B589-CAC0E10FF59F}" srcId="{01008ADA-6239-444C-A01F-425F37047D81}" destId="{ED6527A0-1F8A-43A8-AF89-CB98EEA50445}" srcOrd="2" destOrd="0" parTransId="{7316CFBB-FFE9-4A94-B3A2-8A0779498DB9}" sibTransId="{697879D6-935A-4E76-83A4-1176F8F73A2E}"/>
    <dgm:cxn modelId="{21D19CCC-509B-4696-93BD-A5B38BBE5671}" type="presOf" srcId="{4A177514-71FA-46A7-8887-BD4CEAD5FBD5}" destId="{EA764F91-2218-4857-8743-1F59216A6E07}" srcOrd="0" destOrd="0" presId="urn:microsoft.com/office/officeart/2018/2/layout/IconVerticalSolidList"/>
    <dgm:cxn modelId="{E0BF57E6-EB0F-48BD-8BB9-DF0FADC6B169}" srcId="{01008ADA-6239-444C-A01F-425F37047D81}" destId="{51BA43B3-6195-4711-B7AD-C0F0956F4CFF}" srcOrd="1" destOrd="0" parTransId="{88C9BFA9-EC98-43B2-A81F-DC13894AF1C0}" sibTransId="{3C50C004-E5E0-4E21-AFDA-64C735BEBB99}"/>
    <dgm:cxn modelId="{0A40345C-C934-435F-94D3-AE5DFED1823F}" type="presParOf" srcId="{41582D99-C693-4623-9302-E269D4A6DB7B}" destId="{F20D475C-4612-448C-9BC9-4BB22B1225C7}" srcOrd="0" destOrd="0" presId="urn:microsoft.com/office/officeart/2018/2/layout/IconVerticalSolidList"/>
    <dgm:cxn modelId="{C095E144-98B6-4645-8326-0AA4609C6CDA}" type="presParOf" srcId="{F20D475C-4612-448C-9BC9-4BB22B1225C7}" destId="{E797F8CE-FB2E-4F1A-B080-0ADF0310C5B0}" srcOrd="0" destOrd="0" presId="urn:microsoft.com/office/officeart/2018/2/layout/IconVerticalSolidList"/>
    <dgm:cxn modelId="{45035912-C676-45E2-8757-547C76DC7ADB}" type="presParOf" srcId="{F20D475C-4612-448C-9BC9-4BB22B1225C7}" destId="{C4DF50F6-1B9B-4EC8-8472-2795346B014E}" srcOrd="1" destOrd="0" presId="urn:microsoft.com/office/officeart/2018/2/layout/IconVerticalSolidList"/>
    <dgm:cxn modelId="{86D3C5E8-DB13-46CF-BE17-E0E6F660AFB8}" type="presParOf" srcId="{F20D475C-4612-448C-9BC9-4BB22B1225C7}" destId="{6CFCD5C5-C317-4E38-A7E5-6462FF8621D5}" srcOrd="2" destOrd="0" presId="urn:microsoft.com/office/officeart/2018/2/layout/IconVerticalSolidList"/>
    <dgm:cxn modelId="{4ADBF764-196E-4291-AFC4-54A59D393D81}" type="presParOf" srcId="{F20D475C-4612-448C-9BC9-4BB22B1225C7}" destId="{04E6D601-E8FF-4CF1-86DD-88A11E0D526D}" srcOrd="3" destOrd="0" presId="urn:microsoft.com/office/officeart/2018/2/layout/IconVerticalSolidList"/>
    <dgm:cxn modelId="{BB4FBA35-80C3-440D-AF4A-D7AB1851FDE3}" type="presParOf" srcId="{41582D99-C693-4623-9302-E269D4A6DB7B}" destId="{72305106-6F21-4396-BC06-A977B0943F49}" srcOrd="1" destOrd="0" presId="urn:microsoft.com/office/officeart/2018/2/layout/IconVerticalSolidList"/>
    <dgm:cxn modelId="{E1B65197-4667-4491-B5C4-BB61DD67D680}" type="presParOf" srcId="{41582D99-C693-4623-9302-E269D4A6DB7B}" destId="{48A274B5-E981-498B-B6C8-278BADAFA6F5}" srcOrd="2" destOrd="0" presId="urn:microsoft.com/office/officeart/2018/2/layout/IconVerticalSolidList"/>
    <dgm:cxn modelId="{603D55BA-B425-4A21-A588-B0E4AD05FB83}" type="presParOf" srcId="{48A274B5-E981-498B-B6C8-278BADAFA6F5}" destId="{D3078BBF-43EE-4632-A4B5-6BD0071DF49D}" srcOrd="0" destOrd="0" presId="urn:microsoft.com/office/officeart/2018/2/layout/IconVerticalSolidList"/>
    <dgm:cxn modelId="{45A318E9-525C-4381-A56B-05BE498487C5}" type="presParOf" srcId="{48A274B5-E981-498B-B6C8-278BADAFA6F5}" destId="{F741733F-5D29-4D38-A492-2CDC23A8E08A}" srcOrd="1" destOrd="0" presId="urn:microsoft.com/office/officeart/2018/2/layout/IconVerticalSolidList"/>
    <dgm:cxn modelId="{2A79C852-987A-487D-ACB8-7122CEA197D1}" type="presParOf" srcId="{48A274B5-E981-498B-B6C8-278BADAFA6F5}" destId="{906E0AD9-BBBA-4D82-A5F1-E98EBD5B9F12}" srcOrd="2" destOrd="0" presId="urn:microsoft.com/office/officeart/2018/2/layout/IconVerticalSolidList"/>
    <dgm:cxn modelId="{9F374DEE-0AD0-493E-963A-FD37916AE8E8}" type="presParOf" srcId="{48A274B5-E981-498B-B6C8-278BADAFA6F5}" destId="{9ACBF737-5EE3-49F6-BAF9-AE7E9AFF682D}" srcOrd="3" destOrd="0" presId="urn:microsoft.com/office/officeart/2018/2/layout/IconVerticalSolidList"/>
    <dgm:cxn modelId="{7ECEA7A1-3DC8-4558-9C2B-98898F514775}" type="presParOf" srcId="{41582D99-C693-4623-9302-E269D4A6DB7B}" destId="{2E7DB49D-2712-4167-89D0-BFAA4E02F48A}" srcOrd="3" destOrd="0" presId="urn:microsoft.com/office/officeart/2018/2/layout/IconVerticalSolidList"/>
    <dgm:cxn modelId="{587E1A6A-612B-44C6-A9EC-12571B4E1D6D}" type="presParOf" srcId="{41582D99-C693-4623-9302-E269D4A6DB7B}" destId="{C254BF12-6E6F-4273-AC48-A2A5CBE64409}" srcOrd="4" destOrd="0" presId="urn:microsoft.com/office/officeart/2018/2/layout/IconVerticalSolidList"/>
    <dgm:cxn modelId="{D3A6C745-8367-4FE2-92E9-8B10DD69D808}" type="presParOf" srcId="{C254BF12-6E6F-4273-AC48-A2A5CBE64409}" destId="{3BDBA00E-1CC1-46AD-B195-768F42F3868E}" srcOrd="0" destOrd="0" presId="urn:microsoft.com/office/officeart/2018/2/layout/IconVerticalSolidList"/>
    <dgm:cxn modelId="{86AB2787-3ECB-48FA-B6B6-1C2F60EE66E3}" type="presParOf" srcId="{C254BF12-6E6F-4273-AC48-A2A5CBE64409}" destId="{A613E4CB-F9A7-4D7E-BB1F-015FB286E603}" srcOrd="1" destOrd="0" presId="urn:microsoft.com/office/officeart/2018/2/layout/IconVerticalSolidList"/>
    <dgm:cxn modelId="{BC381EEF-8549-4702-82B7-D0C927631453}" type="presParOf" srcId="{C254BF12-6E6F-4273-AC48-A2A5CBE64409}" destId="{FFA3FA2A-5EB8-4FB2-A533-EBA6610B3DEC}" srcOrd="2" destOrd="0" presId="urn:microsoft.com/office/officeart/2018/2/layout/IconVerticalSolidList"/>
    <dgm:cxn modelId="{CBE6FD91-34DF-4188-A1C9-EB8EE24CC42D}" type="presParOf" srcId="{C254BF12-6E6F-4273-AC48-A2A5CBE64409}" destId="{CB1697CE-FC64-45C0-A09E-9B9CF5A689E1}" srcOrd="3" destOrd="0" presId="urn:microsoft.com/office/officeart/2018/2/layout/IconVerticalSolidList"/>
    <dgm:cxn modelId="{6373D594-F4CC-4BDD-B41D-D86121EB070C}" type="presParOf" srcId="{41582D99-C693-4623-9302-E269D4A6DB7B}" destId="{2E86EF9E-6DBF-4B30-8918-8091888D33AE}" srcOrd="5" destOrd="0" presId="urn:microsoft.com/office/officeart/2018/2/layout/IconVerticalSolidList"/>
    <dgm:cxn modelId="{50748E1B-3B2C-401B-B571-ED497B1537CD}" type="presParOf" srcId="{41582D99-C693-4623-9302-E269D4A6DB7B}" destId="{8409D4DB-F262-4C05-92BC-BBF53E7356B0}" srcOrd="6" destOrd="0" presId="urn:microsoft.com/office/officeart/2018/2/layout/IconVerticalSolidList"/>
    <dgm:cxn modelId="{9F21CBE0-B714-4C07-8700-E78152AAB9F6}" type="presParOf" srcId="{8409D4DB-F262-4C05-92BC-BBF53E7356B0}" destId="{CE22C5A4-0D30-4322-A8DA-65FF68FC7763}" srcOrd="0" destOrd="0" presId="urn:microsoft.com/office/officeart/2018/2/layout/IconVerticalSolidList"/>
    <dgm:cxn modelId="{02F95528-F4DB-4AB9-B1FB-63025C03E0C0}" type="presParOf" srcId="{8409D4DB-F262-4C05-92BC-BBF53E7356B0}" destId="{6EAE851C-F224-430E-8A4B-B5FADA2EC606}" srcOrd="1" destOrd="0" presId="urn:microsoft.com/office/officeart/2018/2/layout/IconVerticalSolidList"/>
    <dgm:cxn modelId="{3504F78C-9157-4449-A3B9-9851BC2D3D2B}" type="presParOf" srcId="{8409D4DB-F262-4C05-92BC-BBF53E7356B0}" destId="{BA23CA02-75D6-4510-9838-D178B366719E}" srcOrd="2" destOrd="0" presId="urn:microsoft.com/office/officeart/2018/2/layout/IconVerticalSolidList"/>
    <dgm:cxn modelId="{ABA9DB5B-01C3-467E-86D3-5FFD08CE0EFB}" type="presParOf" srcId="{8409D4DB-F262-4C05-92BC-BBF53E7356B0}" destId="{EA764F91-2218-4857-8743-1F59216A6E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6FFAFB-6A86-49D6-88E3-6B840D3964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DF973E0-4423-41F1-AA09-D71001A6820A}">
      <dgm:prSet/>
      <dgm:spPr/>
      <dgm:t>
        <a:bodyPr/>
        <a:lstStyle/>
        <a:p>
          <a:pPr>
            <a:lnSpc>
              <a:spcPct val="100000"/>
            </a:lnSpc>
          </a:pPr>
          <a:r>
            <a:rPr lang="en-US" b="0" i="0" dirty="0">
              <a:latin typeface="Times New Roman" panose="02020603050405020304" pitchFamily="18" charset="0"/>
              <a:cs typeface="Times New Roman" panose="02020603050405020304" pitchFamily="18" charset="0"/>
            </a:rPr>
            <a:t>Active</a:t>
          </a:r>
          <a:r>
            <a:rPr lang="en-US" b="0" i="0" dirty="0"/>
            <a:t> cells in SDR are distributed throughout the region to represent the region's activity.</a:t>
          </a:r>
          <a:endParaRPr lang="en-US" dirty="0"/>
        </a:p>
      </dgm:t>
    </dgm:pt>
    <dgm:pt modelId="{3BB1717B-62F5-4E8B-9E22-B489B4196001}" type="parTrans" cxnId="{A62A93DD-A737-48E0-BDEF-1B47C5972208}">
      <dgm:prSet/>
      <dgm:spPr/>
      <dgm:t>
        <a:bodyPr/>
        <a:lstStyle/>
        <a:p>
          <a:endParaRPr lang="en-US"/>
        </a:p>
      </dgm:t>
    </dgm:pt>
    <dgm:pt modelId="{FB659678-250E-4D95-A157-E7C0EA9CFDC5}" type="sibTrans" cxnId="{A62A93DD-A737-48E0-BDEF-1B47C5972208}">
      <dgm:prSet/>
      <dgm:spPr/>
      <dgm:t>
        <a:bodyPr/>
        <a:lstStyle/>
        <a:p>
          <a:endParaRPr lang="en-US"/>
        </a:p>
      </dgm:t>
    </dgm:pt>
    <dgm:pt modelId="{72F6018C-4D46-4FAA-A18C-7A847B368A7A}">
      <dgm:prSet/>
      <dgm:spPr/>
      <dgm:t>
        <a:bodyPr/>
        <a:lstStyle/>
        <a:p>
          <a:pPr>
            <a:lnSpc>
              <a:spcPct val="100000"/>
            </a:lnSpc>
          </a:pPr>
          <a:r>
            <a:rPr lang="en-US" b="0" i="0" dirty="0"/>
            <a:t>The binary representation of SDR in HTM is highly </a:t>
          </a:r>
          <a:r>
            <a:rPr lang="en-US" b="0" i="0" dirty="0">
              <a:latin typeface="Times New Roman" panose="02020603050405020304" pitchFamily="18" charset="0"/>
              <a:cs typeface="Times New Roman" panose="02020603050405020304" pitchFamily="18" charset="0"/>
            </a:rPr>
            <a:t>computationally</a:t>
          </a:r>
          <a:r>
            <a:rPr lang="en-US" b="0" i="0" dirty="0"/>
            <a:t> efficient and does not result in a functional loss of information due to critical features of SDR.</a:t>
          </a:r>
          <a:endParaRPr lang="en-US" dirty="0"/>
        </a:p>
      </dgm:t>
    </dgm:pt>
    <dgm:pt modelId="{A3B796BD-A96A-44E8-9247-E09C2D26115D}" type="parTrans" cxnId="{8D312637-8B6F-4F80-AC8B-F09B8693FA2F}">
      <dgm:prSet/>
      <dgm:spPr/>
      <dgm:t>
        <a:bodyPr/>
        <a:lstStyle/>
        <a:p>
          <a:endParaRPr lang="en-US"/>
        </a:p>
      </dgm:t>
    </dgm:pt>
    <dgm:pt modelId="{7AD500B4-B65D-460F-9F42-5FF4D6E4D464}" type="sibTrans" cxnId="{8D312637-8B6F-4F80-AC8B-F09B8693FA2F}">
      <dgm:prSet/>
      <dgm:spPr/>
      <dgm:t>
        <a:bodyPr/>
        <a:lstStyle/>
        <a:p>
          <a:endParaRPr lang="en-US"/>
        </a:p>
      </dgm:t>
    </dgm:pt>
    <dgm:pt modelId="{AD48B390-42AC-450A-8737-26C1DAA19745}">
      <dgm:prSet/>
      <dgm:spPr/>
      <dgm:t>
        <a:bodyPr/>
        <a:lstStyle/>
        <a:p>
          <a:pPr>
            <a:lnSpc>
              <a:spcPct val="100000"/>
            </a:lnSpc>
          </a:pPr>
          <a:r>
            <a:rPr lang="en-US" b="0" i="0" dirty="0"/>
            <a:t>Buckets are used to divide a continuous value range into consistently sized intervals.</a:t>
          </a:r>
          <a:endParaRPr lang="en-US" dirty="0"/>
        </a:p>
      </dgm:t>
    </dgm:pt>
    <dgm:pt modelId="{EDA75F72-C59C-4981-A81E-B8AFC5B077EA}" type="parTrans" cxnId="{7DCF4618-85C3-4710-837E-34B8641786A9}">
      <dgm:prSet/>
      <dgm:spPr/>
      <dgm:t>
        <a:bodyPr/>
        <a:lstStyle/>
        <a:p>
          <a:endParaRPr lang="en-US"/>
        </a:p>
      </dgm:t>
    </dgm:pt>
    <dgm:pt modelId="{3EB1FBD5-76CA-47FB-B81C-413B29FBDFA7}" type="sibTrans" cxnId="{7DCF4618-85C3-4710-837E-34B8641786A9}">
      <dgm:prSet/>
      <dgm:spPr/>
      <dgm:t>
        <a:bodyPr/>
        <a:lstStyle/>
        <a:p>
          <a:endParaRPr lang="en-US"/>
        </a:p>
      </dgm:t>
    </dgm:pt>
    <dgm:pt modelId="{3C9AB8F2-14F4-4455-9CA4-DC4DDE14701E}">
      <dgm:prSet/>
      <dgm:spPr/>
      <dgm:t>
        <a:bodyPr/>
        <a:lstStyle/>
        <a:p>
          <a:pPr>
            <a:lnSpc>
              <a:spcPct val="100000"/>
            </a:lnSpc>
          </a:pPr>
          <a:r>
            <a:rPr lang="en-US" b="0" i="0" dirty="0"/>
            <a:t>The width of each bucket is calculated by dividing the range of values by the number of buckets needed.</a:t>
          </a:r>
          <a:endParaRPr lang="en-US" dirty="0"/>
        </a:p>
      </dgm:t>
    </dgm:pt>
    <dgm:pt modelId="{AB25664F-817D-4E01-AF01-EBC3F3BF6C5E}" type="parTrans" cxnId="{3B57B98C-AC74-4A3F-B81C-6488A2714BC1}">
      <dgm:prSet/>
      <dgm:spPr/>
      <dgm:t>
        <a:bodyPr/>
        <a:lstStyle/>
        <a:p>
          <a:endParaRPr lang="en-US"/>
        </a:p>
      </dgm:t>
    </dgm:pt>
    <dgm:pt modelId="{ACB6704F-C2D0-4255-A24B-A61ED81BB6E8}" type="sibTrans" cxnId="{3B57B98C-AC74-4A3F-B81C-6488A2714BC1}">
      <dgm:prSet/>
      <dgm:spPr/>
      <dgm:t>
        <a:bodyPr/>
        <a:lstStyle/>
        <a:p>
          <a:endParaRPr lang="en-US"/>
        </a:p>
      </dgm:t>
    </dgm:pt>
    <dgm:pt modelId="{1A019083-70DA-49F8-A17B-979079231A57}">
      <dgm:prSet/>
      <dgm:spPr/>
      <dgm:t>
        <a:bodyPr/>
        <a:lstStyle/>
        <a:p>
          <a:pPr>
            <a:lnSpc>
              <a:spcPct val="100000"/>
            </a:lnSpc>
          </a:pPr>
          <a:r>
            <a:rPr lang="en-US" b="0" i="0" dirty="0"/>
            <a:t>Fixed-width bucketing is a basic and extensively used scalar encoding technique, although it may not be suitable for data with irregular distribution.</a:t>
          </a:r>
          <a:endParaRPr lang="en-US" dirty="0"/>
        </a:p>
      </dgm:t>
    </dgm:pt>
    <dgm:pt modelId="{0D8C69C5-C86C-430A-A225-8BC5935ECFDA}" type="parTrans" cxnId="{D4D5DDA6-9578-4FB1-8466-DBE71DF167FA}">
      <dgm:prSet/>
      <dgm:spPr/>
      <dgm:t>
        <a:bodyPr/>
        <a:lstStyle/>
        <a:p>
          <a:endParaRPr lang="en-US"/>
        </a:p>
      </dgm:t>
    </dgm:pt>
    <dgm:pt modelId="{BC2E4850-6D8F-45E8-8FCE-2C97B2D4F877}" type="sibTrans" cxnId="{D4D5DDA6-9578-4FB1-8466-DBE71DF167FA}">
      <dgm:prSet/>
      <dgm:spPr/>
      <dgm:t>
        <a:bodyPr/>
        <a:lstStyle/>
        <a:p>
          <a:endParaRPr lang="en-US"/>
        </a:p>
      </dgm:t>
    </dgm:pt>
    <dgm:pt modelId="{9B0FDE34-D047-494C-BC9E-90C5016AA326}" type="pres">
      <dgm:prSet presAssocID="{1F6FFAFB-6A86-49D6-88E3-6B840D396470}" presName="root" presStyleCnt="0">
        <dgm:presLayoutVars>
          <dgm:dir/>
          <dgm:resizeHandles val="exact"/>
        </dgm:presLayoutVars>
      </dgm:prSet>
      <dgm:spPr/>
    </dgm:pt>
    <dgm:pt modelId="{2544E8F6-6418-4C4D-8C68-0B4A1BAE8449}" type="pres">
      <dgm:prSet presAssocID="{DDF973E0-4423-41F1-AA09-D71001A6820A}" presName="compNode" presStyleCnt="0"/>
      <dgm:spPr/>
    </dgm:pt>
    <dgm:pt modelId="{36E912B1-1E94-4E63-8387-38741C7E1FCC}" type="pres">
      <dgm:prSet presAssocID="{DDF973E0-4423-41F1-AA09-D71001A6820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a:ext>
      </dgm:extLst>
    </dgm:pt>
    <dgm:pt modelId="{C320FDDB-E754-4A5F-95EA-D885EB07EFA4}" type="pres">
      <dgm:prSet presAssocID="{DDF973E0-4423-41F1-AA09-D71001A6820A}" presName="spaceRect" presStyleCnt="0"/>
      <dgm:spPr/>
    </dgm:pt>
    <dgm:pt modelId="{958B888C-B6E1-4CCD-B632-08F50A17F22D}" type="pres">
      <dgm:prSet presAssocID="{DDF973E0-4423-41F1-AA09-D71001A6820A}" presName="textRect" presStyleLbl="revTx" presStyleIdx="0" presStyleCnt="5">
        <dgm:presLayoutVars>
          <dgm:chMax val="1"/>
          <dgm:chPref val="1"/>
        </dgm:presLayoutVars>
      </dgm:prSet>
      <dgm:spPr/>
    </dgm:pt>
    <dgm:pt modelId="{DBCAB599-2309-4826-8397-3D5570AD1F51}" type="pres">
      <dgm:prSet presAssocID="{FB659678-250E-4D95-A157-E7C0EA9CFDC5}" presName="sibTrans" presStyleCnt="0"/>
      <dgm:spPr/>
    </dgm:pt>
    <dgm:pt modelId="{854E7F50-8FB5-46B4-93C6-5308EAEB8F6A}" type="pres">
      <dgm:prSet presAssocID="{72F6018C-4D46-4FAA-A18C-7A847B368A7A}" presName="compNode" presStyleCnt="0"/>
      <dgm:spPr/>
    </dgm:pt>
    <dgm:pt modelId="{79EE9AFB-1A0A-473B-BE9C-114EA2F2015B}" type="pres">
      <dgm:prSet presAssocID="{72F6018C-4D46-4FAA-A18C-7A847B368A7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8472D90B-7937-4B99-BED0-640B4F2398AD}" type="pres">
      <dgm:prSet presAssocID="{72F6018C-4D46-4FAA-A18C-7A847B368A7A}" presName="spaceRect" presStyleCnt="0"/>
      <dgm:spPr/>
    </dgm:pt>
    <dgm:pt modelId="{67B5FCCF-2A07-45F5-BE18-01D023BC7497}" type="pres">
      <dgm:prSet presAssocID="{72F6018C-4D46-4FAA-A18C-7A847B368A7A}" presName="textRect" presStyleLbl="revTx" presStyleIdx="1" presStyleCnt="5">
        <dgm:presLayoutVars>
          <dgm:chMax val="1"/>
          <dgm:chPref val="1"/>
        </dgm:presLayoutVars>
      </dgm:prSet>
      <dgm:spPr/>
    </dgm:pt>
    <dgm:pt modelId="{92373CA6-FDE0-4361-958C-5ECD39570444}" type="pres">
      <dgm:prSet presAssocID="{7AD500B4-B65D-460F-9F42-5FF4D6E4D464}" presName="sibTrans" presStyleCnt="0"/>
      <dgm:spPr/>
    </dgm:pt>
    <dgm:pt modelId="{2FCE9F50-32CF-458C-9C5E-87BBF9D5BE2C}" type="pres">
      <dgm:prSet presAssocID="{AD48B390-42AC-450A-8737-26C1DAA19745}" presName="compNode" presStyleCnt="0"/>
      <dgm:spPr/>
    </dgm:pt>
    <dgm:pt modelId="{793E1E30-BFB7-4AC1-A038-A0B4F107DAC6}" type="pres">
      <dgm:prSet presAssocID="{AD48B390-42AC-450A-8737-26C1DAA197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1B83D80C-F3C9-46DE-BCC4-C0D296FA696A}" type="pres">
      <dgm:prSet presAssocID="{AD48B390-42AC-450A-8737-26C1DAA19745}" presName="spaceRect" presStyleCnt="0"/>
      <dgm:spPr/>
    </dgm:pt>
    <dgm:pt modelId="{C771017E-1F28-4FA3-ADB9-75402E7D3C4A}" type="pres">
      <dgm:prSet presAssocID="{AD48B390-42AC-450A-8737-26C1DAA19745}" presName="textRect" presStyleLbl="revTx" presStyleIdx="2" presStyleCnt="5">
        <dgm:presLayoutVars>
          <dgm:chMax val="1"/>
          <dgm:chPref val="1"/>
        </dgm:presLayoutVars>
      </dgm:prSet>
      <dgm:spPr/>
    </dgm:pt>
    <dgm:pt modelId="{E5917463-0F46-4917-A488-7E691E3F37FB}" type="pres">
      <dgm:prSet presAssocID="{3EB1FBD5-76CA-47FB-B81C-413B29FBDFA7}" presName="sibTrans" presStyleCnt="0"/>
      <dgm:spPr/>
    </dgm:pt>
    <dgm:pt modelId="{BBC16F64-66C0-4BFE-8094-F82FA7D091BC}" type="pres">
      <dgm:prSet presAssocID="{3C9AB8F2-14F4-4455-9CA4-DC4DDE14701E}" presName="compNode" presStyleCnt="0"/>
      <dgm:spPr/>
    </dgm:pt>
    <dgm:pt modelId="{09DA3FB8-1B58-4A25-BD01-786A4E598C55}" type="pres">
      <dgm:prSet presAssocID="{3C9AB8F2-14F4-4455-9CA4-DC4DDE14701E}" presName="iconRect" presStyleLbl="node1" presStyleIdx="3" presStyleCnt="5" custLinFactNeighborX="4025" custLinFactNeighborY="-1342"/>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tor"/>
        </a:ext>
      </dgm:extLst>
    </dgm:pt>
    <dgm:pt modelId="{EC681F75-CD4B-4FC7-9C25-26EA709FFFB5}" type="pres">
      <dgm:prSet presAssocID="{3C9AB8F2-14F4-4455-9CA4-DC4DDE14701E}" presName="spaceRect" presStyleCnt="0"/>
      <dgm:spPr/>
    </dgm:pt>
    <dgm:pt modelId="{E36AF853-13F1-4E66-B27D-3629A521F539}" type="pres">
      <dgm:prSet presAssocID="{3C9AB8F2-14F4-4455-9CA4-DC4DDE14701E}" presName="textRect" presStyleLbl="revTx" presStyleIdx="3" presStyleCnt="5">
        <dgm:presLayoutVars>
          <dgm:chMax val="1"/>
          <dgm:chPref val="1"/>
        </dgm:presLayoutVars>
      </dgm:prSet>
      <dgm:spPr/>
    </dgm:pt>
    <dgm:pt modelId="{971DB825-1E1B-4EA5-9A38-29B1DDCDAF6A}" type="pres">
      <dgm:prSet presAssocID="{ACB6704F-C2D0-4255-A24B-A61ED81BB6E8}" presName="sibTrans" presStyleCnt="0"/>
      <dgm:spPr/>
    </dgm:pt>
    <dgm:pt modelId="{9845F3B3-5EDA-41DD-8E55-49D8848ED48F}" type="pres">
      <dgm:prSet presAssocID="{1A019083-70DA-49F8-A17B-979079231A57}" presName="compNode" presStyleCnt="0"/>
      <dgm:spPr/>
    </dgm:pt>
    <dgm:pt modelId="{8146FB07-158B-4BEB-9CF1-26515DE527FC}" type="pres">
      <dgm:prSet presAssocID="{1A019083-70DA-49F8-A17B-979079231A5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isconnected"/>
        </a:ext>
      </dgm:extLst>
    </dgm:pt>
    <dgm:pt modelId="{E021874C-7A0F-4EF3-9A60-FAA1E2027B70}" type="pres">
      <dgm:prSet presAssocID="{1A019083-70DA-49F8-A17B-979079231A57}" presName="spaceRect" presStyleCnt="0"/>
      <dgm:spPr/>
    </dgm:pt>
    <dgm:pt modelId="{253E2368-9784-467F-9BF0-6999CDB4F149}" type="pres">
      <dgm:prSet presAssocID="{1A019083-70DA-49F8-A17B-979079231A57}" presName="textRect" presStyleLbl="revTx" presStyleIdx="4" presStyleCnt="5">
        <dgm:presLayoutVars>
          <dgm:chMax val="1"/>
          <dgm:chPref val="1"/>
        </dgm:presLayoutVars>
      </dgm:prSet>
      <dgm:spPr/>
    </dgm:pt>
  </dgm:ptLst>
  <dgm:cxnLst>
    <dgm:cxn modelId="{D118AE0D-89E9-4DFF-BB51-7431F6B2708C}" type="presOf" srcId="{1F6FFAFB-6A86-49D6-88E3-6B840D396470}" destId="{9B0FDE34-D047-494C-BC9E-90C5016AA326}" srcOrd="0" destOrd="0" presId="urn:microsoft.com/office/officeart/2018/2/layout/IconLabelList"/>
    <dgm:cxn modelId="{7DCF4618-85C3-4710-837E-34B8641786A9}" srcId="{1F6FFAFB-6A86-49D6-88E3-6B840D396470}" destId="{AD48B390-42AC-450A-8737-26C1DAA19745}" srcOrd="2" destOrd="0" parTransId="{EDA75F72-C59C-4981-A81E-B8AFC5B077EA}" sibTransId="{3EB1FBD5-76CA-47FB-B81C-413B29FBDFA7}"/>
    <dgm:cxn modelId="{8D312637-8B6F-4F80-AC8B-F09B8693FA2F}" srcId="{1F6FFAFB-6A86-49D6-88E3-6B840D396470}" destId="{72F6018C-4D46-4FAA-A18C-7A847B368A7A}" srcOrd="1" destOrd="0" parTransId="{A3B796BD-A96A-44E8-9247-E09C2D26115D}" sibTransId="{7AD500B4-B65D-460F-9F42-5FF4D6E4D464}"/>
    <dgm:cxn modelId="{CC9C2647-A58A-4FDE-B3D4-75A6AA0ACBBC}" type="presOf" srcId="{72F6018C-4D46-4FAA-A18C-7A847B368A7A}" destId="{67B5FCCF-2A07-45F5-BE18-01D023BC7497}" srcOrd="0" destOrd="0" presId="urn:microsoft.com/office/officeart/2018/2/layout/IconLabelList"/>
    <dgm:cxn modelId="{8E27AF6A-3096-4AA1-B09E-60C44FA745D6}" type="presOf" srcId="{AD48B390-42AC-450A-8737-26C1DAA19745}" destId="{C771017E-1F28-4FA3-ADB9-75402E7D3C4A}" srcOrd="0" destOrd="0" presId="urn:microsoft.com/office/officeart/2018/2/layout/IconLabelList"/>
    <dgm:cxn modelId="{3B57B98C-AC74-4A3F-B81C-6488A2714BC1}" srcId="{1F6FFAFB-6A86-49D6-88E3-6B840D396470}" destId="{3C9AB8F2-14F4-4455-9CA4-DC4DDE14701E}" srcOrd="3" destOrd="0" parTransId="{AB25664F-817D-4E01-AF01-EBC3F3BF6C5E}" sibTransId="{ACB6704F-C2D0-4255-A24B-A61ED81BB6E8}"/>
    <dgm:cxn modelId="{D4D5DDA6-9578-4FB1-8466-DBE71DF167FA}" srcId="{1F6FFAFB-6A86-49D6-88E3-6B840D396470}" destId="{1A019083-70DA-49F8-A17B-979079231A57}" srcOrd="4" destOrd="0" parTransId="{0D8C69C5-C86C-430A-A225-8BC5935ECFDA}" sibTransId="{BC2E4850-6D8F-45E8-8FCE-2C97B2D4F877}"/>
    <dgm:cxn modelId="{22D2DED4-78E8-4BBB-9948-751D93D5C645}" type="presOf" srcId="{DDF973E0-4423-41F1-AA09-D71001A6820A}" destId="{958B888C-B6E1-4CCD-B632-08F50A17F22D}" srcOrd="0" destOrd="0" presId="urn:microsoft.com/office/officeart/2018/2/layout/IconLabelList"/>
    <dgm:cxn modelId="{A62A93DD-A737-48E0-BDEF-1B47C5972208}" srcId="{1F6FFAFB-6A86-49D6-88E3-6B840D396470}" destId="{DDF973E0-4423-41F1-AA09-D71001A6820A}" srcOrd="0" destOrd="0" parTransId="{3BB1717B-62F5-4E8B-9E22-B489B4196001}" sibTransId="{FB659678-250E-4D95-A157-E7C0EA9CFDC5}"/>
    <dgm:cxn modelId="{FCD23AE9-7CE9-4148-A51C-276E9E36F328}" type="presOf" srcId="{1A019083-70DA-49F8-A17B-979079231A57}" destId="{253E2368-9784-467F-9BF0-6999CDB4F149}" srcOrd="0" destOrd="0" presId="urn:microsoft.com/office/officeart/2018/2/layout/IconLabelList"/>
    <dgm:cxn modelId="{09A362FE-4EF8-45E6-A09C-BB8902EA4D0A}" type="presOf" srcId="{3C9AB8F2-14F4-4455-9CA4-DC4DDE14701E}" destId="{E36AF853-13F1-4E66-B27D-3629A521F539}" srcOrd="0" destOrd="0" presId="urn:microsoft.com/office/officeart/2018/2/layout/IconLabelList"/>
    <dgm:cxn modelId="{7DB1EEA3-5C51-4BC6-884D-4C4C88ACBEE6}" type="presParOf" srcId="{9B0FDE34-D047-494C-BC9E-90C5016AA326}" destId="{2544E8F6-6418-4C4D-8C68-0B4A1BAE8449}" srcOrd="0" destOrd="0" presId="urn:microsoft.com/office/officeart/2018/2/layout/IconLabelList"/>
    <dgm:cxn modelId="{F4E94BF0-52E2-4B26-9E37-48A3395F695B}" type="presParOf" srcId="{2544E8F6-6418-4C4D-8C68-0B4A1BAE8449}" destId="{36E912B1-1E94-4E63-8387-38741C7E1FCC}" srcOrd="0" destOrd="0" presId="urn:microsoft.com/office/officeart/2018/2/layout/IconLabelList"/>
    <dgm:cxn modelId="{BCA84A38-1602-45B0-844C-128DDA572514}" type="presParOf" srcId="{2544E8F6-6418-4C4D-8C68-0B4A1BAE8449}" destId="{C320FDDB-E754-4A5F-95EA-D885EB07EFA4}" srcOrd="1" destOrd="0" presId="urn:microsoft.com/office/officeart/2018/2/layout/IconLabelList"/>
    <dgm:cxn modelId="{8A18C1D9-B5B3-4689-8FE0-331B19BACC91}" type="presParOf" srcId="{2544E8F6-6418-4C4D-8C68-0B4A1BAE8449}" destId="{958B888C-B6E1-4CCD-B632-08F50A17F22D}" srcOrd="2" destOrd="0" presId="urn:microsoft.com/office/officeart/2018/2/layout/IconLabelList"/>
    <dgm:cxn modelId="{1457AB8E-13E2-4829-93B2-77756D159F52}" type="presParOf" srcId="{9B0FDE34-D047-494C-BC9E-90C5016AA326}" destId="{DBCAB599-2309-4826-8397-3D5570AD1F51}" srcOrd="1" destOrd="0" presId="urn:microsoft.com/office/officeart/2018/2/layout/IconLabelList"/>
    <dgm:cxn modelId="{FDD21646-71D2-4487-B16F-5DB537508997}" type="presParOf" srcId="{9B0FDE34-D047-494C-BC9E-90C5016AA326}" destId="{854E7F50-8FB5-46B4-93C6-5308EAEB8F6A}" srcOrd="2" destOrd="0" presId="urn:microsoft.com/office/officeart/2018/2/layout/IconLabelList"/>
    <dgm:cxn modelId="{5F47989D-88A6-4B35-A6F8-E1E9753EBE72}" type="presParOf" srcId="{854E7F50-8FB5-46B4-93C6-5308EAEB8F6A}" destId="{79EE9AFB-1A0A-473B-BE9C-114EA2F2015B}" srcOrd="0" destOrd="0" presId="urn:microsoft.com/office/officeart/2018/2/layout/IconLabelList"/>
    <dgm:cxn modelId="{69C77AEA-E2CA-467A-BED9-0B89A523A36C}" type="presParOf" srcId="{854E7F50-8FB5-46B4-93C6-5308EAEB8F6A}" destId="{8472D90B-7937-4B99-BED0-640B4F2398AD}" srcOrd="1" destOrd="0" presId="urn:microsoft.com/office/officeart/2018/2/layout/IconLabelList"/>
    <dgm:cxn modelId="{E8EE8430-CDFA-4C50-9996-44DE9B4C6CF2}" type="presParOf" srcId="{854E7F50-8FB5-46B4-93C6-5308EAEB8F6A}" destId="{67B5FCCF-2A07-45F5-BE18-01D023BC7497}" srcOrd="2" destOrd="0" presId="urn:microsoft.com/office/officeart/2018/2/layout/IconLabelList"/>
    <dgm:cxn modelId="{71C8E720-33B6-4706-8BB0-387AE9CA55AB}" type="presParOf" srcId="{9B0FDE34-D047-494C-BC9E-90C5016AA326}" destId="{92373CA6-FDE0-4361-958C-5ECD39570444}" srcOrd="3" destOrd="0" presId="urn:microsoft.com/office/officeart/2018/2/layout/IconLabelList"/>
    <dgm:cxn modelId="{A6DEC979-2F44-4683-B188-02270FCE4113}" type="presParOf" srcId="{9B0FDE34-D047-494C-BC9E-90C5016AA326}" destId="{2FCE9F50-32CF-458C-9C5E-87BBF9D5BE2C}" srcOrd="4" destOrd="0" presId="urn:microsoft.com/office/officeart/2018/2/layout/IconLabelList"/>
    <dgm:cxn modelId="{9F46517B-F7FE-4AC6-AD15-1AB0E38460DC}" type="presParOf" srcId="{2FCE9F50-32CF-458C-9C5E-87BBF9D5BE2C}" destId="{793E1E30-BFB7-4AC1-A038-A0B4F107DAC6}" srcOrd="0" destOrd="0" presId="urn:microsoft.com/office/officeart/2018/2/layout/IconLabelList"/>
    <dgm:cxn modelId="{BE5EBA33-78A7-41EF-9B9D-23AEA6BC301E}" type="presParOf" srcId="{2FCE9F50-32CF-458C-9C5E-87BBF9D5BE2C}" destId="{1B83D80C-F3C9-46DE-BCC4-C0D296FA696A}" srcOrd="1" destOrd="0" presId="urn:microsoft.com/office/officeart/2018/2/layout/IconLabelList"/>
    <dgm:cxn modelId="{467CE018-D241-43D1-8906-3BB96423ECE2}" type="presParOf" srcId="{2FCE9F50-32CF-458C-9C5E-87BBF9D5BE2C}" destId="{C771017E-1F28-4FA3-ADB9-75402E7D3C4A}" srcOrd="2" destOrd="0" presId="urn:microsoft.com/office/officeart/2018/2/layout/IconLabelList"/>
    <dgm:cxn modelId="{5A20C301-A7DC-4584-BE5F-72FA059E0848}" type="presParOf" srcId="{9B0FDE34-D047-494C-BC9E-90C5016AA326}" destId="{E5917463-0F46-4917-A488-7E691E3F37FB}" srcOrd="5" destOrd="0" presId="urn:microsoft.com/office/officeart/2018/2/layout/IconLabelList"/>
    <dgm:cxn modelId="{8BB44306-8294-4A8B-ADBE-84D762EB332A}" type="presParOf" srcId="{9B0FDE34-D047-494C-BC9E-90C5016AA326}" destId="{BBC16F64-66C0-4BFE-8094-F82FA7D091BC}" srcOrd="6" destOrd="0" presId="urn:microsoft.com/office/officeart/2018/2/layout/IconLabelList"/>
    <dgm:cxn modelId="{3179E8BA-A314-4F13-B3F6-63DEB36719F1}" type="presParOf" srcId="{BBC16F64-66C0-4BFE-8094-F82FA7D091BC}" destId="{09DA3FB8-1B58-4A25-BD01-786A4E598C55}" srcOrd="0" destOrd="0" presId="urn:microsoft.com/office/officeart/2018/2/layout/IconLabelList"/>
    <dgm:cxn modelId="{21643437-CA86-4EA9-B994-FDEC5244BCCA}" type="presParOf" srcId="{BBC16F64-66C0-4BFE-8094-F82FA7D091BC}" destId="{EC681F75-CD4B-4FC7-9C25-26EA709FFFB5}" srcOrd="1" destOrd="0" presId="urn:microsoft.com/office/officeart/2018/2/layout/IconLabelList"/>
    <dgm:cxn modelId="{14253B9F-C646-470D-AB25-401F3619394B}" type="presParOf" srcId="{BBC16F64-66C0-4BFE-8094-F82FA7D091BC}" destId="{E36AF853-13F1-4E66-B27D-3629A521F539}" srcOrd="2" destOrd="0" presId="urn:microsoft.com/office/officeart/2018/2/layout/IconLabelList"/>
    <dgm:cxn modelId="{826E6E91-A17B-492F-AC6E-49EB37F43E7A}" type="presParOf" srcId="{9B0FDE34-D047-494C-BC9E-90C5016AA326}" destId="{971DB825-1E1B-4EA5-9A38-29B1DDCDAF6A}" srcOrd="7" destOrd="0" presId="urn:microsoft.com/office/officeart/2018/2/layout/IconLabelList"/>
    <dgm:cxn modelId="{CA48FF06-7003-4818-AF01-2F889322B38C}" type="presParOf" srcId="{9B0FDE34-D047-494C-BC9E-90C5016AA326}" destId="{9845F3B3-5EDA-41DD-8E55-49D8848ED48F}" srcOrd="8" destOrd="0" presId="urn:microsoft.com/office/officeart/2018/2/layout/IconLabelList"/>
    <dgm:cxn modelId="{8BFED2F1-30FA-40CE-9CC4-91D3DEB645C2}" type="presParOf" srcId="{9845F3B3-5EDA-41DD-8E55-49D8848ED48F}" destId="{8146FB07-158B-4BEB-9CF1-26515DE527FC}" srcOrd="0" destOrd="0" presId="urn:microsoft.com/office/officeart/2018/2/layout/IconLabelList"/>
    <dgm:cxn modelId="{89DA7510-4B2E-40E1-BB44-02B38E738A7F}" type="presParOf" srcId="{9845F3B3-5EDA-41DD-8E55-49D8848ED48F}" destId="{E021874C-7A0F-4EF3-9A60-FAA1E2027B70}" srcOrd="1" destOrd="0" presId="urn:microsoft.com/office/officeart/2018/2/layout/IconLabelList"/>
    <dgm:cxn modelId="{E7A185E6-637B-4565-B022-3F93B103E716}" type="presParOf" srcId="{9845F3B3-5EDA-41DD-8E55-49D8848ED48F}" destId="{253E2368-9784-467F-9BF0-6999CDB4F14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F387E-9315-45DD-BF1A-D7B56C400BAB}">
      <dsp:nvSpPr>
        <dsp:cNvPr id="0" name=""/>
        <dsp:cNvSpPr/>
      </dsp:nvSpPr>
      <dsp:spPr>
        <a:xfrm>
          <a:off x="0" y="4335"/>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B461E-93E8-42DC-BFAC-0B09254084AE}">
      <dsp:nvSpPr>
        <dsp:cNvPr id="0" name=""/>
        <dsp:cNvSpPr/>
      </dsp:nvSpPr>
      <dsp:spPr>
        <a:xfrm>
          <a:off x="295966" y="224475"/>
          <a:ext cx="538647" cy="538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BCEC6F-2DFB-4582-9379-4E8908C396B8}">
      <dsp:nvSpPr>
        <dsp:cNvPr id="0" name=""/>
        <dsp:cNvSpPr/>
      </dsp:nvSpPr>
      <dsp:spPr>
        <a:xfrm>
          <a:off x="1060332" y="0"/>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Because they allow for the efficient storing and processing of vast volumes of information, SDRs are a natural way for the brain to represent patterns.</a:t>
          </a:r>
        </a:p>
      </dsp:txBody>
      <dsp:txXfrm>
        <a:off x="1060332" y="0"/>
        <a:ext cx="4933168" cy="1008977"/>
      </dsp:txXfrm>
    </dsp:sp>
    <dsp:sp modelId="{BCB7283F-3C09-45C0-AD42-F6A028095473}">
      <dsp:nvSpPr>
        <dsp:cNvPr id="0" name=""/>
        <dsp:cNvSpPr/>
      </dsp:nvSpPr>
      <dsp:spPr>
        <a:xfrm>
          <a:off x="0" y="1265557"/>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73BFE-A001-4240-9C8E-59B2F8E42F32}">
      <dsp:nvSpPr>
        <dsp:cNvPr id="0" name=""/>
        <dsp:cNvSpPr/>
      </dsp:nvSpPr>
      <dsp:spPr>
        <a:xfrm>
          <a:off x="295966" y="1485697"/>
          <a:ext cx="538647" cy="538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7429DD-2EB7-4E96-9F1F-959FFD2FBD0B}">
      <dsp:nvSpPr>
        <dsp:cNvPr id="0" name=""/>
        <dsp:cNvSpPr/>
      </dsp:nvSpPr>
      <dsp:spPr>
        <a:xfrm>
          <a:off x="1130580" y="1265557"/>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To use HTM, data must first be transformed into an SDR using an encoder that captures the data's significant semantic properties.</a:t>
          </a:r>
        </a:p>
      </dsp:txBody>
      <dsp:txXfrm>
        <a:off x="1130580" y="1265557"/>
        <a:ext cx="4933168" cy="1008977"/>
      </dsp:txXfrm>
    </dsp:sp>
    <dsp:sp modelId="{123F2230-A88A-415F-A66F-F68C7C91411B}">
      <dsp:nvSpPr>
        <dsp:cNvPr id="0" name=""/>
        <dsp:cNvSpPr/>
      </dsp:nvSpPr>
      <dsp:spPr>
        <a:xfrm>
          <a:off x="0" y="2526779"/>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09677C-34B7-4C62-B8C0-13F37742A27A}">
      <dsp:nvSpPr>
        <dsp:cNvPr id="0" name=""/>
        <dsp:cNvSpPr/>
      </dsp:nvSpPr>
      <dsp:spPr>
        <a:xfrm>
          <a:off x="295966" y="2746919"/>
          <a:ext cx="538647" cy="538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E6D37-BEF7-48E9-9D45-B78CAE33ABB9}">
      <dsp:nvSpPr>
        <dsp:cNvPr id="0" name=""/>
        <dsp:cNvSpPr/>
      </dsp:nvSpPr>
      <dsp:spPr>
        <a:xfrm>
          <a:off x="1130580" y="2526779"/>
          <a:ext cx="4933168"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The HTM model is based on how one layer of the brain functions and is designed to learn from continuous streams of input patterns to create sparse and stable representations of input sequences.</a:t>
          </a:r>
          <a:endParaRPr lang="en-US" sz="1400" kern="1200" dirty="0">
            <a:latin typeface="Times New Roman" panose="02020603050405020304" pitchFamily="18" charset="0"/>
            <a:cs typeface="Times New Roman" panose="02020603050405020304" pitchFamily="18" charset="0"/>
          </a:endParaRPr>
        </a:p>
      </dsp:txBody>
      <dsp:txXfrm>
        <a:off x="1130580" y="2526779"/>
        <a:ext cx="4933168" cy="1008977"/>
      </dsp:txXfrm>
    </dsp:sp>
    <dsp:sp modelId="{C199B162-EBE8-4982-8040-27989648C3F8}">
      <dsp:nvSpPr>
        <dsp:cNvPr id="0" name=""/>
        <dsp:cNvSpPr/>
      </dsp:nvSpPr>
      <dsp:spPr>
        <a:xfrm>
          <a:off x="0" y="3788001"/>
          <a:ext cx="6081161" cy="97840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9FC36-2C0E-4C1F-AD3F-20E7F547F2B6}">
      <dsp:nvSpPr>
        <dsp:cNvPr id="0" name=""/>
        <dsp:cNvSpPr/>
      </dsp:nvSpPr>
      <dsp:spPr>
        <a:xfrm>
          <a:off x="296256" y="4008141"/>
          <a:ext cx="538647" cy="538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C8C81C-6929-4187-8967-783A0A8B286C}">
      <dsp:nvSpPr>
        <dsp:cNvPr id="0" name=""/>
        <dsp:cNvSpPr/>
      </dsp:nvSpPr>
      <dsp:spPr>
        <a:xfrm>
          <a:off x="1131159" y="3788001"/>
          <a:ext cx="4914652" cy="1008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783" tIns="106783" rIns="106783" bIns="106783" numCol="1" spcCol="1270" anchor="ctr" anchorCtr="0">
          <a:noAutofit/>
        </a:bodyPr>
        <a:lstStyle/>
        <a:p>
          <a:pPr marL="0" lvl="0" indent="0" algn="l" defTabSz="622300">
            <a:lnSpc>
              <a:spcPct val="10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One of the key capabilities of HTM is its ability to predict future patterns based on previously learned patterns. The input patterns must be unique and not repeat to ensure the accuracy of the predictions.</a:t>
          </a:r>
          <a:endParaRPr lang="en-US" sz="1400" kern="1200" dirty="0">
            <a:latin typeface="Times New Roman" panose="02020603050405020304" pitchFamily="18" charset="0"/>
            <a:cs typeface="Times New Roman" panose="02020603050405020304" pitchFamily="18" charset="0"/>
          </a:endParaRPr>
        </a:p>
      </dsp:txBody>
      <dsp:txXfrm>
        <a:off x="1131159" y="3788001"/>
        <a:ext cx="4914652" cy="1008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7F8CE-FB2E-4F1A-B080-0ADF0310C5B0}">
      <dsp:nvSpPr>
        <dsp:cNvPr id="0" name=""/>
        <dsp:cNvSpPr/>
      </dsp:nvSpPr>
      <dsp:spPr>
        <a:xfrm>
          <a:off x="0" y="3529"/>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F50F6-1B9B-4EC8-8472-2795346B014E}">
      <dsp:nvSpPr>
        <dsp:cNvPr id="0" name=""/>
        <dsp:cNvSpPr/>
      </dsp:nvSpPr>
      <dsp:spPr>
        <a:xfrm>
          <a:off x="240936" y="182738"/>
          <a:ext cx="438494" cy="438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E6D601-E8FF-4CF1-86DD-88A11E0D526D}">
      <dsp:nvSpPr>
        <dsp:cNvPr id="0" name=""/>
        <dsp:cNvSpPr/>
      </dsp:nvSpPr>
      <dsp:spPr>
        <a:xfrm>
          <a:off x="920367" y="3529"/>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dirty="0"/>
            <a:t>Spatial Pooler maps active columns' cells during SDR input creation.</a:t>
          </a:r>
          <a:endParaRPr lang="en-US" sz="1400" kern="1200" dirty="0"/>
        </a:p>
      </dsp:txBody>
      <dsp:txXfrm>
        <a:off x="920367" y="3529"/>
        <a:ext cx="4505969" cy="821374"/>
      </dsp:txXfrm>
    </dsp:sp>
    <dsp:sp modelId="{D3078BBF-43EE-4632-A4B5-6BD0071DF49D}">
      <dsp:nvSpPr>
        <dsp:cNvPr id="0" name=""/>
        <dsp:cNvSpPr/>
      </dsp:nvSpPr>
      <dsp:spPr>
        <a:xfrm>
          <a:off x="0" y="1030246"/>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1733F-5D29-4D38-A492-2CDC23A8E08A}">
      <dsp:nvSpPr>
        <dsp:cNvPr id="0" name=""/>
        <dsp:cNvSpPr/>
      </dsp:nvSpPr>
      <dsp:spPr>
        <a:xfrm>
          <a:off x="240936" y="1209455"/>
          <a:ext cx="438494" cy="438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CBF737-5EE3-49F6-BAF9-AE7E9AFF682D}">
      <dsp:nvSpPr>
        <dsp:cNvPr id="0" name=""/>
        <dsp:cNvSpPr/>
      </dsp:nvSpPr>
      <dsp:spPr>
        <a:xfrm>
          <a:off x="920367" y="1030246"/>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Implementing inhibitory mechanism results in constrained representation of input with similar patterns resulting in similar activation columns.</a:t>
          </a:r>
          <a:endParaRPr lang="en-US" sz="1400" kern="1200"/>
        </a:p>
      </dsp:txBody>
      <dsp:txXfrm>
        <a:off x="920367" y="1030246"/>
        <a:ext cx="4505969" cy="821374"/>
      </dsp:txXfrm>
    </dsp:sp>
    <dsp:sp modelId="{3BDBA00E-1CC1-46AD-B195-768F42F3868E}">
      <dsp:nvSpPr>
        <dsp:cNvPr id="0" name=""/>
        <dsp:cNvSpPr/>
      </dsp:nvSpPr>
      <dsp:spPr>
        <a:xfrm>
          <a:off x="0" y="2056964"/>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13E4CB-F9A7-4D7E-BB1F-015FB286E603}">
      <dsp:nvSpPr>
        <dsp:cNvPr id="0" name=""/>
        <dsp:cNvSpPr/>
      </dsp:nvSpPr>
      <dsp:spPr>
        <a:xfrm>
          <a:off x="240936" y="2236173"/>
          <a:ext cx="438494" cy="438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97CE-FC64-45C0-A09E-9B9CF5A689E1}">
      <dsp:nvSpPr>
        <dsp:cNvPr id="0" name=""/>
        <dsp:cNvSpPr/>
      </dsp:nvSpPr>
      <dsp:spPr>
        <a:xfrm>
          <a:off x="920367" y="2056964"/>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Learning occurs through synapse persistence updates, with active bits enhancing persistence and inactive columns being boosted to ensure participation in training.</a:t>
          </a:r>
          <a:endParaRPr lang="en-US" sz="1400" kern="1200"/>
        </a:p>
      </dsp:txBody>
      <dsp:txXfrm>
        <a:off x="920367" y="2056964"/>
        <a:ext cx="4505969" cy="821374"/>
      </dsp:txXfrm>
    </dsp:sp>
    <dsp:sp modelId="{CE22C5A4-0D30-4322-A8DA-65FF68FC7763}">
      <dsp:nvSpPr>
        <dsp:cNvPr id="0" name=""/>
        <dsp:cNvSpPr/>
      </dsp:nvSpPr>
      <dsp:spPr>
        <a:xfrm>
          <a:off x="0" y="3083681"/>
          <a:ext cx="5440510" cy="7964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AE851C-F224-430E-8A4B-B5FADA2EC606}">
      <dsp:nvSpPr>
        <dsp:cNvPr id="0" name=""/>
        <dsp:cNvSpPr/>
      </dsp:nvSpPr>
      <dsp:spPr>
        <a:xfrm>
          <a:off x="240936" y="3262890"/>
          <a:ext cx="438494" cy="438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764F91-2218-4857-8743-1F59216A6E07}">
      <dsp:nvSpPr>
        <dsp:cNvPr id="0" name=""/>
        <dsp:cNvSpPr/>
      </dsp:nvSpPr>
      <dsp:spPr>
        <a:xfrm>
          <a:off x="920367" y="3083681"/>
          <a:ext cx="4505969" cy="821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929" tIns="86929" rIns="86929" bIns="86929" numCol="1" spcCol="1270" anchor="ctr" anchorCtr="0">
          <a:noAutofit/>
        </a:bodyPr>
        <a:lstStyle/>
        <a:p>
          <a:pPr marL="0" lvl="0" indent="0" algn="l" defTabSz="622300">
            <a:lnSpc>
              <a:spcPct val="100000"/>
            </a:lnSpc>
            <a:spcBef>
              <a:spcPct val="0"/>
            </a:spcBef>
            <a:spcAft>
              <a:spcPct val="35000"/>
            </a:spcAft>
            <a:buNone/>
          </a:pPr>
          <a:r>
            <a:rPr lang="en-US" sz="1400" b="0" i="0" kern="1200"/>
            <a:t>SDR is a sparse information organization system, meaning only a small fraction of the cells are active at any given time.</a:t>
          </a:r>
          <a:endParaRPr lang="en-US" sz="1400" kern="1200"/>
        </a:p>
      </dsp:txBody>
      <dsp:txXfrm>
        <a:off x="920367" y="3083681"/>
        <a:ext cx="4505969" cy="821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912B1-1E94-4E63-8387-38741C7E1FCC}">
      <dsp:nvSpPr>
        <dsp:cNvPr id="0" name=""/>
        <dsp:cNvSpPr/>
      </dsp:nvSpPr>
      <dsp:spPr>
        <a:xfrm>
          <a:off x="455128" y="447785"/>
          <a:ext cx="744345" cy="7443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8B888C-B6E1-4CCD-B632-08F50A17F22D}">
      <dsp:nvSpPr>
        <dsp:cNvPr id="0" name=""/>
        <dsp:cNvSpPr/>
      </dsp:nvSpPr>
      <dsp:spPr>
        <a:xfrm>
          <a:off x="250"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latin typeface="Times New Roman" panose="02020603050405020304" pitchFamily="18" charset="0"/>
              <a:cs typeface="Times New Roman" panose="02020603050405020304" pitchFamily="18" charset="0"/>
            </a:rPr>
            <a:t>Active</a:t>
          </a:r>
          <a:r>
            <a:rPr lang="en-US" sz="1100" b="0" i="0" kern="1200" dirty="0"/>
            <a:t> cells in SDR are distributed throughout the region to represent the region's activity.</a:t>
          </a:r>
          <a:endParaRPr lang="en-US" sz="1100" kern="1200" dirty="0"/>
        </a:p>
      </dsp:txBody>
      <dsp:txXfrm>
        <a:off x="250" y="1512586"/>
        <a:ext cx="1654101" cy="951108"/>
      </dsp:txXfrm>
    </dsp:sp>
    <dsp:sp modelId="{79EE9AFB-1A0A-473B-BE9C-114EA2F2015B}">
      <dsp:nvSpPr>
        <dsp:cNvPr id="0" name=""/>
        <dsp:cNvSpPr/>
      </dsp:nvSpPr>
      <dsp:spPr>
        <a:xfrm>
          <a:off x="2398697" y="447785"/>
          <a:ext cx="744345" cy="7443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B5FCCF-2A07-45F5-BE18-01D023BC7497}">
      <dsp:nvSpPr>
        <dsp:cNvPr id="0" name=""/>
        <dsp:cNvSpPr/>
      </dsp:nvSpPr>
      <dsp:spPr>
        <a:xfrm>
          <a:off x="194381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binary representation of SDR in HTM is highly </a:t>
          </a:r>
          <a:r>
            <a:rPr lang="en-US" sz="1100" b="0" i="0" kern="1200" dirty="0">
              <a:latin typeface="Times New Roman" panose="02020603050405020304" pitchFamily="18" charset="0"/>
              <a:cs typeface="Times New Roman" panose="02020603050405020304" pitchFamily="18" charset="0"/>
            </a:rPr>
            <a:t>computationally</a:t>
          </a:r>
          <a:r>
            <a:rPr lang="en-US" sz="1100" b="0" i="0" kern="1200" dirty="0"/>
            <a:t> efficient and does not result in a functional loss of information due to critical features of SDR.</a:t>
          </a:r>
          <a:endParaRPr lang="en-US" sz="1100" kern="1200" dirty="0"/>
        </a:p>
      </dsp:txBody>
      <dsp:txXfrm>
        <a:off x="1943819" y="1512586"/>
        <a:ext cx="1654101" cy="951108"/>
      </dsp:txXfrm>
    </dsp:sp>
    <dsp:sp modelId="{793E1E30-BFB7-4AC1-A038-A0B4F107DAC6}">
      <dsp:nvSpPr>
        <dsp:cNvPr id="0" name=""/>
        <dsp:cNvSpPr/>
      </dsp:nvSpPr>
      <dsp:spPr>
        <a:xfrm>
          <a:off x="4342266" y="447785"/>
          <a:ext cx="744345" cy="7443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71017E-1F28-4FA3-ADB9-75402E7D3C4A}">
      <dsp:nvSpPr>
        <dsp:cNvPr id="0" name=""/>
        <dsp:cNvSpPr/>
      </dsp:nvSpPr>
      <dsp:spPr>
        <a:xfrm>
          <a:off x="3887389" y="1512586"/>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Buckets are used to divide a continuous value range into consistently sized intervals.</a:t>
          </a:r>
          <a:endParaRPr lang="en-US" sz="1100" kern="1200" dirty="0"/>
        </a:p>
      </dsp:txBody>
      <dsp:txXfrm>
        <a:off x="3887389" y="1512586"/>
        <a:ext cx="1654101" cy="951108"/>
      </dsp:txXfrm>
    </dsp:sp>
    <dsp:sp modelId="{09DA3FB8-1B58-4A25-BD01-786A4E598C55}">
      <dsp:nvSpPr>
        <dsp:cNvPr id="0" name=""/>
        <dsp:cNvSpPr/>
      </dsp:nvSpPr>
      <dsp:spPr>
        <a:xfrm>
          <a:off x="1456872" y="2867231"/>
          <a:ext cx="744345" cy="7443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F853-13F1-4E66-B27D-3629A521F539}">
      <dsp:nvSpPr>
        <dsp:cNvPr id="0" name=""/>
        <dsp:cNvSpPr/>
      </dsp:nvSpPr>
      <dsp:spPr>
        <a:xfrm>
          <a:off x="972035"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The width of each bucket is calculated by dividing the range of values by the number of buckets needed.</a:t>
          </a:r>
          <a:endParaRPr lang="en-US" sz="1100" kern="1200" dirty="0"/>
        </a:p>
      </dsp:txBody>
      <dsp:txXfrm>
        <a:off x="972035" y="3942020"/>
        <a:ext cx="1654101" cy="951108"/>
      </dsp:txXfrm>
    </dsp:sp>
    <dsp:sp modelId="{8146FB07-158B-4BEB-9CF1-26515DE527FC}">
      <dsp:nvSpPr>
        <dsp:cNvPr id="0" name=""/>
        <dsp:cNvSpPr/>
      </dsp:nvSpPr>
      <dsp:spPr>
        <a:xfrm>
          <a:off x="3370482" y="2877220"/>
          <a:ext cx="744345" cy="7443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3E2368-9784-467F-9BF0-6999CDB4F149}">
      <dsp:nvSpPr>
        <dsp:cNvPr id="0" name=""/>
        <dsp:cNvSpPr/>
      </dsp:nvSpPr>
      <dsp:spPr>
        <a:xfrm>
          <a:off x="2915604" y="3942020"/>
          <a:ext cx="1654101" cy="9511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Fixed-width bucketing is a basic and extensively used scalar encoding technique, although it may not be suitable for data with irregular distribution.</a:t>
          </a:r>
          <a:endParaRPr lang="en-US" sz="1100" kern="1200" dirty="0"/>
        </a:p>
      </dsp:txBody>
      <dsp:txXfrm>
        <a:off x="2915604" y="3942020"/>
        <a:ext cx="1654101" cy="9511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029B-2D5B-E0FD-A485-ED090E3FA3B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A69087-40C2-613D-CDA7-34C92B329CE2}"/>
              </a:ext>
            </a:extLst>
          </p:cNvPr>
          <p:cNvSpPr>
            <a:spLocks noGrp="1"/>
          </p:cNvSpPr>
          <p:nvPr>
            <p:ph type="dt" sz="half" idx="10"/>
          </p:nvPr>
        </p:nvSpPr>
        <p:spPr/>
        <p:txBody>
          <a:bodyPr/>
          <a:lstStyle/>
          <a:p>
            <a:fld id="{1A460770-223A-490F-86CD-F601AF5780BC}" type="datetimeFigureOut">
              <a:rPr lang="en-IN" smtClean="0"/>
              <a:t>29-03-2023</a:t>
            </a:fld>
            <a:endParaRPr lang="en-IN"/>
          </a:p>
        </p:txBody>
      </p:sp>
      <p:sp>
        <p:nvSpPr>
          <p:cNvPr id="4" name="Footer Placeholder 3">
            <a:extLst>
              <a:ext uri="{FF2B5EF4-FFF2-40B4-BE49-F238E27FC236}">
                <a16:creationId xmlns:a16="http://schemas.microsoft.com/office/drawing/2014/main" id="{F57299AE-7FFB-6F19-6D50-6D8AB38D0E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99C916-50A1-6335-6629-F1C32661B76C}"/>
              </a:ext>
            </a:extLst>
          </p:cNvPr>
          <p:cNvSpPr>
            <a:spLocks noGrp="1"/>
          </p:cNvSpPr>
          <p:nvPr>
            <p:ph type="sldNum" sz="quarter" idx="12"/>
          </p:nvPr>
        </p:nvSpPr>
        <p:spPr/>
        <p:txBody>
          <a:bodyPr/>
          <a:lstStyle/>
          <a:p>
            <a:fld id="{F3D28218-8DF2-4612-BA44-0639E58E663B}" type="slidenum">
              <a:rPr lang="en-IN" smtClean="0"/>
              <a:t>‹#›</a:t>
            </a:fld>
            <a:endParaRPr lang="en-IN"/>
          </a:p>
        </p:txBody>
      </p:sp>
    </p:spTree>
    <p:extLst>
      <p:ext uri="{BB962C8B-B14F-4D97-AF65-F5344CB8AC3E}">
        <p14:creationId xmlns:p14="http://schemas.microsoft.com/office/powerpoint/2010/main" val="17326883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10646-5D2C-E8BF-F794-12E634AD1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3FDADF-B99E-2863-9CAD-7FC5499330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7D4A93-0DBB-A8C6-A0E3-3F073D852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60770-223A-490F-86CD-F601AF5780BC}" type="datetimeFigureOut">
              <a:rPr lang="en-IN" smtClean="0"/>
              <a:t>29-03-2023</a:t>
            </a:fld>
            <a:endParaRPr lang="en-IN"/>
          </a:p>
        </p:txBody>
      </p:sp>
      <p:sp>
        <p:nvSpPr>
          <p:cNvPr id="5" name="Footer Placeholder 4">
            <a:extLst>
              <a:ext uri="{FF2B5EF4-FFF2-40B4-BE49-F238E27FC236}">
                <a16:creationId xmlns:a16="http://schemas.microsoft.com/office/drawing/2014/main" id="{EC8AB0AE-ED21-1DC1-6F14-E5D3CA686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CBF76D3-F9F2-F34E-52E1-6A3269D61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28218-8DF2-4612-BA44-0639E58E663B}" type="slidenum">
              <a:rPr lang="en-IN" smtClean="0"/>
              <a:t>‹#›</a:t>
            </a:fld>
            <a:endParaRPr lang="en-IN"/>
          </a:p>
        </p:txBody>
      </p:sp>
    </p:spTree>
    <p:extLst>
      <p:ext uri="{BB962C8B-B14F-4D97-AF65-F5344CB8AC3E}">
        <p14:creationId xmlns:p14="http://schemas.microsoft.com/office/powerpoint/2010/main" val="358978796"/>
      </p:ext>
    </p:extLst>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B2AB5-1362-3069-EE33-2B2573537BA2}"/>
              </a:ext>
            </a:extLst>
          </p:cNvPr>
          <p:cNvSpPr>
            <a:spLocks noGrp="1"/>
          </p:cNvSpPr>
          <p:nvPr>
            <p:ph type="title"/>
          </p:nvPr>
        </p:nvSpPr>
        <p:spPr>
          <a:xfrm>
            <a:off x="742101" y="1111796"/>
            <a:ext cx="9984615" cy="1597228"/>
          </a:xfrm>
        </p:spPr>
        <p:txBody>
          <a:bodyPr vert="horz" lIns="91440" tIns="45720" rIns="91440" bIns="45720" rtlCol="0" anchor="ctr">
            <a:normAutofit/>
          </a:bodyPr>
          <a:lstStyle/>
          <a:p>
            <a:r>
              <a:rPr lang="en-IN" sz="3600" dirty="0">
                <a:effectLst/>
                <a:latin typeface="Times New Roman" panose="02020603050405020304" pitchFamily="18" charset="0"/>
                <a:ea typeface="Yu Gothic Light" panose="020B0300000000000000" pitchFamily="34" charset="-128"/>
                <a:cs typeface="Times New Roman" panose="02020603050405020304" pitchFamily="18" charset="0"/>
              </a:rPr>
              <a:t>ML22/23 </a:t>
            </a:r>
            <a:r>
              <a:rPr lang="en-US" sz="3600" kern="1200" dirty="0">
                <a:solidFill>
                  <a:schemeClr val="tx1"/>
                </a:solidFill>
                <a:latin typeface="Times New Roman" panose="02020603050405020304" pitchFamily="18" charset="0"/>
                <a:cs typeface="Times New Roman" panose="02020603050405020304" pitchFamily="18" charset="0"/>
              </a:rPr>
              <a:t>Scalar Encoder with Buckets</a:t>
            </a:r>
          </a:p>
        </p:txBody>
      </p:sp>
      <p:pic>
        <p:nvPicPr>
          <p:cNvPr id="6" name="Picture 5">
            <a:extLst>
              <a:ext uri="{FF2B5EF4-FFF2-40B4-BE49-F238E27FC236}">
                <a16:creationId xmlns:a16="http://schemas.microsoft.com/office/drawing/2014/main" id="{8D2BF739-7598-721B-65CF-5C737DD4796C}"/>
              </a:ext>
            </a:extLst>
          </p:cNvPr>
          <p:cNvPicPr>
            <a:picLocks noChangeAspect="1"/>
          </p:cNvPicPr>
          <p:nvPr/>
        </p:nvPicPr>
        <p:blipFill rotWithShape="1">
          <a:blip r:embed="rId2"/>
          <a:srcRect t="16364" r="2" b="767"/>
          <a:stretch/>
        </p:blipFill>
        <p:spPr>
          <a:xfrm>
            <a:off x="8012842" y="777706"/>
            <a:ext cx="3437057" cy="1478962"/>
          </a:xfrm>
          <a:prstGeom prst="rect">
            <a:avLst/>
          </a:prstGeom>
        </p:spPr>
      </p:pic>
      <p:sp>
        <p:nvSpPr>
          <p:cNvPr id="4" name="TextBox 3">
            <a:extLst>
              <a:ext uri="{FF2B5EF4-FFF2-40B4-BE49-F238E27FC236}">
                <a16:creationId xmlns:a16="http://schemas.microsoft.com/office/drawing/2014/main" id="{21BAE754-6F41-C7D7-14FA-5EC7FA6065FD}"/>
              </a:ext>
            </a:extLst>
          </p:cNvPr>
          <p:cNvSpPr txBox="1"/>
          <p:nvPr/>
        </p:nvSpPr>
        <p:spPr>
          <a:xfrm>
            <a:off x="1496152" y="3877513"/>
            <a:ext cx="4238257" cy="1261995"/>
          </a:xfrm>
          <a:prstGeom prst="rect">
            <a:avLst/>
          </a:prstGeom>
        </p:spPr>
        <p:txBody>
          <a:bodyPr vert="horz" lIns="91440" tIns="45720" rIns="91440" bIns="45720" rtlCol="0" anchor="t">
            <a:normAutofit fontScale="92500" lnSpcReduction="10000"/>
          </a:bodyPr>
          <a:lstStyle/>
          <a:p>
            <a:pPr algn="ctr">
              <a:lnSpc>
                <a:spcPct val="90000"/>
              </a:lnSpc>
              <a:spcAft>
                <a:spcPts val="600"/>
              </a:spcAft>
            </a:pPr>
            <a:r>
              <a:rPr lang="en-US" sz="2000" b="1" i="1" dirty="0" err="1"/>
              <a:t>Team_SpiralGanglions</a:t>
            </a:r>
            <a:endParaRPr lang="en-US" sz="2000" b="1" i="1" dirty="0"/>
          </a:p>
          <a:p>
            <a:pPr indent="-228600">
              <a:lnSpc>
                <a:spcPct val="90000"/>
              </a:lnSpc>
              <a:spcAft>
                <a:spcPts val="600"/>
              </a:spcAft>
              <a:buFont typeface="Arial" panose="020B0604020202020204" pitchFamily="34" charset="0"/>
              <a:buChar char="•"/>
            </a:pPr>
            <a:r>
              <a:rPr lang="en-US" sz="2000" b="1" i="1" dirty="0" err="1"/>
              <a:t>Sahith</a:t>
            </a:r>
            <a:r>
              <a:rPr lang="en-US" sz="2000" b="1" i="1" dirty="0"/>
              <a:t> Kumar </a:t>
            </a:r>
            <a:r>
              <a:rPr lang="en-US" sz="2000" b="1" i="1" dirty="0" err="1"/>
              <a:t>Singari</a:t>
            </a:r>
            <a:r>
              <a:rPr lang="en-US" sz="2000" b="1" i="1" dirty="0"/>
              <a:t> -1446809</a:t>
            </a:r>
          </a:p>
          <a:p>
            <a:pPr indent="-228600">
              <a:lnSpc>
                <a:spcPct val="90000"/>
              </a:lnSpc>
              <a:spcAft>
                <a:spcPts val="600"/>
              </a:spcAft>
              <a:buFont typeface="Arial" panose="020B0604020202020204" pitchFamily="34" charset="0"/>
              <a:buChar char="•"/>
            </a:pPr>
            <a:r>
              <a:rPr lang="en-US" sz="2000" b="1" i="1" dirty="0"/>
              <a:t>Anil Kumar Gadiraju-1428607</a:t>
            </a:r>
          </a:p>
          <a:p>
            <a:pPr indent="-228600">
              <a:lnSpc>
                <a:spcPct val="90000"/>
              </a:lnSpc>
              <a:spcAft>
                <a:spcPts val="600"/>
              </a:spcAft>
              <a:buFont typeface="Arial" panose="020B0604020202020204" pitchFamily="34" charset="0"/>
              <a:buChar char="•"/>
            </a:pPr>
            <a:r>
              <a:rPr lang="en-US" sz="2000" b="1" i="1" dirty="0"/>
              <a:t>Vinay Kumar </a:t>
            </a:r>
            <a:r>
              <a:rPr lang="en-US" sz="2000" b="1" i="1" dirty="0" err="1"/>
              <a:t>Bandaru</a:t>
            </a:r>
            <a:r>
              <a:rPr lang="en-US" sz="2000" b="1" i="1" dirty="0"/>
              <a:t> - 1447125</a:t>
            </a:r>
          </a:p>
        </p:txBody>
      </p:sp>
    </p:spTree>
    <p:extLst>
      <p:ext uri="{BB962C8B-B14F-4D97-AF65-F5344CB8AC3E}">
        <p14:creationId xmlns:p14="http://schemas.microsoft.com/office/powerpoint/2010/main" val="119981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EA7C9-5412-742E-7485-1B80D0C53A8B}"/>
              </a:ext>
            </a:extLst>
          </p:cNvPr>
          <p:cNvSpPr>
            <a:spLocks noGrp="1"/>
          </p:cNvSpPr>
          <p:nvPr>
            <p:ph type="title"/>
          </p:nvPr>
        </p:nvSpPr>
        <p:spPr>
          <a:xfrm>
            <a:off x="1523999" y="1389321"/>
            <a:ext cx="9144000" cy="3274592"/>
          </a:xfrm>
        </p:spPr>
        <p:txBody>
          <a:bodyPr vert="horz" lIns="91440" tIns="45720" rIns="91440" bIns="45720" rtlCol="0" anchor="ctr">
            <a:normAutofit fontScale="90000"/>
          </a:bodyPr>
          <a:lstStyle/>
          <a:p>
            <a:pPr algn="ctr"/>
            <a:r>
              <a:rPr lang="en-US" sz="1800" b="1" kern="1200" dirty="0">
                <a:solidFill>
                  <a:schemeClr val="tx1"/>
                </a:solidFill>
                <a:latin typeface="Times New Roman" panose="02020603050405020304" pitchFamily="18" charset="0"/>
                <a:cs typeface="Times New Roman" panose="02020603050405020304" pitchFamily="18" charset="0"/>
              </a:rPr>
              <a:t>GetFirstOnBit</a:t>
            </a:r>
            <a:r>
              <a:rPr lang="en-US" sz="1800" kern="1200" dirty="0">
                <a:solidFill>
                  <a:schemeClr val="tx1"/>
                </a:solidFill>
                <a:latin typeface="Times New Roman" panose="02020603050405020304" pitchFamily="18" charset="0"/>
                <a:cs typeface="Times New Roman" panose="02020603050405020304" pitchFamily="18" charset="0"/>
              </a:rPr>
              <a:t>: Returns the bit offset of the first bit to be set in the encoder output.</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GenerateRangeDescription: </a:t>
            </a:r>
            <a:r>
              <a:rPr lang="en-US" sz="1800" kern="1200" dirty="0">
                <a:solidFill>
                  <a:schemeClr val="tx1"/>
                </a:solidFill>
                <a:latin typeface="Times New Roman" panose="02020603050405020304" pitchFamily="18" charset="0"/>
                <a:cs typeface="Times New Roman" panose="02020603050405020304" pitchFamily="18" charset="0"/>
              </a:rPr>
              <a:t>Creates a description from a range's text description.</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GetBucketIndex: </a:t>
            </a:r>
            <a:r>
              <a:rPr lang="en-US" sz="1800" kern="1200" dirty="0">
                <a:solidFill>
                  <a:schemeClr val="tx1"/>
                </a:solidFill>
                <a:latin typeface="Times New Roman" panose="02020603050405020304" pitchFamily="18" charset="0"/>
                <a:cs typeface="Times New Roman" panose="02020603050405020304" pitchFamily="18" charset="0"/>
              </a:rPr>
              <a:t>Subclasses must override this method and return a list of values for every bucket that the encoder has specified.</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GetBucketValue</a:t>
            </a:r>
            <a:r>
              <a:rPr lang="en-US" sz="1800" kern="1200" dirty="0">
                <a:solidFill>
                  <a:schemeClr val="tx1"/>
                </a:solidFill>
                <a:latin typeface="Times New Roman" panose="02020603050405020304" pitchFamily="18" charset="0"/>
                <a:cs typeface="Times New Roman" panose="02020603050405020304" pitchFamily="18" charset="0"/>
              </a:rPr>
              <a:t>: Sets the value of the bucket at the given index to the given value.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GetBucketInfo</a:t>
            </a:r>
            <a:r>
              <a:rPr lang="en-US" sz="1800" kern="1200" dirty="0">
                <a:solidFill>
                  <a:schemeClr val="tx1"/>
                </a:solidFill>
                <a:latin typeface="Times New Roman" panose="02020603050405020304" pitchFamily="18" charset="0"/>
                <a:cs typeface="Times New Roman" panose="02020603050405020304" pitchFamily="18" charset="0"/>
              </a:rPr>
              <a:t>: Returns information about the associated bucket in the scalar encoder as an int array that is generated by passing a double input value.</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EncodeIntoArray</a:t>
            </a:r>
            <a:r>
              <a:rPr lang="en-US" sz="1800" kern="1200" dirty="0">
                <a:solidFill>
                  <a:schemeClr val="tx1"/>
                </a:solidFill>
                <a:latin typeface="Times New Roman" panose="02020603050405020304" pitchFamily="18" charset="0"/>
                <a:cs typeface="Times New Roman" panose="02020603050405020304" pitchFamily="18" charset="0"/>
              </a:rPr>
              <a:t>: Encodes input data and writes the encoded value to a 1-D array of length.</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GetEncodedValues</a:t>
            </a:r>
            <a:r>
              <a:rPr lang="en-US" sz="1800" kern="1200" dirty="0">
                <a:solidFill>
                  <a:schemeClr val="tx1"/>
                </a:solidFill>
                <a:latin typeface="Times New Roman" panose="02020603050405020304" pitchFamily="18" charset="0"/>
                <a:cs typeface="Times New Roman" panose="02020603050405020304" pitchFamily="18" charset="0"/>
              </a:rPr>
              <a:t>: Returns the input data in the same format as the "topDownCompute" method, which is the same as the input data for most encoder types.</a:t>
            </a:r>
            <a:br>
              <a:rPr lang="en-US" sz="1800" kern="1200" dirty="0">
                <a:solidFill>
                  <a:schemeClr val="tx1"/>
                </a:solidFill>
                <a:latin typeface="Times New Roman" panose="02020603050405020304" pitchFamily="18" charset="0"/>
                <a:cs typeface="Times New Roman" panose="02020603050405020304" pitchFamily="18" charset="0"/>
              </a:rPr>
            </a:br>
            <a:r>
              <a:rPr lang="en-US" sz="1800" b="1" kern="1200" dirty="0">
                <a:solidFill>
                  <a:schemeClr val="tx1"/>
                </a:solidFill>
                <a:latin typeface="Times New Roman" panose="02020603050405020304" pitchFamily="18" charset="0"/>
                <a:cs typeface="Times New Roman" panose="02020603050405020304" pitchFamily="18" charset="0"/>
              </a:rPr>
              <a:t>ClosenessScores</a:t>
            </a:r>
            <a:r>
              <a:rPr lang="en-US" sz="1800" kern="1200" dirty="0">
                <a:solidFill>
                  <a:schemeClr val="tx1"/>
                </a:solidFill>
                <a:latin typeface="Times New Roman" panose="02020603050405020304" pitchFamily="18" charset="0"/>
                <a:cs typeface="Times New Roman" panose="02020603050405020304" pitchFamily="18" charset="0"/>
              </a:rPr>
              <a:t>: Calculates ratings of proximity between the expected and actual scalar values, providing a single closeness score for each value in expValues (or actValues).</a:t>
            </a:r>
            <a:br>
              <a:rPr lang="en-US" sz="1800" kern="1200" dirty="0">
                <a:solidFill>
                  <a:schemeClr val="tx1"/>
                </a:solidFill>
                <a:latin typeface="Times New Roman" panose="02020603050405020304" pitchFamily="18" charset="0"/>
                <a:cs typeface="Times New Roman" panose="02020603050405020304" pitchFamily="18" charset="0"/>
              </a:rPr>
            </a:b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3B09460-8182-B8E2-BAB0-E1509AFE33C1}"/>
              </a:ext>
            </a:extLst>
          </p:cNvPr>
          <p:cNvSpPr txBox="1">
            <a:spLocks/>
          </p:cNvSpPr>
          <p:nvPr/>
        </p:nvSpPr>
        <p:spPr>
          <a:xfrm>
            <a:off x="727363" y="3096546"/>
            <a:ext cx="10214263" cy="186799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910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51F6AF-00BC-E206-DFCA-992843448925}"/>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2300" kern="1200">
                <a:solidFill>
                  <a:schemeClr val="tx1"/>
                </a:solidFill>
                <a:latin typeface="+mj-lt"/>
                <a:ea typeface="+mj-ea"/>
                <a:cs typeface="+mj-cs"/>
              </a:rPr>
              <a:t>These are unit tests for different methods of the Scalar Encoder class, including GetBucketIndex, GenerateRangeDescription, ClosenessScores, EncodeIntoArray, Decode, and _getTopDownMapping, which verify the functionality and accuracy of the methods for encoding and decoding scalar values, generating range descriptions, calculating closeness scores, and mapping input values to encoder buckets.</a:t>
            </a:r>
            <a:br>
              <a:rPr lang="en-US" sz="2300" kern="1200">
                <a:solidFill>
                  <a:schemeClr val="tx1"/>
                </a:solidFill>
                <a:latin typeface="+mj-lt"/>
                <a:ea typeface="+mj-ea"/>
                <a:cs typeface="+mj-cs"/>
              </a:rPr>
            </a:br>
            <a:endParaRPr lang="en-US" sz="2300" kern="1200">
              <a:solidFill>
                <a:schemeClr val="tx1"/>
              </a:solidFill>
              <a:latin typeface="+mj-lt"/>
              <a:ea typeface="+mj-ea"/>
              <a:cs typeface="+mj-cs"/>
            </a:endParaRPr>
          </a:p>
        </p:txBody>
      </p:sp>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62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B8255-3413-FD6E-B3BD-B4962218D6FE}"/>
              </a:ext>
            </a:extLst>
          </p:cNvPr>
          <p:cNvSpPr>
            <a:spLocks noGrp="1"/>
          </p:cNvSpPr>
          <p:nvPr>
            <p:ph type="title"/>
          </p:nvPr>
        </p:nvSpPr>
        <p:spPr>
          <a:xfrm>
            <a:off x="1067813" y="904009"/>
            <a:ext cx="8895670" cy="914400"/>
          </a:xfrm>
        </p:spPr>
        <p:txBody>
          <a:bodyPr vert="horz" lIns="91440" tIns="45720" rIns="91440" bIns="45720" rtlCol="0" anchor="b">
            <a:normAutofit/>
          </a:bodyPr>
          <a:lstStyle/>
          <a:p>
            <a:r>
              <a:rPr lang="en-US" sz="5400" kern="1200" dirty="0">
                <a:solidFill>
                  <a:schemeClr val="tx1"/>
                </a:solidFill>
                <a:latin typeface="+mj-lt"/>
                <a:ea typeface="+mj-ea"/>
                <a:cs typeface="+mj-cs"/>
              </a:rPr>
              <a:t>Result</a:t>
            </a:r>
          </a:p>
        </p:txBody>
      </p:sp>
      <p:sp>
        <p:nvSpPr>
          <p:cNvPr id="5" name="TextBox 4">
            <a:extLst>
              <a:ext uri="{FF2B5EF4-FFF2-40B4-BE49-F238E27FC236}">
                <a16:creationId xmlns:a16="http://schemas.microsoft.com/office/drawing/2014/main" id="{328C2571-7A2B-24DD-9134-F22776C3F122}"/>
              </a:ext>
            </a:extLst>
          </p:cNvPr>
          <p:cNvSpPr txBox="1"/>
          <p:nvPr/>
        </p:nvSpPr>
        <p:spPr>
          <a:xfrm>
            <a:off x="1067813" y="1818409"/>
            <a:ext cx="6094268" cy="4247317"/>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From all the testcases carried out in the training phase</a:t>
            </a:r>
            <a:br>
              <a:rPr lang="en-IN"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Increased Precision: The Scalar Encoder with Buckets maps input values to continuous ranges of buckets rather than individual buckets, providing for greater data encoding precision.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Flexibility: It automatically determines parameters like the number of buckets and bucket size based on the input data, making it more adaptable to varied datasets.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Scalar Encoder with Buckets provides periodic encoding of values, which allows for better handling of cyclical data.</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the Scalar Encoder with Buckets encodes continuous data in a more flexible and accurate manner, making it a superior choice for many practical uses.</a:t>
            </a:r>
          </a:p>
        </p:txBody>
      </p:sp>
    </p:spTree>
    <p:extLst>
      <p:ext uri="{BB962C8B-B14F-4D97-AF65-F5344CB8AC3E}">
        <p14:creationId xmlns:p14="http://schemas.microsoft.com/office/powerpoint/2010/main" val="65747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90D25-967E-DE26-8A02-3371A36BB2D8}"/>
              </a:ext>
            </a:extLst>
          </p:cNvPr>
          <p:cNvSpPr>
            <a:spLocks noGrp="1"/>
          </p:cNvSpPr>
          <p:nvPr>
            <p:ph type="title"/>
          </p:nvPr>
        </p:nvSpPr>
        <p:spPr>
          <a:xfrm>
            <a:off x="-1634837" y="784183"/>
            <a:ext cx="9144000" cy="826407"/>
          </a:xfrm>
        </p:spPr>
        <p:txBody>
          <a:bodyPr vert="horz" lIns="91440" tIns="45720" rIns="91440" bIns="45720" rtlCol="0" anchor="ctr">
            <a:noAutofit/>
          </a:bodyPr>
          <a:lstStyle/>
          <a:p>
            <a:pPr algn="ctr"/>
            <a:r>
              <a:rPr lang="en-US" sz="5400" b="1" kern="1200" dirty="0">
                <a:solidFill>
                  <a:schemeClr val="tx1"/>
                </a:solidFill>
                <a:latin typeface="+mj-lt"/>
                <a:ea typeface="+mj-ea"/>
                <a:cs typeface="+mj-cs"/>
              </a:rPr>
              <a:t>CONCLUSION</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E53AF17-A88D-4530-633C-FB4647143923}"/>
              </a:ext>
            </a:extLst>
          </p:cNvPr>
          <p:cNvSpPr txBox="1"/>
          <p:nvPr/>
        </p:nvSpPr>
        <p:spPr>
          <a:xfrm>
            <a:off x="841664" y="2202652"/>
            <a:ext cx="10047641" cy="2031325"/>
          </a:xfrm>
          <a:prstGeom prst="rect">
            <a:avLst/>
          </a:prstGeom>
          <a:noFill/>
        </p:spPr>
        <p:txBody>
          <a:bodyPr wrap="square" rtlCol="0">
            <a:spAutoFit/>
          </a:bodyPr>
          <a:lstStyle/>
          <a:p>
            <a:r>
              <a:rPr lang="en-US" b="0" i="0" dirty="0">
                <a:solidFill>
                  <a:srgbClr val="374151"/>
                </a:solidFill>
                <a:effectLst/>
                <a:latin typeface="Söhne"/>
              </a:rPr>
              <a:t>The Scalar Encoder with Buckets is an effective method for encoding continuous data into a sparse distributed representation suitable for use in HTM systems. It overcomes the limitations of the Scalar Encoder by utilizing testcases to transform continuous input values into a definite number of buckets, resulting in high precision while encoding data. Its successful implementation suggests its potential for application in a variety of domains, including anomaly detection, prediction, and classification. The test cases performed indicate that the Scalar Encoder with Buckets is functioning as expected and accurately encodes and decodes scalar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19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1D4A-AC63-A6C2-D860-BA28890F9582}"/>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References</a:t>
            </a:r>
          </a:p>
        </p:txBody>
      </p:sp>
      <p:grpSp>
        <p:nvGrpSpPr>
          <p:cNvPr id="17" name="Group 1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8BD6D869-7CF3-107C-3B75-D87D5C028492}"/>
              </a:ext>
            </a:extLst>
          </p:cNvPr>
          <p:cNvGraphicFramePr>
            <a:graphicFrameLocks noGrp="1"/>
          </p:cNvGraphicFramePr>
          <p:nvPr>
            <p:extLst>
              <p:ext uri="{D42A27DB-BD31-4B8C-83A1-F6EECF244321}">
                <p14:modId xmlns:p14="http://schemas.microsoft.com/office/powerpoint/2010/main" val="996622789"/>
              </p:ext>
            </p:extLst>
          </p:nvPr>
        </p:nvGraphicFramePr>
        <p:xfrm>
          <a:off x="5922492" y="1724777"/>
          <a:ext cx="5536001" cy="3349696"/>
        </p:xfrm>
        <a:graphic>
          <a:graphicData uri="http://schemas.openxmlformats.org/drawingml/2006/table">
            <a:tbl>
              <a:tblPr firstRow="1" firstCol="1" bandRow="1"/>
              <a:tblGrid>
                <a:gridCol w="383904">
                  <a:extLst>
                    <a:ext uri="{9D8B030D-6E8A-4147-A177-3AD203B41FA5}">
                      <a16:colId xmlns:a16="http://schemas.microsoft.com/office/drawing/2014/main" val="986215346"/>
                    </a:ext>
                  </a:extLst>
                </a:gridCol>
                <a:gridCol w="5152097">
                  <a:extLst>
                    <a:ext uri="{9D8B030D-6E8A-4147-A177-3AD203B41FA5}">
                      <a16:colId xmlns:a16="http://schemas.microsoft.com/office/drawing/2014/main" val="378524786"/>
                    </a:ext>
                  </a:extLst>
                </a:gridCol>
              </a:tblGrid>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[1]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&amp;. H. .. Ahmad, “ “Properties of sparse distributed representations and their application to hierarchical temporal memory.,”,” 2011. [Online]. Available: doi: 10.1371/journal.pone.0022149.</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513383447"/>
                  </a:ext>
                </a:extLst>
              </a:tr>
              <a:tr h="689047">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[2]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A. J. Hawkins, ““Why neurons have thousands of synapses, a theory of sequence memory in neocortex,”,” 2016. [Online]. Available: https://www.frontiersin.org/articles/10.3389/fncir.2016.00023/full.</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925074743"/>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[3]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Purdy, “Encoding Data for HTM Systems,”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731025657"/>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[4]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“Scalar Encoders,” [Online]. Available: https://arxiv.org/ftp/arxiv/papers/1602/1602.05925.pdf.</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4047599484"/>
                  </a:ext>
                </a:extLst>
              </a:tr>
              <a:tr h="478528">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[5]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S. P. S. Ahmad, “Spatial Pooling with Hierarchical Temporal Memory,” [Online]. Available: https://arxiv.org/abs/1705.05363.</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314164347"/>
                  </a:ext>
                </a:extLst>
              </a:tr>
              <a:tr h="268009">
                <a:tc>
                  <a:txBody>
                    <a:bodyPr/>
                    <a:lstStyle/>
                    <a:p>
                      <a:pPr algn="ctr"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1331633759"/>
                  </a:ext>
                </a:extLst>
              </a:tr>
              <a:tr h="268009">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tc>
                  <a:txBody>
                    <a:bodyPr/>
                    <a:lstStyle/>
                    <a:p>
                      <a:pPr algn="just" fontAlgn="t">
                        <a:spcBef>
                          <a:spcPts val="0"/>
                        </a:spcBef>
                        <a:spcAft>
                          <a:spcPts val="0"/>
                        </a:spcAft>
                      </a:pPr>
                      <a:r>
                        <a:rPr lang="en-US" sz="1400" b="0" i="0" u="none" strike="noStrike">
                          <a:effectLst/>
                          <a:latin typeface="Times New Roman" panose="02020603050405020304" pitchFamily="18" charset="0"/>
                          <a:ea typeface="SimSun" panose="02010600030101010101" pitchFamily="2" charset="-122"/>
                        </a:rPr>
                        <a:t> </a:t>
                      </a:r>
                      <a:endParaRPr lang="en-US" sz="2400" b="0" i="0" u="none" strike="noStrike">
                        <a:effectLst/>
                        <a:latin typeface="Arial" panose="020B0604020202020204" pitchFamily="34" charset="0"/>
                      </a:endParaRPr>
                    </a:p>
                  </a:txBody>
                  <a:tcPr marL="12956" marR="12956" marT="12956" marB="12956">
                    <a:lnL>
                      <a:noFill/>
                    </a:lnL>
                    <a:lnR>
                      <a:noFill/>
                    </a:lnR>
                    <a:lnT>
                      <a:noFill/>
                    </a:lnT>
                    <a:lnB>
                      <a:noFill/>
                    </a:lnB>
                  </a:tcPr>
                </a:tc>
                <a:extLst>
                  <a:ext uri="{0D108BD9-81ED-4DB2-BD59-A6C34878D82A}">
                    <a16:rowId xmlns:a16="http://schemas.microsoft.com/office/drawing/2014/main" val="204523364"/>
                  </a:ext>
                </a:extLst>
              </a:tr>
            </a:tbl>
          </a:graphicData>
        </a:graphic>
      </p:graphicFrame>
    </p:spTree>
    <p:extLst>
      <p:ext uri="{BB962C8B-B14F-4D97-AF65-F5344CB8AC3E}">
        <p14:creationId xmlns:p14="http://schemas.microsoft.com/office/powerpoint/2010/main" val="3175153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C123-3C8C-D464-DBA8-7388C3D3C134}"/>
              </a:ext>
            </a:extLst>
          </p:cNvPr>
          <p:cNvSpPr txBox="1">
            <a:spLocks noGrp="1"/>
          </p:cNvSpPr>
          <p:nvPr>
            <p:ph type="title"/>
          </p:nvPr>
        </p:nvSpPr>
        <p:spPr>
          <a:xfrm>
            <a:off x="734291" y="2505670"/>
            <a:ext cx="10515600" cy="923330"/>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 </a:t>
            </a:r>
            <a:r>
              <a:rPr lang="en-US" sz="6000" dirty="0" err="1">
                <a:latin typeface="Times New Roman" panose="02020603050405020304" pitchFamily="18" charset="0"/>
                <a:cs typeface="Times New Roman" panose="02020603050405020304" pitchFamily="18" charset="0"/>
              </a:rPr>
              <a:t>Team_SpiralGanglion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04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hidden="1">
            <a:extLst>
              <a:ext uri="{FF2B5EF4-FFF2-40B4-BE49-F238E27FC236}">
                <a16:creationId xmlns:a16="http://schemas.microsoft.com/office/drawing/2014/main" id="{D90F2189-9D55-BDBF-F83B-0298078AC409}"/>
              </a:ext>
            </a:extLst>
          </p:cNvPr>
          <p:cNvSpPr>
            <a:spLocks noGrp="1"/>
          </p:cNvSpPr>
          <p:nvPr>
            <p:ph type="title"/>
          </p:nvPr>
        </p:nvSpPr>
        <p:spPr/>
        <p:txBody>
          <a:bodyPr/>
          <a:lstStyle/>
          <a:p>
            <a:endParaRPr lang="en-IN"/>
          </a:p>
        </p:txBody>
      </p:sp>
      <p:sp>
        <p:nvSpPr>
          <p:cNvPr id="4" name="Title 1">
            <a:extLst>
              <a:ext uri="{FF2B5EF4-FFF2-40B4-BE49-F238E27FC236}">
                <a16:creationId xmlns:a16="http://schemas.microsoft.com/office/drawing/2014/main" id="{C2659BA6-A888-A706-FE0F-94615FB20A72}"/>
              </a:ext>
            </a:extLst>
          </p:cNvPr>
          <p:cNvSpPr txBox="1">
            <a:spLocks/>
          </p:cNvSpPr>
          <p:nvPr/>
        </p:nvSpPr>
        <p:spPr>
          <a:xfrm>
            <a:off x="4654296" y="2067249"/>
            <a:ext cx="6903720" cy="64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76656">
              <a:spcAft>
                <a:spcPts val="600"/>
              </a:spcAft>
            </a:pPr>
            <a:r>
              <a:rPr lang="en-US" sz="3256" kern="1200" dirty="0">
                <a:solidFill>
                  <a:schemeClr val="tx1">
                    <a:lumMod val="95000"/>
                  </a:schemeClr>
                </a:solidFill>
                <a:latin typeface="+mj-lt"/>
                <a:ea typeface="+mj-ea"/>
                <a:cs typeface="+mj-cs"/>
              </a:rPr>
              <a:t> </a:t>
            </a:r>
            <a:r>
              <a:rPr lang="en-US" sz="3256" b="1" kern="1200" dirty="0">
                <a:solidFill>
                  <a:schemeClr val="tx1">
                    <a:lumMod val="95000"/>
                  </a:schemeClr>
                </a:solidFill>
                <a:latin typeface="+mj-lt"/>
                <a:ea typeface="+mj-ea"/>
                <a:cs typeface="+mj-cs"/>
              </a:rPr>
              <a:t>OBJECTIVE </a:t>
            </a:r>
            <a:endParaRPr lang="en-IN" b="1" dirty="0">
              <a:solidFill>
                <a:schemeClr val="tx1">
                  <a:lumMod val="95000"/>
                </a:schemeClr>
              </a:solidFill>
            </a:endParaRPr>
          </a:p>
        </p:txBody>
      </p:sp>
      <p:sp>
        <p:nvSpPr>
          <p:cNvPr id="5" name="Content Placeholder 2">
            <a:extLst>
              <a:ext uri="{FF2B5EF4-FFF2-40B4-BE49-F238E27FC236}">
                <a16:creationId xmlns:a16="http://schemas.microsoft.com/office/drawing/2014/main" id="{3444E977-66AF-57D7-C8E1-AACDC2DD0DB7}"/>
              </a:ext>
            </a:extLst>
          </p:cNvPr>
          <p:cNvSpPr txBox="1">
            <a:spLocks/>
          </p:cNvSpPr>
          <p:nvPr/>
        </p:nvSpPr>
        <p:spPr>
          <a:xfrm>
            <a:off x="4654296" y="2994294"/>
            <a:ext cx="6903720" cy="17964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69164" indent="-169164" algn="just" defTabSz="676656">
              <a:spcBef>
                <a:spcPts val="740"/>
              </a:spcBef>
            </a:pPr>
            <a:r>
              <a:rPr lang="en-US" sz="2000" i="0" dirty="0">
                <a:solidFill>
                  <a:srgbClr val="374151"/>
                </a:solidFill>
                <a:effectLst/>
                <a:latin typeface="Times New Roman" panose="02020603050405020304" pitchFamily="18" charset="0"/>
                <a:cs typeface="Times New Roman" panose="02020603050405020304" pitchFamily="18" charset="0"/>
              </a:rPr>
              <a:t>The objective of using scalar encoders with buckets is to address the limitations of the Scalar Encoder by converting continuous input values to a discrete number of buckets resulting in higher precision, versatility and support for periodic encoding.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50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chool supplies on a table">
            <a:extLst>
              <a:ext uri="{FF2B5EF4-FFF2-40B4-BE49-F238E27FC236}">
                <a16:creationId xmlns:a16="http://schemas.microsoft.com/office/drawing/2014/main" id="{168DB801-82EA-D04C-FD9C-2553E4F59540}"/>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FC996-ECEA-62D4-ECF3-FD1A279B9316}"/>
              </a:ext>
            </a:extLst>
          </p:cNvPr>
          <p:cNvSpPr>
            <a:spLocks noGrp="1"/>
          </p:cNvSpPr>
          <p:nvPr>
            <p:ph type="title"/>
          </p:nvPr>
        </p:nvSpPr>
        <p:spPr>
          <a:xfrm>
            <a:off x="7531610" y="365125"/>
            <a:ext cx="3822189" cy="1899912"/>
          </a:xfrm>
        </p:spPr>
        <p:txBody>
          <a:bodyPr vert="horz" lIns="91440" tIns="45720" rIns="91440" bIns="45720" rtlCol="0" anchor="ctr">
            <a:normAutofit/>
          </a:bodyPr>
          <a:lstStyle/>
          <a:p>
            <a:r>
              <a:rPr lang="en-US" sz="4000"/>
              <a:t>TABLE OF CONTENTS</a:t>
            </a:r>
          </a:p>
        </p:txBody>
      </p:sp>
      <p:sp>
        <p:nvSpPr>
          <p:cNvPr id="4" name="TextBox 3">
            <a:extLst>
              <a:ext uri="{FF2B5EF4-FFF2-40B4-BE49-F238E27FC236}">
                <a16:creationId xmlns:a16="http://schemas.microsoft.com/office/drawing/2014/main" id="{9938D7E7-001A-6175-007B-518EE014CB1F}"/>
              </a:ext>
            </a:extLst>
          </p:cNvPr>
          <p:cNvSpPr txBox="1"/>
          <p:nvPr/>
        </p:nvSpPr>
        <p:spPr>
          <a:xfrm>
            <a:off x="7531610" y="2434201"/>
            <a:ext cx="3822189" cy="3742762"/>
          </a:xfrm>
          <a:prstGeom prst="rect">
            <a:avLst/>
          </a:prstGeom>
        </p:spPr>
        <p:txBody>
          <a:bodyPr vert="horz" lIns="91440" tIns="45720" rIns="91440" bIns="45720" rtlCol="0">
            <a:normAutofit/>
          </a:bodyPr>
          <a:lstStyle/>
          <a:p>
            <a:pPr marL="571500" indent="-228600">
              <a:lnSpc>
                <a:spcPct val="90000"/>
              </a:lnSpc>
              <a:spcAft>
                <a:spcPts val="600"/>
              </a:spcAft>
              <a:buFont typeface="Arial" panose="020B0604020202020204" pitchFamily="34" charset="0"/>
              <a:buChar char="•"/>
            </a:pPr>
            <a:r>
              <a:rPr lang="en-US" sz="2000"/>
              <a:t>Introduction	</a:t>
            </a:r>
          </a:p>
          <a:p>
            <a:pPr marL="571500" indent="-228600">
              <a:lnSpc>
                <a:spcPct val="90000"/>
              </a:lnSpc>
              <a:spcAft>
                <a:spcPts val="600"/>
              </a:spcAft>
              <a:buFont typeface="Arial" panose="020B0604020202020204" pitchFamily="34" charset="0"/>
              <a:buChar char="•"/>
            </a:pPr>
            <a:r>
              <a:rPr lang="en-US" sz="2000"/>
              <a:t>Methodology</a:t>
            </a:r>
          </a:p>
          <a:p>
            <a:pPr marL="571500" indent="-228600">
              <a:lnSpc>
                <a:spcPct val="90000"/>
              </a:lnSpc>
              <a:spcAft>
                <a:spcPts val="600"/>
              </a:spcAft>
              <a:buFont typeface="Arial" panose="020B0604020202020204" pitchFamily="34" charset="0"/>
              <a:buChar char="•"/>
            </a:pPr>
            <a:r>
              <a:rPr lang="en-US" sz="2000"/>
              <a:t>Implementation Buckets</a:t>
            </a:r>
          </a:p>
          <a:p>
            <a:pPr marL="571500" indent="-228600">
              <a:lnSpc>
                <a:spcPct val="90000"/>
              </a:lnSpc>
              <a:spcAft>
                <a:spcPts val="600"/>
              </a:spcAft>
              <a:buFont typeface="Arial" panose="020B0604020202020204" pitchFamily="34" charset="0"/>
              <a:buChar char="•"/>
            </a:pPr>
            <a:r>
              <a:rPr lang="en-US" sz="2000"/>
              <a:t>Testcases</a:t>
            </a:r>
          </a:p>
          <a:p>
            <a:pPr marL="571500" indent="-228600">
              <a:lnSpc>
                <a:spcPct val="90000"/>
              </a:lnSpc>
              <a:spcAft>
                <a:spcPts val="600"/>
              </a:spcAft>
              <a:buFont typeface="Arial" panose="020B0604020202020204" pitchFamily="34" charset="0"/>
              <a:buChar char="•"/>
            </a:pPr>
            <a:r>
              <a:rPr lang="en-US" sz="2000"/>
              <a:t>Results</a:t>
            </a:r>
          </a:p>
          <a:p>
            <a:pPr marL="571500" indent="-228600">
              <a:lnSpc>
                <a:spcPct val="90000"/>
              </a:lnSpc>
              <a:spcAft>
                <a:spcPts val="600"/>
              </a:spcAft>
              <a:buFont typeface="Arial" panose="020B0604020202020204" pitchFamily="34" charset="0"/>
              <a:buChar char="•"/>
            </a:pPr>
            <a:r>
              <a:rPr lang="en-US" sz="2000"/>
              <a:t>Conclusion</a:t>
            </a:r>
          </a:p>
        </p:txBody>
      </p:sp>
    </p:spTree>
    <p:extLst>
      <p:ext uri="{BB962C8B-B14F-4D97-AF65-F5344CB8AC3E}">
        <p14:creationId xmlns:p14="http://schemas.microsoft.com/office/powerpoint/2010/main" val="170748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E9985-0C35-84FD-D53E-3AA2F6025F53}"/>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INTRODUCTION</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A2CD386F-1241-0ABF-7E51-F182E8D59A4C}"/>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a:t>Scalar encoder with buckets is a method of transforming continuous data into discrete values that can be utilized for analysis, modeling, and machine learning. It entails segmenting continuous values into intervals or "buckets" and assigning them to the appropriate buckets. </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0" i="0">
                <a:effectLst/>
              </a:rPr>
              <a:t>Scientists study the cortex to understand sequence learning, and models based on neural readings are used to recognize sequences. However, these models may not work in real-world situations. Hierarchical Temporal Memory (HTM) is a biomimetic model based on the neocortex's features, which has shown promise in pattern recognition and learning the sequences and flow of sensory inputs.</a:t>
            </a:r>
            <a:endParaRPr lang="en-US" sz="1400"/>
          </a:p>
        </p:txBody>
      </p:sp>
      <p:sp>
        <p:nvSpPr>
          <p:cNvPr id="33" name="Rectangle 3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oogle Shape;4376;p36" descr="A close-up of water drops&#10;&#10;Description automatically generated with low confidence">
            <a:extLst>
              <a:ext uri="{FF2B5EF4-FFF2-40B4-BE49-F238E27FC236}">
                <a16:creationId xmlns:a16="http://schemas.microsoft.com/office/drawing/2014/main" id="{0A0BBD40-E08B-BAB0-1A16-50E3E78305E8}"/>
              </a:ext>
            </a:extLst>
          </p:cNvPr>
          <p:cNvPicPr preferRelativeResize="0"/>
          <p:nvPr/>
        </p:nvPicPr>
        <p:blipFill rotWithShape="1">
          <a:blip r:embed="rId2"/>
          <a:srcRect r="25212" b="3"/>
          <a:stretch/>
        </p:blipFill>
        <p:spPr>
          <a:xfrm>
            <a:off x="5977788" y="799352"/>
            <a:ext cx="5425410" cy="5259296"/>
          </a:xfrm>
          <a:prstGeom prst="rect">
            <a:avLst/>
          </a:prstGeom>
          <a:noFill/>
        </p:spPr>
      </p:pic>
    </p:spTree>
    <p:extLst>
      <p:ext uri="{BB962C8B-B14F-4D97-AF65-F5344CB8AC3E}">
        <p14:creationId xmlns:p14="http://schemas.microsoft.com/office/powerpoint/2010/main" val="366174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7E9D4B-7BFA-4D10-B666-547BAC4994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1302B1-CDCF-10C4-5F3F-A7FFABE7620C}"/>
              </a:ext>
            </a:extLst>
          </p:cNvPr>
          <p:cNvSpPr txBox="1"/>
          <p:nvPr/>
        </p:nvSpPr>
        <p:spPr>
          <a:xfrm>
            <a:off x="962163" y="1049482"/>
            <a:ext cx="6193766" cy="4873336"/>
          </a:xfrm>
          <a:prstGeom prst="rect">
            <a:avLst/>
          </a:prstGeom>
        </p:spPr>
        <p:txBody>
          <a:bodyPr vert="horz" lIns="91440" tIns="45720" rIns="91440" bIns="45720" rtlCol="0">
            <a:noAutofit/>
          </a:bodyPr>
          <a:lstStyle/>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The encoding mechanism in HTM is comparable to how human and animal sensory organs work.</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A system that transforms environmental noises into a sparse group of active neurons is the cochlea. In HTM's language, Sparse Distributed Representations (SDRs) are employed, with a fixed number of active bits that carry semantic significance.</a:t>
            </a:r>
          </a:p>
          <a:p>
            <a:pPr marL="196796" indent="-157437" defTabSz="629747">
              <a:lnSpc>
                <a:spcPct val="90000"/>
              </a:lnSpc>
              <a:spcAft>
                <a:spcPts val="413"/>
              </a:spcAft>
              <a:buFont typeface="Arial" panose="020B0604020202020204" pitchFamily="34" charset="0"/>
              <a:buChar char="•"/>
            </a:pP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196796" indent="-157437" defTabSz="629747">
              <a:lnSpc>
                <a:spcPct val="90000"/>
              </a:lnSpc>
              <a:spcAft>
                <a:spcPts val="413"/>
              </a:spcAft>
              <a:buFont typeface="Arial" panose="020B0604020202020204" pitchFamily="34" charset="0"/>
              <a:buChar char="•"/>
            </a:pPr>
            <a:r>
              <a:rPr lang="en-US" sz="2000" kern="1200" dirty="0">
                <a:solidFill>
                  <a:schemeClr val="tx1"/>
                </a:solidFill>
                <a:latin typeface="Times New Roman" panose="02020603050405020304" pitchFamily="18" charset="0"/>
                <a:ea typeface="+mn-ea"/>
                <a:cs typeface="Times New Roman" panose="02020603050405020304" pitchFamily="18" charset="0"/>
              </a:rPr>
              <a:t>In SDR, which is critical in HTM learning, two inputs with comparable semantic meaning must have equal active bit representation.HTM is built on the concept of SDRs, which are high-dimensional binary vectors with only a tiny percentage of their bits set to 1.</a:t>
            </a:r>
          </a:p>
          <a:p>
            <a:pPr marL="285750" indent="-228600">
              <a:lnSpc>
                <a:spcPct val="90000"/>
              </a:lnSpc>
              <a:spcAft>
                <a:spcPts val="600"/>
              </a:spcAft>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E683539E-D84E-FE98-E629-92D8A8DDF0D4}"/>
              </a:ext>
            </a:extLst>
          </p:cNvPr>
          <p:cNvPicPr>
            <a:picLocks noChangeAspect="1"/>
          </p:cNvPicPr>
          <p:nvPr/>
        </p:nvPicPr>
        <p:blipFill>
          <a:blip r:embed="rId2"/>
          <a:stretch>
            <a:fillRect/>
          </a:stretch>
        </p:blipFill>
        <p:spPr>
          <a:xfrm>
            <a:off x="8011927" y="1718495"/>
            <a:ext cx="2678902" cy="2249891"/>
          </a:xfrm>
          <a:prstGeom prst="rect">
            <a:avLst/>
          </a:prstGeom>
        </p:spPr>
      </p:pic>
      <p:sp>
        <p:nvSpPr>
          <p:cNvPr id="14" name="TextBox 13">
            <a:extLst>
              <a:ext uri="{FF2B5EF4-FFF2-40B4-BE49-F238E27FC236}">
                <a16:creationId xmlns:a16="http://schemas.microsoft.com/office/drawing/2014/main" id="{9937915D-7FC8-A15B-FCE5-CD64AB8CBEB0}"/>
              </a:ext>
            </a:extLst>
          </p:cNvPr>
          <p:cNvSpPr txBox="1"/>
          <p:nvPr/>
        </p:nvSpPr>
        <p:spPr>
          <a:xfrm>
            <a:off x="8496234" y="4150842"/>
            <a:ext cx="2678902" cy="261931"/>
          </a:xfrm>
          <a:prstGeom prst="rect">
            <a:avLst/>
          </a:prstGeom>
          <a:noFill/>
        </p:spPr>
        <p:txBody>
          <a:bodyPr wrap="square" rtlCol="0">
            <a:spAutoFit/>
          </a:bodyPr>
          <a:lstStyle/>
          <a:p>
            <a:pPr defTabSz="629747">
              <a:spcAft>
                <a:spcPts val="426"/>
              </a:spcAft>
            </a:pPr>
            <a:r>
              <a:rPr lang="en-US" sz="1102" i="1" kern="1200" dirty="0">
                <a:solidFill>
                  <a:schemeClr val="tx1"/>
                </a:solidFill>
                <a:latin typeface="Times New Roman" panose="02020603050405020304" pitchFamily="18" charset="0"/>
                <a:ea typeface="+mn-ea"/>
                <a:cs typeface="Times New Roman" panose="02020603050405020304" pitchFamily="18" charset="0"/>
              </a:rPr>
              <a:t>Fig 1:Innerparts of the ear.</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38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Diagram&#10;&#10;Description automatically generated">
            <a:extLst>
              <a:ext uri="{FF2B5EF4-FFF2-40B4-BE49-F238E27FC236}">
                <a16:creationId xmlns:a16="http://schemas.microsoft.com/office/drawing/2014/main" id="{5D921932-D590-BFFB-BD61-9E93C1D8B803}"/>
              </a:ext>
            </a:extLst>
          </p:cNvPr>
          <p:cNvPicPr>
            <a:picLocks noChangeAspect="1"/>
          </p:cNvPicPr>
          <p:nvPr/>
        </p:nvPicPr>
        <p:blipFill>
          <a:blip r:embed="rId2"/>
          <a:stretch>
            <a:fillRect/>
          </a:stretch>
        </p:blipFill>
        <p:spPr>
          <a:xfrm>
            <a:off x="1129091" y="965565"/>
            <a:ext cx="3995928" cy="2144953"/>
          </a:xfrm>
          <a:prstGeom prst="rect">
            <a:avLst/>
          </a:prstGeom>
        </p:spPr>
      </p:pic>
      <p:sp>
        <p:nvSpPr>
          <p:cNvPr id="13" name="TextBox 12">
            <a:extLst>
              <a:ext uri="{FF2B5EF4-FFF2-40B4-BE49-F238E27FC236}">
                <a16:creationId xmlns:a16="http://schemas.microsoft.com/office/drawing/2014/main" id="{C55E2F03-2FF4-FB1D-2CE3-F583EA011973}"/>
              </a:ext>
            </a:extLst>
          </p:cNvPr>
          <p:cNvSpPr txBox="1"/>
          <p:nvPr/>
        </p:nvSpPr>
        <p:spPr>
          <a:xfrm>
            <a:off x="749393" y="3455095"/>
            <a:ext cx="4513118" cy="584775"/>
          </a:xfrm>
          <a:prstGeom prst="rect">
            <a:avLst/>
          </a:prstGeom>
          <a:noFill/>
        </p:spPr>
        <p:txBody>
          <a:bodyPr wrap="square">
            <a:spAutoFit/>
          </a:bodyPr>
          <a:lstStyle/>
          <a:p>
            <a:pPr algn="ctr"/>
            <a:r>
              <a:rPr lang="en-IN" sz="1400" i="1" dirty="0">
                <a:effectLst/>
                <a:latin typeface="Times New Roman" panose="02020603050405020304" pitchFamily="18" charset="0"/>
                <a:ea typeface="SimSun" panose="02010600030101010101" pitchFamily="2" charset="-122"/>
              </a:rPr>
              <a:t>Fig.2: </a:t>
            </a:r>
            <a:r>
              <a:rPr lang="en-US" sz="1400" i="1" dirty="0">
                <a:effectLst/>
                <a:latin typeface="Times New Roman" panose="02020603050405020304" pitchFamily="18" charset="0"/>
                <a:ea typeface="SimSun" panose="02010600030101010101" pitchFamily="2" charset="-122"/>
              </a:rPr>
              <a:t>Cochlear hair cells excite a group of neurons based on the frequency of the sound</a:t>
            </a:r>
            <a:r>
              <a:rPr lang="en-US" sz="1800" i="1" dirty="0">
                <a:effectLst/>
                <a:latin typeface="Times New Roman" panose="02020603050405020304" pitchFamily="18" charset="0"/>
                <a:ea typeface="SimSun" panose="02010600030101010101" pitchFamily="2" charset="-122"/>
              </a:rPr>
              <a:t>.</a:t>
            </a:r>
            <a:endParaRPr lang="en-IN" sz="2000" dirty="0">
              <a:effectLst/>
              <a:latin typeface="Times New Roman" panose="02020603050405020304" pitchFamily="18" charset="0"/>
              <a:ea typeface="SimSun" panose="02010600030101010101" pitchFamily="2" charset="-122"/>
            </a:endParaRPr>
          </a:p>
        </p:txBody>
      </p:sp>
      <p:graphicFrame>
        <p:nvGraphicFramePr>
          <p:cNvPr id="19" name="TextBox 10">
            <a:extLst>
              <a:ext uri="{FF2B5EF4-FFF2-40B4-BE49-F238E27FC236}">
                <a16:creationId xmlns:a16="http://schemas.microsoft.com/office/drawing/2014/main" id="{BAEEFA2E-16B7-F595-6750-00C4449AB229}"/>
              </a:ext>
            </a:extLst>
          </p:cNvPr>
          <p:cNvGraphicFramePr/>
          <p:nvPr>
            <p:extLst>
              <p:ext uri="{D42A27DB-BD31-4B8C-83A1-F6EECF244321}">
                <p14:modId xmlns:p14="http://schemas.microsoft.com/office/powerpoint/2010/main" val="2054583628"/>
              </p:ext>
            </p:extLst>
          </p:nvPr>
        </p:nvGraphicFramePr>
        <p:xfrm>
          <a:off x="5616404" y="790406"/>
          <a:ext cx="6081161" cy="48013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84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1137034" y="609600"/>
            <a:ext cx="4784796" cy="1330840"/>
          </a:xfrm>
        </p:spPr>
        <p:txBody>
          <a:bodyPr vert="horz" lIns="91440" tIns="45720" rIns="91440" bIns="45720" rtlCol="0" anchor="ctr">
            <a:normAutofit/>
          </a:bodyPr>
          <a:lstStyle/>
          <a:p>
            <a:r>
              <a:rPr lang="en-US" kern="1200" dirty="0">
                <a:solidFill>
                  <a:schemeClr val="tx1"/>
                </a:solidFill>
                <a:latin typeface="+mj-lt"/>
                <a:ea typeface="+mj-ea"/>
                <a:cs typeface="+mj-cs"/>
              </a:rPr>
              <a:t>Methodology</a:t>
            </a:r>
          </a:p>
        </p:txBody>
      </p:sp>
      <p:pic>
        <p:nvPicPr>
          <p:cNvPr id="12" name="Picture 11" descr="Chart, radar chart&#10;&#10;Description automatically generated">
            <a:extLst>
              <a:ext uri="{FF2B5EF4-FFF2-40B4-BE49-F238E27FC236}">
                <a16:creationId xmlns:a16="http://schemas.microsoft.com/office/drawing/2014/main" id="{D9178CC4-7889-EBBF-DD0E-82CB2335A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610" y="2107644"/>
            <a:ext cx="4737650" cy="2664927"/>
          </a:xfrm>
          <a:prstGeom prst="rect">
            <a:avLst/>
          </a:prstGeom>
        </p:spPr>
      </p:pic>
      <p:sp>
        <p:nvSpPr>
          <p:cNvPr id="7" name="AutoShape 6" descr="Hierarchical Temporal Memory Xceedance">
            <a:extLst>
              <a:ext uri="{FF2B5EF4-FFF2-40B4-BE49-F238E27FC236}">
                <a16:creationId xmlns:a16="http://schemas.microsoft.com/office/drawing/2014/main" id="{8A602C3F-D2A3-9B4F-2004-7B5BE2F07387}"/>
              </a:ext>
            </a:extLst>
          </p:cNvPr>
          <p:cNvSpPr>
            <a:spLocks noChangeAspect="1" noChangeArrowheads="1"/>
          </p:cNvSpPr>
          <p:nvPr/>
        </p:nvSpPr>
        <p:spPr bwMode="auto">
          <a:xfrm>
            <a:off x="5943599" y="3276599"/>
            <a:ext cx="3626427" cy="36264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sz="1400"/>
          </a:p>
        </p:txBody>
      </p:sp>
      <p:sp>
        <p:nvSpPr>
          <p:cNvPr id="14" name="TextBox 13">
            <a:extLst>
              <a:ext uri="{FF2B5EF4-FFF2-40B4-BE49-F238E27FC236}">
                <a16:creationId xmlns:a16="http://schemas.microsoft.com/office/drawing/2014/main" id="{5C975A40-D14E-985C-FF00-A0C2918EBE76}"/>
              </a:ext>
            </a:extLst>
          </p:cNvPr>
          <p:cNvSpPr txBox="1"/>
          <p:nvPr/>
        </p:nvSpPr>
        <p:spPr>
          <a:xfrm>
            <a:off x="6982691" y="5174673"/>
            <a:ext cx="4301836" cy="338554"/>
          </a:xfrm>
          <a:prstGeom prst="rect">
            <a:avLst/>
          </a:prstGeom>
          <a:noFill/>
        </p:spPr>
        <p:txBody>
          <a:bodyPr wrap="square" rtlCol="0">
            <a:spAutoFit/>
          </a:bodyPr>
          <a:lstStyle/>
          <a:p>
            <a:r>
              <a:rPr lang="en-US" sz="1600" i="1" dirty="0">
                <a:latin typeface="Times New Roman" panose="02020603050405020304" pitchFamily="18" charset="0"/>
                <a:cs typeface="Times New Roman" panose="02020603050405020304" pitchFamily="18" charset="0"/>
              </a:rPr>
              <a:t>Fig3:SDR Diagram contains Active columns</a:t>
            </a:r>
            <a:endParaRPr lang="en-IN" sz="1600" i="1" dirty="0">
              <a:latin typeface="Times New Roman" panose="02020603050405020304" pitchFamily="18" charset="0"/>
              <a:cs typeface="Times New Roman" panose="02020603050405020304" pitchFamily="18" charset="0"/>
            </a:endParaRPr>
          </a:p>
        </p:txBody>
      </p:sp>
      <p:graphicFrame>
        <p:nvGraphicFramePr>
          <p:cNvPr id="38" name="TextBox 4">
            <a:extLst>
              <a:ext uri="{FF2B5EF4-FFF2-40B4-BE49-F238E27FC236}">
                <a16:creationId xmlns:a16="http://schemas.microsoft.com/office/drawing/2014/main" id="{442DE87D-31D2-B6EB-79DC-8C756083F5F2}"/>
              </a:ext>
            </a:extLst>
          </p:cNvPr>
          <p:cNvGraphicFramePr/>
          <p:nvPr>
            <p:extLst>
              <p:ext uri="{D42A27DB-BD31-4B8C-83A1-F6EECF244321}">
                <p14:modId xmlns:p14="http://schemas.microsoft.com/office/powerpoint/2010/main" val="306397978"/>
              </p:ext>
            </p:extLst>
          </p:nvPr>
        </p:nvGraphicFramePr>
        <p:xfrm>
          <a:off x="262390" y="2107644"/>
          <a:ext cx="5440511" cy="3908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070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CD007BC-E6B4-A2ED-90EA-9476A70E544F}"/>
              </a:ext>
            </a:extLst>
          </p:cNvPr>
          <p:cNvSpPr txBox="1"/>
          <p:nvPr/>
        </p:nvSpPr>
        <p:spPr>
          <a:xfrm>
            <a:off x="463688" y="5465791"/>
            <a:ext cx="4686456" cy="446636"/>
          </a:xfrm>
          <a:prstGeom prst="rect">
            <a:avLst/>
          </a:prstGeom>
        </p:spPr>
        <p:txBody>
          <a:bodyPr vert="horz" lIns="91440" tIns="45720" rIns="91440" bIns="45720" rtlCol="0" anchor="t">
            <a:normAutofit fontScale="47500" lnSpcReduction="20000"/>
          </a:bodyPr>
          <a:lstStyle/>
          <a:p>
            <a:pPr>
              <a:lnSpc>
                <a:spcPct val="90000"/>
              </a:lnSpc>
              <a:spcBef>
                <a:spcPct val="0"/>
              </a:spcBef>
              <a:spcAft>
                <a:spcPts val="600"/>
              </a:spcAft>
            </a:pPr>
            <a:r>
              <a:rPr lang="en-US" sz="5400" i="1" dirty="0">
                <a:latin typeface="+mj-lt"/>
                <a:ea typeface="+mj-ea"/>
                <a:cs typeface="+mj-cs"/>
              </a:rPr>
              <a:t>Fig5:A Section Of  HTM Region</a:t>
            </a:r>
          </a:p>
        </p:txBody>
      </p:sp>
      <p:grpSp>
        <p:nvGrpSpPr>
          <p:cNvPr id="2059" name="Group 205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2060" name="Rectangle 205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4" name="Rectangle 206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206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tructure of a typical HTM neural network. HTM: hierarchical temporal... |  Download Scientific Diagram">
            <a:extLst>
              <a:ext uri="{FF2B5EF4-FFF2-40B4-BE49-F238E27FC236}">
                <a16:creationId xmlns:a16="http://schemas.microsoft.com/office/drawing/2014/main" id="{A11144DC-F1F3-B09F-FF2F-523910C3E4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194" r="-3" b="8936"/>
          <a:stretch/>
        </p:blipFill>
        <p:spPr bwMode="auto">
          <a:xfrm>
            <a:off x="267832" y="1518491"/>
            <a:ext cx="4921155" cy="3271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52" name="TextBox 7">
            <a:extLst>
              <a:ext uri="{FF2B5EF4-FFF2-40B4-BE49-F238E27FC236}">
                <a16:creationId xmlns:a16="http://schemas.microsoft.com/office/drawing/2014/main" id="{5B51C2AC-5E89-5D8C-9379-65858545E906}"/>
              </a:ext>
            </a:extLst>
          </p:cNvPr>
          <p:cNvGraphicFramePr/>
          <p:nvPr>
            <p:extLst>
              <p:ext uri="{D42A27DB-BD31-4B8C-83A1-F6EECF244321}">
                <p14:modId xmlns:p14="http://schemas.microsoft.com/office/powerpoint/2010/main" val="419449888"/>
              </p:ext>
            </p:extLst>
          </p:nvPr>
        </p:nvGraphicFramePr>
        <p:xfrm>
          <a:off x="5881665" y="789721"/>
          <a:ext cx="5541741" cy="5340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749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51C40-5629-BDDE-DC99-E998A2B6BF08}"/>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dirty="0">
                <a:solidFill>
                  <a:schemeClr val="tx1"/>
                </a:solidFill>
                <a:latin typeface="+mj-lt"/>
                <a:ea typeface="+mj-ea"/>
                <a:cs typeface="+mj-cs"/>
              </a:rPr>
              <a:t>Implementation</a:t>
            </a:r>
          </a:p>
        </p:txBody>
      </p:sp>
      <p:grpSp>
        <p:nvGrpSpPr>
          <p:cNvPr id="27" name="Group 2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8" name="Rectangle 2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00FEB74-14B7-C9FC-58EC-995F70EF09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700" b="0" i="0">
                <a:effectLst/>
              </a:rPr>
              <a:t>Understand the components of your data to design an effective encoder.</a:t>
            </a:r>
          </a:p>
          <a:p>
            <a:pPr indent="-228600">
              <a:lnSpc>
                <a:spcPct val="90000"/>
              </a:lnSpc>
              <a:spcAft>
                <a:spcPts val="600"/>
              </a:spcAft>
              <a:buFont typeface="Arial" panose="020B0604020202020204" pitchFamily="34" charset="0"/>
              <a:buChar char="•"/>
            </a:pPr>
            <a:endParaRPr lang="en-US" sz="1700" b="0" i="0">
              <a:effectLst/>
            </a:endParaRPr>
          </a:p>
          <a:p>
            <a:pPr marL="285750" indent="-228600">
              <a:lnSpc>
                <a:spcPct val="90000"/>
              </a:lnSpc>
              <a:spcAft>
                <a:spcPts val="600"/>
              </a:spcAft>
              <a:buFont typeface="Arial" panose="020B0604020202020204" pitchFamily="34" charset="0"/>
              <a:buChar char="•"/>
            </a:pPr>
            <a:r>
              <a:rPr lang="en-US" sz="1700" b="0" i="0">
                <a:effectLst/>
              </a:rPr>
              <a:t>Divide the value range into buckets and map them to active cells to build the encoder implementation.</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b="0" i="0">
                <a:effectLst/>
              </a:rPr>
              <a:t>A scalar encoder is a device that converts a numeric (floating point) value to a bit array. The output is entirely 0's with the exception of a continuous block of 1's whose placement changes in real time as the input value changes.</a:t>
            </a:r>
          </a:p>
          <a:p>
            <a:pPr marL="285750" indent="-228600">
              <a:lnSpc>
                <a:spcPct val="90000"/>
              </a:lnSpc>
              <a:spcAft>
                <a:spcPts val="600"/>
              </a:spcAft>
              <a:buFont typeface="Arial" panose="020B0604020202020204" pitchFamily="34" charset="0"/>
              <a:buChar char="•"/>
            </a:pPr>
            <a:endParaRPr lang="en-US" sz="1700"/>
          </a:p>
          <a:p>
            <a:pPr marL="285750" indent="-228600">
              <a:lnSpc>
                <a:spcPct val="90000"/>
              </a:lnSpc>
              <a:spcAft>
                <a:spcPts val="600"/>
              </a:spcAft>
              <a:buFont typeface="Arial" panose="020B0604020202020204" pitchFamily="34" charset="0"/>
              <a:buChar char="•"/>
            </a:pPr>
            <a:r>
              <a:rPr lang="en-US" sz="1700" b="0" i="0">
                <a:effectLst/>
              </a:rPr>
              <a:t>Linear encoding is employed, although nonlinear encoding is possible by modifying the scalar before encoding (e.g., with a logarithm function).Binding the data as a pre-processing step is not recommended because it loses information and prevents neighboring values in the result from overlapping. A </a:t>
            </a:r>
          </a:p>
          <a:p>
            <a:pPr indent="-228600">
              <a:lnSpc>
                <a:spcPct val="90000"/>
              </a:lnSpc>
              <a:spcAft>
                <a:spcPts val="600"/>
              </a:spcAft>
              <a:buFont typeface="Arial" panose="020B0604020202020204" pitchFamily="34" charset="0"/>
              <a:buChar char="•"/>
            </a:pPr>
            <a:endParaRPr lang="en-US" sz="1700"/>
          </a:p>
        </p:txBody>
      </p:sp>
    </p:spTree>
    <p:extLst>
      <p:ext uri="{BB962C8B-B14F-4D97-AF65-F5344CB8AC3E}">
        <p14:creationId xmlns:p14="http://schemas.microsoft.com/office/powerpoint/2010/main" val="334869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1422</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ML22/23 Scalar Encoder with Buckets</vt:lpstr>
      <vt:lpstr>PowerPoint Presentation</vt:lpstr>
      <vt:lpstr>TABLE OF CONTENTS</vt:lpstr>
      <vt:lpstr>INTRODUCTION</vt:lpstr>
      <vt:lpstr>PowerPoint Presentation</vt:lpstr>
      <vt:lpstr>PowerPoint Presentation</vt:lpstr>
      <vt:lpstr>Methodology</vt:lpstr>
      <vt:lpstr>PowerPoint Presentation</vt:lpstr>
      <vt:lpstr>Implementation</vt:lpstr>
      <vt:lpstr>GetFirstOnBit: Returns the bit offset of the first bit to be set in the encoder output. GenerateRangeDescription: Creates a description from a range's text description. GetBucketIndex: Subclasses must override this method and return a list of values for every bucket that the encoder has specified. GetBucketValue: Sets the value of the bucket at the given index to the given value. GetBucketInfo: Returns information about the associated bucket in the scalar encoder as an int array that is generated by passing a double input value. EncodeIntoArray: Encodes input data and writes the encoded value to a 1-D array of length. GetEncodedValues: Returns the input data in the same format as the "topDownCompute" method, which is the same as the input data for most encoder types. ClosenessScores: Calculates ratings of proximity between the expected and actual scalar values, providing a single closeness score for each value in expValues (or actValues).  </vt:lpstr>
      <vt:lpstr>These are unit tests for different methods of the Scalar Encoder class, including GetBucketIndex, GenerateRangeDescription, ClosenessScores, EncodeIntoArray, Decode, and _getTopDownMapping, which verify the functionality and accuracy of the methods for encoding and decoding scalar values, generating range descriptions, calculating closeness scores, and mapping input values to encoder buckets. </vt:lpstr>
      <vt:lpstr>Result</vt:lpstr>
      <vt:lpstr>CONCLUSION</vt:lpstr>
      <vt:lpstr>References</vt:lpstr>
      <vt:lpstr>Thank You Team_SpiralGanglion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ScalarEncoder with Buckets</dc:title>
  <dc:creator>Anilkumar Gadiraju</dc:creator>
  <cp:lastModifiedBy>Anilkumar Gadiraju</cp:lastModifiedBy>
  <cp:revision>10</cp:revision>
  <dcterms:created xsi:type="dcterms:W3CDTF">2023-03-19T10:39:12Z</dcterms:created>
  <dcterms:modified xsi:type="dcterms:W3CDTF">2023-03-29T22:33:32Z</dcterms:modified>
</cp:coreProperties>
</file>