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DM Sans Bold" charset="1" panose="00000000000000000000"/>
      <p:regular r:id="rId21"/>
    </p:embeddedFont>
    <p:embeddedFont>
      <p:font typeface="Open Sauce Heavy" charset="1" panose="00000A00000000000000"/>
      <p:regular r:id="rId22"/>
    </p:embeddedFont>
    <p:embeddedFont>
      <p:font typeface="Open Sauce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56145" y="1028700"/>
            <a:ext cx="1270944" cy="604624"/>
          </a:xfrm>
          <a:custGeom>
            <a:avLst/>
            <a:gdLst/>
            <a:ahLst/>
            <a:cxnLst/>
            <a:rect r="r" b="b" t="t" l="l"/>
            <a:pathLst>
              <a:path h="604624" w="1270944">
                <a:moveTo>
                  <a:pt x="0" y="0"/>
                </a:moveTo>
                <a:lnTo>
                  <a:pt x="1270945" y="0"/>
                </a:lnTo>
                <a:lnTo>
                  <a:pt x="1270945" y="604624"/>
                </a:lnTo>
                <a:lnTo>
                  <a:pt x="0" y="60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56034" y="-1422191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0" y="0"/>
                </a:moveTo>
                <a:lnTo>
                  <a:pt x="4806532" y="0"/>
                </a:lnTo>
                <a:lnTo>
                  <a:pt x="4806532" y="4806532"/>
                </a:lnTo>
                <a:lnTo>
                  <a:pt x="0" y="48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-1062719" y="-1422191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7" id="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096931" y="4407207"/>
            <a:ext cx="2437479" cy="2322253"/>
          </a:xfrm>
          <a:custGeom>
            <a:avLst/>
            <a:gdLst/>
            <a:ahLst/>
            <a:cxnLst/>
            <a:rect r="r" b="b" t="t" l="l"/>
            <a:pathLst>
              <a:path h="2322253" w="2437479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93061" y="4407207"/>
            <a:ext cx="2437479" cy="2322253"/>
          </a:xfrm>
          <a:custGeom>
            <a:avLst/>
            <a:gdLst/>
            <a:ahLst/>
            <a:cxnLst/>
            <a:rect r="r" b="b" t="t" l="l"/>
            <a:pathLst>
              <a:path h="2322253" w="2437479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2392749" y="6909499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5568990" y="6928549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3272255" y="6752491"/>
            <a:ext cx="294966" cy="294966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08244" y="5016195"/>
            <a:ext cx="14717119" cy="19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2"/>
              </a:lnSpc>
            </a:pPr>
            <a:r>
              <a:rPr lang="en-US" b="true" sz="6832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ETL PIPELINE FOR GLOBAL SUPERSTORE DATASET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11394" y="2139079"/>
            <a:ext cx="13523636" cy="90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0"/>
              </a:lnSpc>
            </a:pPr>
            <a:r>
              <a:rPr lang="en-US" sz="6232">
                <a:solidFill>
                  <a:srgbClr val="FDFDFD"/>
                </a:solidFill>
                <a:latin typeface="Open Sans"/>
                <a:ea typeface="Open Sans"/>
                <a:cs typeface="Open Sans"/>
                <a:sym typeface="Open Sans"/>
              </a:rPr>
              <a:t>DATA ENGINEERING TRAINING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274024" y="6781066"/>
            <a:ext cx="294966" cy="29496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6165061" y="6923941"/>
            <a:ext cx="5853112" cy="424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Aathirainathan P</a:t>
            </a:r>
          </a:p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Ambati Sesha Sai Sahithya</a:t>
            </a:r>
          </a:p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Eswara Venkata Sai Raja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535438" y="-2217128"/>
            <a:ext cx="660677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 K 20BCE0020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SANJIT NARAYANAN G 20BCE0052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 REVANS B 20BCE0971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51030" y="895350"/>
            <a:ext cx="16738223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80"/>
              </a:lnSpc>
              <a:spcBef>
                <a:spcPct val="0"/>
              </a:spcBef>
            </a:pPr>
            <a:r>
              <a:rPr lang="en-US" b="true" sz="67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CONCLUSION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1" y="3343005"/>
            <a:ext cx="15299701" cy="395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Successfully built a scalable ETL pipeline.</a:t>
            </a:r>
          </a:p>
          <a:p>
            <a:pPr algn="l">
              <a:lnSpc>
                <a:spcPts val="5319"/>
              </a:lnSpc>
            </a:pP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Enabled clean data analysis and business insights.</a:t>
            </a:r>
          </a:p>
          <a:p>
            <a:pPr algn="l">
              <a:lnSpc>
                <a:spcPts val="5319"/>
              </a:lnSpc>
            </a:pP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Highlighted performance metrics to assist decision-making.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56145" y="1028700"/>
            <a:ext cx="1270944" cy="604624"/>
          </a:xfrm>
          <a:custGeom>
            <a:avLst/>
            <a:gdLst/>
            <a:ahLst/>
            <a:cxnLst/>
            <a:rect r="r" b="b" t="t" l="l"/>
            <a:pathLst>
              <a:path h="604624" w="1270944">
                <a:moveTo>
                  <a:pt x="0" y="0"/>
                </a:moveTo>
                <a:lnTo>
                  <a:pt x="1270945" y="0"/>
                </a:lnTo>
                <a:lnTo>
                  <a:pt x="1270945" y="604624"/>
                </a:lnTo>
                <a:lnTo>
                  <a:pt x="0" y="60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56034" y="-1422191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0" y="0"/>
                </a:moveTo>
                <a:lnTo>
                  <a:pt x="4806532" y="0"/>
                </a:lnTo>
                <a:lnTo>
                  <a:pt x="4806532" y="4806532"/>
                </a:lnTo>
                <a:lnTo>
                  <a:pt x="0" y="48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-1062719" y="-1422191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7" id="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2357788"/>
            </a:xfrm>
            <a:custGeom>
              <a:avLst/>
              <a:gdLst/>
              <a:ahLst/>
              <a:cxnLst/>
              <a:rect r="r" b="b" t="t" l="l"/>
              <a:pathLst>
                <a:path h="2357788" w="2353310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2582472">
            <a:off x="7894193" y="9248903"/>
            <a:ext cx="2499614" cy="2365260"/>
          </a:xfrm>
          <a:custGeom>
            <a:avLst/>
            <a:gdLst/>
            <a:ahLst/>
            <a:cxnLst/>
            <a:rect r="r" b="b" t="t" l="l"/>
            <a:pathLst>
              <a:path h="2365260" w="2499614">
                <a:moveTo>
                  <a:pt x="0" y="0"/>
                </a:moveTo>
                <a:lnTo>
                  <a:pt x="2499614" y="0"/>
                </a:lnTo>
                <a:lnTo>
                  <a:pt x="2499614" y="2365260"/>
                </a:lnTo>
                <a:lnTo>
                  <a:pt x="0" y="2365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096931" y="4407207"/>
            <a:ext cx="2437479" cy="2322253"/>
          </a:xfrm>
          <a:custGeom>
            <a:avLst/>
            <a:gdLst/>
            <a:ahLst/>
            <a:cxnLst/>
            <a:rect r="r" b="b" t="t" l="l"/>
            <a:pathLst>
              <a:path h="2322253" w="2437479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93061" y="4407207"/>
            <a:ext cx="2437479" cy="2322253"/>
          </a:xfrm>
          <a:custGeom>
            <a:avLst/>
            <a:gdLst/>
            <a:ahLst/>
            <a:cxnLst/>
            <a:rect r="r" b="b" t="t" l="l"/>
            <a:pathLst>
              <a:path h="2322253" w="2437479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2392749" y="4798996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3655932" y="4789471"/>
            <a:ext cx="87950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3272255" y="4632463"/>
            <a:ext cx="294966" cy="29496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508449" y="4651513"/>
            <a:ext cx="294966" cy="294966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535438" y="-2217128"/>
            <a:ext cx="660677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 K 20BCE0020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SANJIT NARAYANAN G 20BCE0052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 REVANS B 20BCE0971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17871" y="3847125"/>
            <a:ext cx="14182765" cy="167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19"/>
              </a:lnSpc>
              <a:spcBef>
                <a:spcPct val="0"/>
              </a:spcBef>
            </a:pPr>
            <a:r>
              <a:rPr lang="en-US" b="true" sz="9799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 YOU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23327" y="6634210"/>
            <a:ext cx="6936581" cy="1650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2"/>
              </a:lnSpc>
            </a:pPr>
            <a:r>
              <a:rPr lang="en-US" sz="475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By:</a:t>
            </a:r>
          </a:p>
          <a:p>
            <a:pPr algn="ctr">
              <a:lnSpc>
                <a:spcPts val="6652"/>
              </a:lnSpc>
              <a:spcBef>
                <a:spcPct val="0"/>
              </a:spcBef>
            </a:pPr>
            <a:r>
              <a:rPr lang="en-US" sz="475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Ambati sesha sai sahithya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466" y="3053698"/>
            <a:ext cx="924764" cy="924764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00466" y="5919795"/>
            <a:ext cx="924764" cy="988859"/>
            <a:chOff x="0" y="0"/>
            <a:chExt cx="1913890" cy="20465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2046540"/>
            </a:xfrm>
            <a:custGeom>
              <a:avLst/>
              <a:gdLst/>
              <a:ahLst/>
              <a:cxnLst/>
              <a:rect r="r" b="b" t="t" l="l"/>
              <a:pathLst>
                <a:path h="204654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046540"/>
                  </a:lnTo>
                  <a:lnTo>
                    <a:pt x="0" y="204654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5374" y="3168276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5374" y="6096347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800000">
            <a:off x="-1684863" y="-1264440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3"/>
                </a:lnTo>
                <a:lnTo>
                  <a:pt x="4806533" y="4806533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33266" y="3092076"/>
            <a:ext cx="15340456" cy="725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32"/>
              </a:lnSpc>
            </a:pPr>
            <a:r>
              <a:rPr lang="en-US" sz="42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Leveraged Azure tools to process large-scale retail data.</a:t>
            </a:r>
          </a:p>
          <a:p>
            <a:pPr algn="just">
              <a:lnSpc>
                <a:spcPts val="5932"/>
              </a:lnSpc>
            </a:pPr>
          </a:p>
          <a:p>
            <a:pPr algn="just">
              <a:lnSpc>
                <a:spcPts val="5932"/>
              </a:lnSpc>
            </a:pPr>
            <a:r>
              <a:rPr lang="en-US" sz="42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Tools: Azure Data Factory, Databricks, Delta Lake.</a:t>
            </a:r>
          </a:p>
          <a:p>
            <a:pPr algn="just">
              <a:lnSpc>
                <a:spcPts val="5932"/>
              </a:lnSpc>
            </a:pPr>
          </a:p>
          <a:p>
            <a:pPr algn="just">
              <a:lnSpc>
                <a:spcPts val="5932"/>
              </a:lnSpc>
            </a:pPr>
            <a:r>
              <a:rPr lang="en-US" sz="42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Objectives:</a:t>
            </a:r>
          </a:p>
          <a:p>
            <a:pPr algn="just">
              <a:lnSpc>
                <a:spcPts val="1452"/>
              </a:lnSpc>
            </a:pPr>
          </a:p>
          <a:p>
            <a:pPr algn="just">
              <a:lnSpc>
                <a:spcPts val="472"/>
              </a:lnSpc>
            </a:pPr>
          </a:p>
          <a:p>
            <a:pPr algn="just" marL="828573" indent="-414286" lvl="1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true" sz="38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Build scalable ETL pipelines.</a:t>
            </a:r>
          </a:p>
          <a:p>
            <a:pPr algn="just" marL="828573" indent="-414286" lvl="1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true" sz="38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 advanced analytics.</a:t>
            </a:r>
          </a:p>
          <a:p>
            <a:pPr algn="just" marL="828573" indent="-414286" lvl="1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true" sz="38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Visualize trends in sales, profit, and regional                         </a:t>
            </a:r>
          </a:p>
          <a:p>
            <a:pPr algn="just">
              <a:lnSpc>
                <a:spcPts val="5372"/>
              </a:lnSpc>
            </a:pPr>
            <a:r>
              <a:rPr lang="en-US" sz="38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performance.</a:t>
            </a:r>
          </a:p>
          <a:p>
            <a:pPr algn="just">
              <a:lnSpc>
                <a:spcPts val="439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00466" y="1291226"/>
            <a:ext cx="13016238" cy="104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00"/>
              </a:lnSpc>
            </a:pPr>
            <a:r>
              <a:rPr lang="en-US" sz="7900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00466" y="4454699"/>
            <a:ext cx="924764" cy="988859"/>
            <a:chOff x="0" y="0"/>
            <a:chExt cx="1913890" cy="20465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3890" cy="2046540"/>
            </a:xfrm>
            <a:custGeom>
              <a:avLst/>
              <a:gdLst/>
              <a:ahLst/>
              <a:cxnLst/>
              <a:rect r="r" b="b" t="t" l="l"/>
              <a:pathLst>
                <a:path h="204654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046540"/>
                  </a:lnTo>
                  <a:lnTo>
                    <a:pt x="0" y="204654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55374" y="4631251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466" y="2533430"/>
            <a:ext cx="924764" cy="924764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55374" y="2648008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-440418" y="-2273102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3067" y="2720843"/>
            <a:ext cx="14995910" cy="562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  <a:spcBef>
                <a:spcPct val="0"/>
              </a:spcBef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Goal: Create a 3-tier ETL Pipeline (Bronze, Silver, Gold zones).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3035" y="1274708"/>
            <a:ext cx="9767663" cy="730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500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REQUIREMENTS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00466" y="3865283"/>
            <a:ext cx="924764" cy="924764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5374" y="3979861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53067" y="3998138"/>
            <a:ext cx="14995910" cy="301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33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Process:</a:t>
            </a:r>
          </a:p>
          <a:p>
            <a:pPr algn="just">
              <a:lnSpc>
                <a:spcPts val="612"/>
              </a:lnSpc>
            </a:pPr>
          </a:p>
          <a:p>
            <a:pPr algn="just" marL="720625" indent="-360313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 data from Azure Blob Storage.</a:t>
            </a:r>
          </a:p>
          <a:p>
            <a:pPr algn="just" marL="720625" indent="-360313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Transform &amp; clean data using Azure Databricks.</a:t>
            </a:r>
          </a:p>
          <a:p>
            <a:pPr algn="just" marL="720625" indent="-360313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Analyze &amp; visualize results.</a:t>
            </a:r>
          </a:p>
          <a:p>
            <a:pPr algn="just">
              <a:lnSpc>
                <a:spcPts val="4672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753067" y="6783665"/>
            <a:ext cx="14995910" cy="190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33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Deliverables:</a:t>
            </a:r>
          </a:p>
          <a:p>
            <a:pPr algn="just">
              <a:lnSpc>
                <a:spcPts val="1312"/>
              </a:lnSpc>
            </a:pPr>
          </a:p>
          <a:p>
            <a:pPr algn="just" marL="720625" indent="-360312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Scalable data ingestion and transformations.</a:t>
            </a:r>
          </a:p>
          <a:p>
            <a:pPr algn="just" marL="720625" indent="-360312" lvl="1">
              <a:lnSpc>
                <a:spcPts val="4672"/>
              </a:lnSpc>
              <a:buFont typeface="Arial"/>
              <a:buChar char="•"/>
            </a:pPr>
            <a:r>
              <a:rPr lang="en-US" b="true" sz="33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Trusted, clean dataset for analytics.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00466" y="6726237"/>
            <a:ext cx="924764" cy="924764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55374" y="6840815"/>
            <a:ext cx="614948" cy="635755"/>
          </a:xfrm>
          <a:custGeom>
            <a:avLst/>
            <a:gdLst/>
            <a:ahLst/>
            <a:cxnLst/>
            <a:rect r="r" b="b" t="t" l="l"/>
            <a:pathLst>
              <a:path h="635755" w="614948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155553"/>
            <a:ext cx="7585701" cy="7773139"/>
          </a:xfrm>
          <a:custGeom>
            <a:avLst/>
            <a:gdLst/>
            <a:ahLst/>
            <a:cxnLst/>
            <a:rect r="r" b="b" t="t" l="l"/>
            <a:pathLst>
              <a:path h="7773139" w="7585701">
                <a:moveTo>
                  <a:pt x="0" y="0"/>
                </a:moveTo>
                <a:lnTo>
                  <a:pt x="7585701" y="0"/>
                </a:lnTo>
                <a:lnTo>
                  <a:pt x="7585701" y="7773139"/>
                </a:lnTo>
                <a:lnTo>
                  <a:pt x="0" y="7773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68032" y="184677"/>
            <a:ext cx="15819968" cy="113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  <a:spcBef>
                <a:spcPct val="0"/>
              </a:spcBef>
            </a:pPr>
            <a:r>
              <a:rPr lang="en-US" b="true" sz="66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Architectural &amp; ER Diagram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961145" y="2155553"/>
            <a:ext cx="8811221" cy="7676776"/>
          </a:xfrm>
          <a:custGeom>
            <a:avLst/>
            <a:gdLst/>
            <a:ahLst/>
            <a:cxnLst/>
            <a:rect r="r" b="b" t="t" l="l"/>
            <a:pathLst>
              <a:path h="7676776" w="8811221">
                <a:moveTo>
                  <a:pt x="0" y="0"/>
                </a:moveTo>
                <a:lnTo>
                  <a:pt x="8811221" y="0"/>
                </a:lnTo>
                <a:lnTo>
                  <a:pt x="8811221" y="7676776"/>
                </a:lnTo>
                <a:lnTo>
                  <a:pt x="0" y="7676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04183" y="885825"/>
            <a:ext cx="14717413" cy="126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  <a:spcBef>
                <a:spcPct val="0"/>
              </a:spcBef>
            </a:pPr>
            <a:r>
              <a:rPr lang="en-US" b="true" sz="7400">
                <a:solidFill>
                  <a:srgbClr val="F1C02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Workflow: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4183" y="2677160"/>
            <a:ext cx="14992821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1: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Ingestion (Bronze Zone):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Upload data to Azure Blob Storage.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Copy data to Azure Data Lake Storage.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2: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Transformation (Silver Zone):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Cleaning, deduplication, type conversions, and filtering.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Analytical Zone (Gold Zone):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Aggregate data by region, category, and year.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 metrics: Profit margin, discount trends, sales growth.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326810" y="2997957"/>
            <a:ext cx="14069136" cy="4291086"/>
          </a:xfrm>
          <a:custGeom>
            <a:avLst/>
            <a:gdLst/>
            <a:ahLst/>
            <a:cxnLst/>
            <a:rect r="r" b="b" t="t" l="l"/>
            <a:pathLst>
              <a:path h="4291086" w="14069136">
                <a:moveTo>
                  <a:pt x="0" y="0"/>
                </a:moveTo>
                <a:lnTo>
                  <a:pt x="14069136" y="0"/>
                </a:lnTo>
                <a:lnTo>
                  <a:pt x="14069136" y="4291086"/>
                </a:lnTo>
                <a:lnTo>
                  <a:pt x="0" y="4291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6810" y="453561"/>
            <a:ext cx="12178095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b="true" sz="78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DESIGN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326810" y="2151116"/>
            <a:ext cx="15638980" cy="7619444"/>
          </a:xfrm>
          <a:custGeom>
            <a:avLst/>
            <a:gdLst/>
            <a:ahLst/>
            <a:cxnLst/>
            <a:rect r="r" b="b" t="t" l="l"/>
            <a:pathLst>
              <a:path h="7619444" w="15638980">
                <a:moveTo>
                  <a:pt x="0" y="0"/>
                </a:moveTo>
                <a:lnTo>
                  <a:pt x="15638980" y="0"/>
                </a:lnTo>
                <a:lnTo>
                  <a:pt x="15638980" y="7619443"/>
                </a:lnTo>
                <a:lnTo>
                  <a:pt x="0" y="7619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445" r="0" b="-500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6810" y="453561"/>
            <a:ext cx="12178095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b="true" sz="78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TASKS DONE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name="Group 4" id="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00602"/>
            </a:xfrm>
            <a:custGeom>
              <a:avLst/>
              <a:gdLst/>
              <a:ahLst/>
              <a:cxnLst/>
              <a:rect r="r" b="b" t="t" l="l"/>
              <a:pathLst>
                <a:path h="1500602" w="2353310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198731" y="2060736"/>
            <a:ext cx="15203098" cy="7740071"/>
          </a:xfrm>
          <a:custGeom>
            <a:avLst/>
            <a:gdLst/>
            <a:ahLst/>
            <a:cxnLst/>
            <a:rect r="r" b="b" t="t" l="l"/>
            <a:pathLst>
              <a:path h="7740071" w="15203098">
                <a:moveTo>
                  <a:pt x="0" y="0"/>
                </a:moveTo>
                <a:lnTo>
                  <a:pt x="15203098" y="0"/>
                </a:lnTo>
                <a:lnTo>
                  <a:pt x="15203098" y="7740072"/>
                </a:lnTo>
                <a:lnTo>
                  <a:pt x="0" y="774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00" r="0" b="-578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8731" y="453561"/>
            <a:ext cx="12178095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b="true" sz="78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TASKS DONE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6797" y="2055969"/>
            <a:ext cx="7906902" cy="3597897"/>
          </a:xfrm>
          <a:custGeom>
            <a:avLst/>
            <a:gdLst/>
            <a:ahLst/>
            <a:cxnLst/>
            <a:rect r="r" b="b" t="t" l="l"/>
            <a:pathLst>
              <a:path h="3597897" w="7906902">
                <a:moveTo>
                  <a:pt x="0" y="0"/>
                </a:moveTo>
                <a:lnTo>
                  <a:pt x="7906902" y="0"/>
                </a:lnTo>
                <a:lnTo>
                  <a:pt x="7906902" y="3597897"/>
                </a:lnTo>
                <a:lnTo>
                  <a:pt x="0" y="3597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8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9591" y="6558152"/>
            <a:ext cx="8115969" cy="3436698"/>
          </a:xfrm>
          <a:custGeom>
            <a:avLst/>
            <a:gdLst/>
            <a:ahLst/>
            <a:cxnLst/>
            <a:rect r="r" b="b" t="t" l="l"/>
            <a:pathLst>
              <a:path h="3436698" w="8115969">
                <a:moveTo>
                  <a:pt x="0" y="0"/>
                </a:moveTo>
                <a:lnTo>
                  <a:pt x="8115970" y="0"/>
                </a:lnTo>
                <a:lnTo>
                  <a:pt x="8115970" y="3436698"/>
                </a:lnTo>
                <a:lnTo>
                  <a:pt x="0" y="343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3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0570" y="6529660"/>
            <a:ext cx="7943130" cy="3465190"/>
          </a:xfrm>
          <a:custGeom>
            <a:avLst/>
            <a:gdLst/>
            <a:ahLst/>
            <a:cxnLst/>
            <a:rect r="r" b="b" t="t" l="l"/>
            <a:pathLst>
              <a:path h="3465190" w="7943130">
                <a:moveTo>
                  <a:pt x="0" y="0"/>
                </a:moveTo>
                <a:lnTo>
                  <a:pt x="7943129" y="0"/>
                </a:lnTo>
                <a:lnTo>
                  <a:pt x="7943129" y="3465190"/>
                </a:lnTo>
                <a:lnTo>
                  <a:pt x="0" y="346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39591" y="2055969"/>
            <a:ext cx="8115969" cy="3763781"/>
          </a:xfrm>
          <a:custGeom>
            <a:avLst/>
            <a:gdLst/>
            <a:ahLst/>
            <a:cxnLst/>
            <a:rect r="r" b="b" t="t" l="l"/>
            <a:pathLst>
              <a:path h="3763781" w="8115969">
                <a:moveTo>
                  <a:pt x="0" y="0"/>
                </a:moveTo>
                <a:lnTo>
                  <a:pt x="8115970" y="0"/>
                </a:lnTo>
                <a:lnTo>
                  <a:pt x="8115970" y="3763781"/>
                </a:lnTo>
                <a:lnTo>
                  <a:pt x="0" y="3763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0570" y="465107"/>
            <a:ext cx="12178095" cy="1087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  <a:spcBef>
                <a:spcPct val="0"/>
              </a:spcBef>
            </a:pPr>
            <a:r>
              <a:rPr lang="en-US" b="true" sz="6300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ANALYSIS &amp; VISUALIZATIONS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DAGPKfSkIR4</dc:identifier>
  <dcterms:modified xsi:type="dcterms:W3CDTF">2011-08-01T06:04:30Z</dcterms:modified>
  <cp:revision>1</cp:revision>
  <dc:title>EMOTIONAL INTELLIGENCE</dc:title>
</cp:coreProperties>
</file>