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1" r:id="rId4"/>
    <p:sldId id="262" r:id="rId5"/>
    <p:sldId id="286" r:id="rId6"/>
    <p:sldId id="276" r:id="rId7"/>
    <p:sldId id="285" r:id="rId8"/>
    <p:sldId id="277" r:id="rId9"/>
    <p:sldId id="284" r:id="rId10"/>
    <p:sldId id="287" r:id="rId11"/>
    <p:sldId id="288" r:id="rId12"/>
    <p:sldId id="289" r:id="rId13"/>
    <p:sldId id="290" r:id="rId14"/>
    <p:sldId id="291" r:id="rId15"/>
    <p:sldId id="292" r:id="rId16"/>
    <p:sldId id="293" r:id="rId17"/>
    <p:sldId id="275"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Fira Sans Medium" panose="020B0604020202020204" charset="0"/>
      <p:regular r:id="rId24"/>
      <p:bold r:id="rId25"/>
      <p:italic r:id="rId26"/>
      <p:boldItalic r:id="rId27"/>
    </p:embeddedFont>
    <p:embeddedFont>
      <p:font typeface="Fira Sans SemiBold" panose="020B0604020202020204"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49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88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686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794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00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938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856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83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43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51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686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554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930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29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302472" y="680243"/>
            <a:ext cx="4291279" cy="118635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2400" dirty="0">
                <a:latin typeface="Fira Sans SemiBold"/>
                <a:ea typeface="Fira Sans SemiBold"/>
                <a:cs typeface="Fira Sans SemiBold"/>
                <a:sym typeface="Fira Sans SemiBold"/>
              </a:rPr>
              <a:t>MACHINE LEARNING</a:t>
            </a:r>
            <a:r>
              <a:rPr lang="en" sz="2400" dirty="0">
                <a:latin typeface="Fira Sans SemiBold"/>
                <a:ea typeface="Fira Sans SemiBold"/>
                <a:cs typeface="Fira Sans SemiBold"/>
                <a:sym typeface="Fira Sans SemiBold"/>
              </a:rPr>
              <a:t> </a:t>
            </a:r>
          </a:p>
          <a:p>
            <a:pPr lvl="0"/>
            <a:r>
              <a:rPr lang="en-US" sz="3200" dirty="0">
                <a:solidFill>
                  <a:srgbClr val="F2A365"/>
                </a:solidFill>
                <a:latin typeface="Fira Sans SemiBold"/>
                <a:ea typeface="Fira Sans SemiBold"/>
                <a:cs typeface="Fira Sans SemiBold"/>
                <a:sym typeface="Fira Sans SemiBold"/>
              </a:rPr>
              <a:t>LABORATORY </a:t>
            </a:r>
            <a:r>
              <a:rPr lang="en-US" sz="3200" dirty="0">
                <a:solidFill>
                  <a:srgbClr val="F2A365"/>
                </a:solidFill>
                <a:highlight>
                  <a:srgbClr val="FFFFFF"/>
                </a:highlight>
                <a:latin typeface="Fira Sans SemiBold"/>
                <a:ea typeface="Fira Sans SemiBold"/>
                <a:cs typeface="Fira Sans SemiBold"/>
                <a:sym typeface="Fira Sans SemiBold"/>
              </a:rPr>
              <a:t>PROJECT</a:t>
            </a:r>
            <a:endParaRPr sz="3200" dirty="0">
              <a:solidFill>
                <a:srgbClr val="F2A365"/>
              </a:solidFill>
              <a:highlight>
                <a:srgbClr val="FFFFFF"/>
              </a:highlight>
              <a:latin typeface="Fira Sans SemiBold"/>
              <a:ea typeface="Fira Sans SemiBold"/>
              <a:cs typeface="Fira Sans SemiBold"/>
              <a:sym typeface="Fira Sans SemiBold"/>
            </a:endParaRPr>
          </a:p>
        </p:txBody>
      </p:sp>
      <p:sp>
        <p:nvSpPr>
          <p:cNvPr id="3" name="Rectangle 2">
            <a:extLst>
              <a:ext uri="{FF2B5EF4-FFF2-40B4-BE49-F238E27FC236}">
                <a16:creationId xmlns:a16="http://schemas.microsoft.com/office/drawing/2014/main" id="{4492080C-D339-44B8-A63B-A471A40A1DE1}"/>
              </a:ext>
            </a:extLst>
          </p:cNvPr>
          <p:cNvSpPr/>
          <p:nvPr/>
        </p:nvSpPr>
        <p:spPr>
          <a:xfrm>
            <a:off x="177935" y="2436405"/>
            <a:ext cx="2214434" cy="1392689"/>
          </a:xfrm>
          <a:prstGeom prst="rect">
            <a:avLst/>
          </a:prstGeom>
        </p:spPr>
        <p:txBody>
          <a:bodyPr wrap="square">
            <a:spAutoFit/>
          </a:bodyPr>
          <a:lstStyle/>
          <a:p>
            <a:pPr lvl="0" algn="r" defTabSz="457200">
              <a:lnSpc>
                <a:spcPct val="150000"/>
              </a:lnSpc>
              <a:spcBef>
                <a:spcPts val="1000"/>
              </a:spcBef>
              <a:buClr>
                <a:srgbClr val="90C226"/>
              </a:buClr>
              <a:buSzPct val="80000"/>
            </a:pPr>
            <a:r>
              <a:rPr lang="en-US" b="1" kern="1200" dirty="0">
                <a:solidFill>
                  <a:schemeClr val="bg2">
                    <a:lumMod val="75000"/>
                  </a:schemeClr>
                </a:solidFill>
                <a:latin typeface="Trebuchet MS" panose="020B0603020202020204"/>
                <a:ea typeface="+mn-ea"/>
                <a:cs typeface="+mn-cs"/>
              </a:rPr>
              <a:t>Team Members:</a:t>
            </a:r>
            <a:endParaRPr lang="en-US" sz="800" b="1" kern="1200" dirty="0">
              <a:solidFill>
                <a:schemeClr val="bg2">
                  <a:lumMod val="75000"/>
                </a:schemeClr>
              </a:solidFill>
              <a:latin typeface="Trebuchet MS" panose="020B0603020202020204"/>
              <a:ea typeface="+mn-ea"/>
              <a:cs typeface="+mn-cs"/>
            </a:endParaRPr>
          </a:p>
          <a:p>
            <a:pPr lvl="0" algn="r" defTabSz="457200">
              <a:lnSpc>
                <a:spcPct val="150000"/>
              </a:lnSpc>
              <a:spcBef>
                <a:spcPts val="1000"/>
              </a:spcBef>
              <a:buClr>
                <a:srgbClr val="90C226"/>
              </a:buClr>
              <a:buSzPct val="80000"/>
            </a:pPr>
            <a:r>
              <a:rPr lang="en-US" sz="1100" kern="1200" dirty="0">
                <a:solidFill>
                  <a:schemeClr val="bg2">
                    <a:lumMod val="75000"/>
                  </a:schemeClr>
                </a:solidFill>
                <a:latin typeface="Trebuchet MS" panose="020B0603020202020204"/>
                <a:ea typeface="+mn-ea"/>
                <a:cs typeface="+mn-cs"/>
              </a:rPr>
              <a:t>RANJITH KUMAR E – 20CSR167</a:t>
            </a:r>
          </a:p>
          <a:p>
            <a:pPr algn="r" defTabSz="457200">
              <a:spcBef>
                <a:spcPts val="1000"/>
              </a:spcBef>
              <a:buClr>
                <a:srgbClr val="90C226"/>
              </a:buClr>
              <a:buSzPct val="80000"/>
            </a:pPr>
            <a:r>
              <a:rPr lang="en-US" sz="1100" kern="1200" dirty="0">
                <a:solidFill>
                  <a:schemeClr val="bg2">
                    <a:lumMod val="75000"/>
                  </a:schemeClr>
                </a:solidFill>
                <a:latin typeface="Trebuchet MS" panose="020B0603020202020204"/>
              </a:rPr>
              <a:t>SABARISH K – 20CSR174</a:t>
            </a:r>
          </a:p>
          <a:p>
            <a:pPr lvl="0" algn="r" defTabSz="457200">
              <a:spcBef>
                <a:spcPts val="1000"/>
              </a:spcBef>
              <a:buClr>
                <a:srgbClr val="90C226"/>
              </a:buClr>
              <a:buSzPct val="80000"/>
            </a:pPr>
            <a:r>
              <a:rPr lang="en-US" sz="1100" kern="1200" dirty="0">
                <a:solidFill>
                  <a:schemeClr val="bg2">
                    <a:lumMod val="75000"/>
                  </a:schemeClr>
                </a:solidFill>
                <a:latin typeface="Trebuchet MS" panose="020B0603020202020204"/>
                <a:ea typeface="+mn-ea"/>
                <a:cs typeface="+mn-cs"/>
              </a:rPr>
              <a:t>SAHITHYA B A – 20CSR177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285475" y="249736"/>
            <a:ext cx="3268844"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Nearest Neighbour</a:t>
            </a:r>
          </a:p>
        </p:txBody>
      </p:sp>
      <p:pic>
        <p:nvPicPr>
          <p:cNvPr id="2" name="Picture 1">
            <a:extLst>
              <a:ext uri="{FF2B5EF4-FFF2-40B4-BE49-F238E27FC236}">
                <a16:creationId xmlns:a16="http://schemas.microsoft.com/office/drawing/2014/main" id="{693483A0-8F2D-444E-BA8A-A2A3E7ABDC8E}"/>
              </a:ext>
            </a:extLst>
          </p:cNvPr>
          <p:cNvPicPr>
            <a:picLocks noChangeAspect="1"/>
          </p:cNvPicPr>
          <p:nvPr/>
        </p:nvPicPr>
        <p:blipFill>
          <a:blip r:embed="rId3"/>
          <a:stretch>
            <a:fillRect/>
          </a:stretch>
        </p:blipFill>
        <p:spPr>
          <a:xfrm>
            <a:off x="2605107" y="980167"/>
            <a:ext cx="4906060" cy="3905795"/>
          </a:xfrm>
          <a:prstGeom prst="rect">
            <a:avLst/>
          </a:prstGeom>
        </p:spPr>
      </p:pic>
    </p:spTree>
    <p:extLst>
      <p:ext uri="{BB962C8B-B14F-4D97-AF65-F5344CB8AC3E}">
        <p14:creationId xmlns:p14="http://schemas.microsoft.com/office/powerpoint/2010/main" val="4200198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285475" y="249736"/>
            <a:ext cx="2985113"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Means Algorithm</a:t>
            </a:r>
          </a:p>
        </p:txBody>
      </p:sp>
      <p:sp>
        <p:nvSpPr>
          <p:cNvPr id="48" name="TextBox 47">
            <a:extLst>
              <a:ext uri="{FF2B5EF4-FFF2-40B4-BE49-F238E27FC236}">
                <a16:creationId xmlns:a16="http://schemas.microsoft.com/office/drawing/2014/main" id="{80FECD07-1597-458F-A310-BFDBB23B6F86}"/>
              </a:ext>
            </a:extLst>
          </p:cNvPr>
          <p:cNvSpPr txBox="1"/>
          <p:nvPr/>
        </p:nvSpPr>
        <p:spPr>
          <a:xfrm>
            <a:off x="1989585" y="1258643"/>
            <a:ext cx="7071739" cy="296087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dirty="0"/>
              <a:t>k-Means clustering algorithm proposed by J. Hartigan and M. A. Wong [1979].</a:t>
            </a:r>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r>
              <a:rPr lang="en-US" dirty="0"/>
              <a:t>Given a set of n distinct objects, the k-Means clustering algorithm partitions the objects into k number of clusters such that </a:t>
            </a:r>
            <a:r>
              <a:rPr lang="en-US" dirty="0" err="1"/>
              <a:t>intracluster</a:t>
            </a:r>
            <a:r>
              <a:rPr lang="en-US" dirty="0"/>
              <a:t> similarity is high but the </a:t>
            </a:r>
            <a:r>
              <a:rPr lang="en-US" dirty="0" err="1"/>
              <a:t>intercluster</a:t>
            </a:r>
            <a:r>
              <a:rPr lang="en-US" dirty="0"/>
              <a:t> similarity is low.</a:t>
            </a:r>
          </a:p>
          <a:p>
            <a:pPr marL="285750" indent="-285750">
              <a:lnSpc>
                <a:spcPct val="150000"/>
              </a:lnSpc>
              <a:buFont typeface="Wingdings" panose="05000000000000000000" pitchFamily="2" charset="2"/>
              <a:buChar char="ü"/>
            </a:pPr>
            <a:endParaRPr lang="en-US" dirty="0"/>
          </a:p>
          <a:p>
            <a:pPr marL="285750" indent="-285750">
              <a:lnSpc>
                <a:spcPct val="150000"/>
              </a:lnSpc>
              <a:buFont typeface="Wingdings" panose="05000000000000000000" pitchFamily="2" charset="2"/>
              <a:buChar char="ü"/>
            </a:pPr>
            <a:r>
              <a:rPr lang="en-US" dirty="0"/>
              <a:t>In this algorithm, user has to specify k, the number of clusters and consider the objects are defined with numeric attributes and thus using any one of the distance metric to demarcate the clusters.</a:t>
            </a:r>
            <a:endParaRPr lang="en-IN" dirty="0"/>
          </a:p>
        </p:txBody>
      </p:sp>
    </p:spTree>
    <p:extLst>
      <p:ext uri="{BB962C8B-B14F-4D97-AF65-F5344CB8AC3E}">
        <p14:creationId xmlns:p14="http://schemas.microsoft.com/office/powerpoint/2010/main" val="26625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565580" y="249736"/>
            <a:ext cx="2985113"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Means Algorithm</a:t>
            </a:r>
          </a:p>
        </p:txBody>
      </p:sp>
      <p:pic>
        <p:nvPicPr>
          <p:cNvPr id="3" name="Picture 2">
            <a:extLst>
              <a:ext uri="{FF2B5EF4-FFF2-40B4-BE49-F238E27FC236}">
                <a16:creationId xmlns:a16="http://schemas.microsoft.com/office/drawing/2014/main" id="{0342C203-EF87-4F39-8C0E-458CB4A58C2C}"/>
              </a:ext>
            </a:extLst>
          </p:cNvPr>
          <p:cNvPicPr>
            <a:picLocks noChangeAspect="1"/>
          </p:cNvPicPr>
          <p:nvPr/>
        </p:nvPicPr>
        <p:blipFill>
          <a:blip r:embed="rId3"/>
          <a:stretch>
            <a:fillRect/>
          </a:stretch>
        </p:blipFill>
        <p:spPr>
          <a:xfrm>
            <a:off x="2428018" y="972395"/>
            <a:ext cx="5333078" cy="3589771"/>
          </a:xfrm>
          <a:prstGeom prst="rect">
            <a:avLst/>
          </a:prstGeom>
        </p:spPr>
      </p:pic>
    </p:spTree>
    <p:extLst>
      <p:ext uri="{BB962C8B-B14F-4D97-AF65-F5344CB8AC3E}">
        <p14:creationId xmlns:p14="http://schemas.microsoft.com/office/powerpoint/2010/main" val="283319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565580" y="249736"/>
            <a:ext cx="2985113"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Means Algorithm</a:t>
            </a:r>
          </a:p>
        </p:txBody>
      </p:sp>
      <p:pic>
        <p:nvPicPr>
          <p:cNvPr id="2" name="Picture 1">
            <a:extLst>
              <a:ext uri="{FF2B5EF4-FFF2-40B4-BE49-F238E27FC236}">
                <a16:creationId xmlns:a16="http://schemas.microsoft.com/office/drawing/2014/main" id="{6C2F22A4-EA54-4464-B5A5-035A5CD84D31}"/>
              </a:ext>
            </a:extLst>
          </p:cNvPr>
          <p:cNvPicPr>
            <a:picLocks noChangeAspect="1"/>
          </p:cNvPicPr>
          <p:nvPr/>
        </p:nvPicPr>
        <p:blipFill>
          <a:blip r:embed="rId3"/>
          <a:stretch>
            <a:fillRect/>
          </a:stretch>
        </p:blipFill>
        <p:spPr>
          <a:xfrm>
            <a:off x="2265424" y="1280398"/>
            <a:ext cx="6496957" cy="3419952"/>
          </a:xfrm>
          <a:prstGeom prst="rect">
            <a:avLst/>
          </a:prstGeom>
        </p:spPr>
      </p:pic>
    </p:spTree>
    <p:extLst>
      <p:ext uri="{BB962C8B-B14F-4D97-AF65-F5344CB8AC3E}">
        <p14:creationId xmlns:p14="http://schemas.microsoft.com/office/powerpoint/2010/main" val="234448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565580" y="249736"/>
            <a:ext cx="3113353"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LINEAR REGRESSION</a:t>
            </a:r>
          </a:p>
        </p:txBody>
      </p:sp>
      <p:pic>
        <p:nvPicPr>
          <p:cNvPr id="2" name="Picture 1">
            <a:extLst>
              <a:ext uri="{FF2B5EF4-FFF2-40B4-BE49-F238E27FC236}">
                <a16:creationId xmlns:a16="http://schemas.microsoft.com/office/drawing/2014/main" id="{AFF1C0DB-B200-4F34-942C-D780B6D6E20D}"/>
              </a:ext>
            </a:extLst>
          </p:cNvPr>
          <p:cNvPicPr>
            <a:picLocks noChangeAspect="1"/>
          </p:cNvPicPr>
          <p:nvPr/>
        </p:nvPicPr>
        <p:blipFill>
          <a:blip r:embed="rId3"/>
          <a:stretch>
            <a:fillRect/>
          </a:stretch>
        </p:blipFill>
        <p:spPr>
          <a:xfrm>
            <a:off x="2916338" y="1092621"/>
            <a:ext cx="4191000" cy="3552825"/>
          </a:xfrm>
          <a:prstGeom prst="rect">
            <a:avLst/>
          </a:prstGeom>
        </p:spPr>
      </p:pic>
    </p:spTree>
    <p:extLst>
      <p:ext uri="{BB962C8B-B14F-4D97-AF65-F5344CB8AC3E}">
        <p14:creationId xmlns:p14="http://schemas.microsoft.com/office/powerpoint/2010/main" val="165709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565580" y="249736"/>
            <a:ext cx="3113353"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LINEAR REGRESSION</a:t>
            </a:r>
          </a:p>
        </p:txBody>
      </p:sp>
      <p:pic>
        <p:nvPicPr>
          <p:cNvPr id="3" name="Picture 2">
            <a:extLst>
              <a:ext uri="{FF2B5EF4-FFF2-40B4-BE49-F238E27FC236}">
                <a16:creationId xmlns:a16="http://schemas.microsoft.com/office/drawing/2014/main" id="{55BB5C73-D875-4609-94B6-7DE20CB50FEE}"/>
              </a:ext>
            </a:extLst>
          </p:cNvPr>
          <p:cNvPicPr>
            <a:picLocks noChangeAspect="1"/>
          </p:cNvPicPr>
          <p:nvPr/>
        </p:nvPicPr>
        <p:blipFill>
          <a:blip r:embed="rId3"/>
          <a:stretch>
            <a:fillRect/>
          </a:stretch>
        </p:blipFill>
        <p:spPr>
          <a:xfrm>
            <a:off x="2872695" y="931698"/>
            <a:ext cx="4499121" cy="4042240"/>
          </a:xfrm>
          <a:prstGeom prst="rect">
            <a:avLst/>
          </a:prstGeom>
        </p:spPr>
      </p:pic>
    </p:spTree>
    <p:extLst>
      <p:ext uri="{BB962C8B-B14F-4D97-AF65-F5344CB8AC3E}">
        <p14:creationId xmlns:p14="http://schemas.microsoft.com/office/powerpoint/2010/main" val="311171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565580" y="249736"/>
            <a:ext cx="2358338"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COMPARISION</a:t>
            </a:r>
          </a:p>
        </p:txBody>
      </p:sp>
      <p:pic>
        <p:nvPicPr>
          <p:cNvPr id="4" name="Picture 3">
            <a:extLst>
              <a:ext uri="{FF2B5EF4-FFF2-40B4-BE49-F238E27FC236}">
                <a16:creationId xmlns:a16="http://schemas.microsoft.com/office/drawing/2014/main" id="{C8562639-0690-4E08-9F2F-8DFD5F1077B6}"/>
              </a:ext>
            </a:extLst>
          </p:cNvPr>
          <p:cNvPicPr>
            <a:picLocks noChangeAspect="1"/>
          </p:cNvPicPr>
          <p:nvPr/>
        </p:nvPicPr>
        <p:blipFill>
          <a:blip r:embed="rId3"/>
          <a:stretch>
            <a:fillRect/>
          </a:stretch>
        </p:blipFill>
        <p:spPr>
          <a:xfrm>
            <a:off x="2183430" y="988179"/>
            <a:ext cx="5715000" cy="3714750"/>
          </a:xfrm>
          <a:prstGeom prst="rect">
            <a:avLst/>
          </a:prstGeom>
        </p:spPr>
      </p:pic>
    </p:spTree>
    <p:extLst>
      <p:ext uri="{BB962C8B-B14F-4D97-AF65-F5344CB8AC3E}">
        <p14:creationId xmlns:p14="http://schemas.microsoft.com/office/powerpoint/2010/main" val="306747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pic>
        <p:nvPicPr>
          <p:cNvPr id="1026" name="Picture 2" descr="2,673 Thankyou Images, Stock Photos &amp; Vectors | Shutterstock">
            <a:extLst>
              <a:ext uri="{FF2B5EF4-FFF2-40B4-BE49-F238E27FC236}">
                <a16:creationId xmlns:a16="http://schemas.microsoft.com/office/drawing/2014/main" id="{9F3BCFD6-1D98-4280-AF97-42C3FF05C8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946"/>
          <a:stretch/>
        </p:blipFill>
        <p:spPr bwMode="auto">
          <a:xfrm>
            <a:off x="715501" y="1079754"/>
            <a:ext cx="7712997" cy="3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25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lvl="0" algn="ctr"/>
            <a:r>
              <a:rPr lang="en-US" sz="2800" dirty="0">
                <a:latin typeface="Fira Sans Medium"/>
                <a:ea typeface="Fira Sans Medium"/>
                <a:cs typeface="Fira Sans Medium"/>
                <a:sym typeface="Fira Sans Medium"/>
              </a:rPr>
              <a:t>ABOUT DATASET</a:t>
            </a:r>
            <a:endParaRPr sz="2800" dirty="0">
              <a:latin typeface="Fira Sans Medium"/>
              <a:ea typeface="Fira Sans Medium"/>
              <a:cs typeface="Fira Sans Medium"/>
              <a:sym typeface="Fira Sans Medium"/>
            </a:endParaRPr>
          </a:p>
        </p:txBody>
      </p:sp>
      <p:grpSp>
        <p:nvGrpSpPr>
          <p:cNvPr id="221" name="Google Shape;221;p14"/>
          <p:cNvGrpSpPr/>
          <p:nvPr/>
        </p:nvGrpSpPr>
        <p:grpSpPr>
          <a:xfrm>
            <a:off x="5641737" y="149247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A574002F-EB86-4778-8862-8804F0C4B9B1}"/>
              </a:ext>
            </a:extLst>
          </p:cNvPr>
          <p:cNvSpPr/>
          <p:nvPr/>
        </p:nvSpPr>
        <p:spPr>
          <a:xfrm>
            <a:off x="753784" y="2233875"/>
            <a:ext cx="4572000" cy="1328569"/>
          </a:xfrm>
          <a:prstGeom prst="rect">
            <a:avLst/>
          </a:prstGeom>
        </p:spPr>
        <p:txBody>
          <a:bodyPr>
            <a:spAutoFit/>
          </a:bodyPr>
          <a:lstStyle/>
          <a:p>
            <a:pPr marL="285750" lvl="0" indent="-285750" defTabSz="457200">
              <a:spcBef>
                <a:spcPts val="1000"/>
              </a:spcBef>
              <a:buClr>
                <a:schemeClr val="accent1"/>
              </a:buClr>
              <a:buSzPct val="80000"/>
              <a:buFont typeface="Wingdings" panose="05000000000000000000" pitchFamily="2" charset="2"/>
              <a:buChar char="Ø"/>
            </a:pPr>
            <a:r>
              <a:rPr lang="en-US" sz="1800" kern="1200" dirty="0" err="1">
                <a:solidFill>
                  <a:prstClr val="black">
                    <a:lumMod val="75000"/>
                    <a:lumOff val="25000"/>
                  </a:prstClr>
                </a:solidFill>
                <a:latin typeface="Trebuchet MS" panose="020B0603020202020204"/>
                <a:ea typeface="+mn-ea"/>
                <a:cs typeface="+mn-cs"/>
              </a:rPr>
              <a:t>No.Of</a:t>
            </a:r>
            <a:r>
              <a:rPr lang="en-US" sz="1800" kern="1200" dirty="0">
                <a:solidFill>
                  <a:prstClr val="black">
                    <a:lumMod val="75000"/>
                    <a:lumOff val="25000"/>
                  </a:prstClr>
                </a:solidFill>
                <a:latin typeface="Trebuchet MS" panose="020B0603020202020204"/>
                <a:ea typeface="+mn-ea"/>
                <a:cs typeface="+mn-cs"/>
              </a:rPr>
              <a:t> Data : 1000</a:t>
            </a:r>
          </a:p>
          <a:p>
            <a:pPr marL="285750" lvl="0" indent="-285750" algn="just" defTabSz="457200">
              <a:spcBef>
                <a:spcPts val="1000"/>
              </a:spcBef>
              <a:buClr>
                <a:schemeClr val="accent1"/>
              </a:buClr>
              <a:buSzPct val="80000"/>
              <a:buFont typeface="Wingdings" panose="05000000000000000000" pitchFamily="2" charset="2"/>
              <a:buChar char="Ø"/>
            </a:pPr>
            <a:r>
              <a:rPr lang="en-US" sz="1800" kern="1200" dirty="0">
                <a:solidFill>
                  <a:prstClr val="black">
                    <a:lumMod val="75000"/>
                    <a:lumOff val="25000"/>
                  </a:prstClr>
                </a:solidFill>
                <a:latin typeface="Trebuchet MS" panose="020B0603020202020204"/>
                <a:ea typeface="+mn-ea"/>
                <a:cs typeface="+mn-cs"/>
              </a:rPr>
              <a:t>The Dataset consist of different symptoms and conditions that may leads to Lung Cancer.</a:t>
            </a:r>
          </a:p>
        </p:txBody>
      </p:sp>
      <p:sp>
        <p:nvSpPr>
          <p:cNvPr id="96" name="Google Shape;164;p13">
            <a:extLst>
              <a:ext uri="{FF2B5EF4-FFF2-40B4-BE49-F238E27FC236}">
                <a16:creationId xmlns:a16="http://schemas.microsoft.com/office/drawing/2014/main" id="{77E6FB26-3819-4C70-9A85-6DA27C5C6797}"/>
              </a:ext>
            </a:extLst>
          </p:cNvPr>
          <p:cNvSpPr txBox="1"/>
          <p:nvPr/>
        </p:nvSpPr>
        <p:spPr>
          <a:xfrm>
            <a:off x="510326" y="1297195"/>
            <a:ext cx="4291279" cy="481201"/>
          </a:xfrm>
          <a:prstGeom prst="rect">
            <a:avLst/>
          </a:prstGeom>
          <a:noFill/>
          <a:ln>
            <a:noFill/>
          </a:ln>
        </p:spPr>
        <p:txBody>
          <a:bodyPr spcFirstLastPara="1" wrap="square" lIns="91425" tIns="91425" rIns="91425" bIns="91425" anchor="t" anchorCtr="0">
            <a:noAutofit/>
          </a:bodyPr>
          <a:lstStyle/>
          <a:p>
            <a:pPr lvl="0"/>
            <a:r>
              <a:rPr lang="en-US" sz="2400" dirty="0">
                <a:solidFill>
                  <a:srgbClr val="F2A365"/>
                </a:solidFill>
                <a:latin typeface="Fira Sans SemiBold"/>
                <a:ea typeface="Fira Sans SemiBold"/>
                <a:cs typeface="Fira Sans SemiBold"/>
                <a:sym typeface="Fira Sans SemiBold"/>
              </a:rPr>
              <a:t>Lung Cancer Detection</a:t>
            </a:r>
            <a:endParaRPr sz="2400" dirty="0">
              <a:solidFill>
                <a:srgbClr val="F2A365"/>
              </a:solidFill>
              <a:highlight>
                <a:srgbClr val="FFFFFF"/>
              </a:highlight>
              <a:latin typeface="Fira Sans SemiBold"/>
              <a:ea typeface="Fira Sans SemiBold"/>
              <a:cs typeface="Fira Sans SemiBold"/>
              <a:sym typeface="Fira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539941"/>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Title 1">
            <a:extLst>
              <a:ext uri="{FF2B5EF4-FFF2-40B4-BE49-F238E27FC236}">
                <a16:creationId xmlns:a16="http://schemas.microsoft.com/office/drawing/2014/main" id="{6602B475-6CE0-4BD2-8A32-2D587DB9FD88}"/>
              </a:ext>
            </a:extLst>
          </p:cNvPr>
          <p:cNvSpPr txBox="1">
            <a:spLocks/>
          </p:cNvSpPr>
          <p:nvPr/>
        </p:nvSpPr>
        <p:spPr>
          <a:xfrm>
            <a:off x="1253082" y="402087"/>
            <a:ext cx="8596668" cy="63808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0" i="0" u="none" strike="noStrike" kern="1200" cap="none" spc="0" normalizeH="0" baseline="0" noProof="0" dirty="0">
                <a:ln>
                  <a:noFill/>
                </a:ln>
                <a:solidFill>
                  <a:schemeClr val="bg2">
                    <a:lumMod val="75000"/>
                  </a:schemeClr>
                </a:solidFill>
                <a:effectLst/>
                <a:uLnTx/>
                <a:uFillTx/>
                <a:latin typeface="Trebuchet MS" panose="020B0603020202020204"/>
                <a:ea typeface="+mj-ea"/>
                <a:cs typeface="+mj-cs"/>
              </a:rPr>
              <a:t>Data Set – LungCancer.csv</a:t>
            </a:r>
            <a:endParaRPr kumimoji="0" lang="en-IN" sz="2500" b="1" i="0" u="none" strike="noStrike" kern="1200" cap="none" spc="0" normalizeH="0" baseline="0" noProof="0" dirty="0">
              <a:ln>
                <a:noFill/>
              </a:ln>
              <a:solidFill>
                <a:schemeClr val="bg2">
                  <a:lumMod val="75000"/>
                </a:schemeClr>
              </a:solidFill>
              <a:effectLst/>
              <a:uLnTx/>
              <a:uFillTx/>
              <a:latin typeface="Trebuchet MS" panose="020B0603020202020204"/>
              <a:ea typeface="+mj-ea"/>
              <a:cs typeface="+mj-cs"/>
            </a:endParaRPr>
          </a:p>
        </p:txBody>
      </p:sp>
      <p:pic>
        <p:nvPicPr>
          <p:cNvPr id="2" name="Picture 1">
            <a:extLst>
              <a:ext uri="{FF2B5EF4-FFF2-40B4-BE49-F238E27FC236}">
                <a16:creationId xmlns:a16="http://schemas.microsoft.com/office/drawing/2014/main" id="{FCB98E6F-F720-44B6-847A-D95067CFE76D}"/>
              </a:ext>
            </a:extLst>
          </p:cNvPr>
          <p:cNvPicPr>
            <a:picLocks noChangeAspect="1"/>
          </p:cNvPicPr>
          <p:nvPr/>
        </p:nvPicPr>
        <p:blipFill>
          <a:blip r:embed="rId3"/>
          <a:stretch>
            <a:fillRect/>
          </a:stretch>
        </p:blipFill>
        <p:spPr>
          <a:xfrm>
            <a:off x="3398562" y="1065800"/>
            <a:ext cx="5262708" cy="1778175"/>
          </a:xfrm>
          <a:prstGeom prst="rect">
            <a:avLst/>
          </a:prstGeom>
        </p:spPr>
      </p:pic>
      <p:pic>
        <p:nvPicPr>
          <p:cNvPr id="3" name="Picture 2">
            <a:extLst>
              <a:ext uri="{FF2B5EF4-FFF2-40B4-BE49-F238E27FC236}">
                <a16:creationId xmlns:a16="http://schemas.microsoft.com/office/drawing/2014/main" id="{A1FFCA61-62C0-440C-8856-75A5CA749093}"/>
              </a:ext>
            </a:extLst>
          </p:cNvPr>
          <p:cNvPicPr>
            <a:picLocks noChangeAspect="1"/>
          </p:cNvPicPr>
          <p:nvPr/>
        </p:nvPicPr>
        <p:blipFill>
          <a:blip r:embed="rId4"/>
          <a:stretch>
            <a:fillRect/>
          </a:stretch>
        </p:blipFill>
        <p:spPr>
          <a:xfrm>
            <a:off x="4056765" y="3579170"/>
            <a:ext cx="4029075" cy="1466850"/>
          </a:xfrm>
          <a:prstGeom prst="rect">
            <a:avLst/>
          </a:prstGeom>
        </p:spPr>
      </p:pic>
      <p:cxnSp>
        <p:nvCxnSpPr>
          <p:cNvPr id="5" name="Straight Arrow Connector 4">
            <a:extLst>
              <a:ext uri="{FF2B5EF4-FFF2-40B4-BE49-F238E27FC236}">
                <a16:creationId xmlns:a16="http://schemas.microsoft.com/office/drawing/2014/main" id="{3C97944C-5EB7-41A9-95EB-FAA6D19F0763}"/>
              </a:ext>
            </a:extLst>
          </p:cNvPr>
          <p:cNvCxnSpPr/>
          <p:nvPr/>
        </p:nvCxnSpPr>
        <p:spPr>
          <a:xfrm>
            <a:off x="6029916" y="3057227"/>
            <a:ext cx="0" cy="401692"/>
          </a:xfrm>
          <a:prstGeom prst="straightConnector1">
            <a:avLst/>
          </a:prstGeom>
          <a:ln w="28575"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327B041D-7809-4E1E-8EB5-ECF1C1FA4105}"/>
              </a:ext>
            </a:extLst>
          </p:cNvPr>
          <p:cNvSpPr/>
          <p:nvPr/>
        </p:nvSpPr>
        <p:spPr>
          <a:xfrm>
            <a:off x="3285475" y="249736"/>
            <a:ext cx="3528530"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Decision Tree Learning</a:t>
            </a:r>
          </a:p>
        </p:txBody>
      </p:sp>
      <p:sp>
        <p:nvSpPr>
          <p:cNvPr id="52" name="TextBox 51">
            <a:extLst>
              <a:ext uri="{FF2B5EF4-FFF2-40B4-BE49-F238E27FC236}">
                <a16:creationId xmlns:a16="http://schemas.microsoft.com/office/drawing/2014/main" id="{8FBABFC8-6C61-4A2B-B9FB-1DC1CD30B397}"/>
              </a:ext>
            </a:extLst>
          </p:cNvPr>
          <p:cNvSpPr txBox="1"/>
          <p:nvPr/>
        </p:nvSpPr>
        <p:spPr>
          <a:xfrm>
            <a:off x="2043648" y="1162540"/>
            <a:ext cx="7163907" cy="2961260"/>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dirty="0">
                <a:latin typeface="Trebuchet MS" panose="020B0603020202020204" pitchFamily="34" charset="0"/>
              </a:rPr>
              <a:t>Decision tree learning is a method for approximating discrete-valued target functions. The learned function is represented by a decision tree.</a:t>
            </a:r>
          </a:p>
          <a:p>
            <a:pPr marL="285750" indent="-285750">
              <a:lnSpc>
                <a:spcPct val="150000"/>
              </a:lnSpc>
              <a:buFont typeface="Wingdings" panose="05000000000000000000" pitchFamily="2" charset="2"/>
              <a:buChar char="ü"/>
            </a:pPr>
            <a:r>
              <a:rPr lang="en-US" dirty="0">
                <a:latin typeface="Trebuchet MS" panose="020B0603020202020204" pitchFamily="34" charset="0"/>
              </a:rPr>
              <a:t>A learned decision tree can also be re-represented as a set of if-then rules.</a:t>
            </a:r>
          </a:p>
          <a:p>
            <a:pPr marL="285750" indent="-285750">
              <a:lnSpc>
                <a:spcPct val="150000"/>
              </a:lnSpc>
              <a:buFont typeface="Wingdings" panose="05000000000000000000" pitchFamily="2" charset="2"/>
              <a:buChar char="ü"/>
            </a:pPr>
            <a:r>
              <a:rPr lang="en-US" dirty="0">
                <a:latin typeface="Trebuchet MS" panose="020B0603020202020204" pitchFamily="34" charset="0"/>
              </a:rPr>
              <a:t>Decision tree learning is one of the most widely used and practical methods for inductive inference.</a:t>
            </a:r>
          </a:p>
          <a:p>
            <a:pPr marL="285750" indent="-285750">
              <a:lnSpc>
                <a:spcPct val="150000"/>
              </a:lnSpc>
              <a:buFont typeface="Wingdings" panose="05000000000000000000" pitchFamily="2" charset="2"/>
              <a:buChar char="ü"/>
            </a:pPr>
            <a:r>
              <a:rPr lang="en-US" dirty="0">
                <a:latin typeface="Trebuchet MS" panose="020B0603020202020204" pitchFamily="34" charset="0"/>
              </a:rPr>
              <a:t>It is robust to noisy data and capable of learning disjunctive expressions.</a:t>
            </a:r>
          </a:p>
          <a:p>
            <a:pPr marL="285750" indent="-285750">
              <a:lnSpc>
                <a:spcPct val="150000"/>
              </a:lnSpc>
              <a:buFont typeface="Wingdings" panose="05000000000000000000" pitchFamily="2" charset="2"/>
              <a:buChar char="ü"/>
            </a:pPr>
            <a:r>
              <a:rPr lang="en-US" dirty="0">
                <a:latin typeface="Trebuchet MS" panose="020B0603020202020204" pitchFamily="34" charset="0"/>
              </a:rPr>
              <a:t>Decision tree learning method searches a completely expressive hypothesis</a:t>
            </a:r>
          </a:p>
          <a:p>
            <a:pPr marL="742950" lvl="1" indent="-285750">
              <a:lnSpc>
                <a:spcPct val="150000"/>
              </a:lnSpc>
              <a:buFont typeface="Wingdings" panose="05000000000000000000" pitchFamily="2" charset="2"/>
              <a:buChar char="v"/>
            </a:pPr>
            <a:r>
              <a:rPr lang="en-US" dirty="0">
                <a:latin typeface="Trebuchet MS" panose="020B0603020202020204" pitchFamily="34" charset="0"/>
              </a:rPr>
              <a:t>Avoids the difficulties of restricted hypothesis spaces.</a:t>
            </a:r>
          </a:p>
          <a:p>
            <a:pPr marL="685800" lvl="1" indent="-285750">
              <a:lnSpc>
                <a:spcPct val="150000"/>
              </a:lnSpc>
              <a:buFont typeface="Wingdings" panose="05000000000000000000" pitchFamily="2" charset="2"/>
              <a:buChar char="v"/>
            </a:pPr>
            <a:r>
              <a:rPr lang="en-US" dirty="0">
                <a:latin typeface="Trebuchet MS" panose="020B0603020202020204" pitchFamily="34" charset="0"/>
              </a:rPr>
              <a:t>Its inductive bias is a preference for small trees over large trees.</a:t>
            </a:r>
            <a:endParaRPr lang="en-IN" dirty="0">
              <a:latin typeface="Trebuchet MS" panose="020B0603020202020204" pitchFamily="34" charset="0"/>
            </a:endParaRPr>
          </a:p>
        </p:txBody>
      </p:sp>
    </p:spTree>
    <p:extLst>
      <p:ext uri="{BB962C8B-B14F-4D97-AF65-F5344CB8AC3E}">
        <p14:creationId xmlns:p14="http://schemas.microsoft.com/office/powerpoint/2010/main" val="34109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327B041D-7809-4E1E-8EB5-ECF1C1FA4105}"/>
              </a:ext>
            </a:extLst>
          </p:cNvPr>
          <p:cNvSpPr/>
          <p:nvPr/>
        </p:nvSpPr>
        <p:spPr>
          <a:xfrm>
            <a:off x="3285475" y="249736"/>
            <a:ext cx="3528530"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Decision Tree Learning</a:t>
            </a:r>
          </a:p>
        </p:txBody>
      </p:sp>
      <p:pic>
        <p:nvPicPr>
          <p:cNvPr id="6" name="Picture 5">
            <a:extLst>
              <a:ext uri="{FF2B5EF4-FFF2-40B4-BE49-F238E27FC236}">
                <a16:creationId xmlns:a16="http://schemas.microsoft.com/office/drawing/2014/main" id="{6DF9D738-74A8-48CE-BFB6-04C6AE8DB065}"/>
              </a:ext>
            </a:extLst>
          </p:cNvPr>
          <p:cNvPicPr>
            <a:picLocks noChangeAspect="1"/>
          </p:cNvPicPr>
          <p:nvPr/>
        </p:nvPicPr>
        <p:blipFill>
          <a:blip r:embed="rId3"/>
          <a:stretch>
            <a:fillRect/>
          </a:stretch>
        </p:blipFill>
        <p:spPr>
          <a:xfrm>
            <a:off x="1872497" y="972395"/>
            <a:ext cx="3336111" cy="2893656"/>
          </a:xfrm>
          <a:prstGeom prst="rect">
            <a:avLst/>
          </a:prstGeom>
        </p:spPr>
      </p:pic>
      <p:pic>
        <p:nvPicPr>
          <p:cNvPr id="7" name="Picture 6">
            <a:extLst>
              <a:ext uri="{FF2B5EF4-FFF2-40B4-BE49-F238E27FC236}">
                <a16:creationId xmlns:a16="http://schemas.microsoft.com/office/drawing/2014/main" id="{BD56A022-8F2D-4572-981C-F8056A1481AD}"/>
              </a:ext>
            </a:extLst>
          </p:cNvPr>
          <p:cNvPicPr>
            <a:picLocks noChangeAspect="1"/>
          </p:cNvPicPr>
          <p:nvPr/>
        </p:nvPicPr>
        <p:blipFill>
          <a:blip r:embed="rId4"/>
          <a:stretch>
            <a:fillRect/>
          </a:stretch>
        </p:blipFill>
        <p:spPr>
          <a:xfrm>
            <a:off x="5016840" y="2320660"/>
            <a:ext cx="4127160" cy="2822840"/>
          </a:xfrm>
          <a:prstGeom prst="rect">
            <a:avLst/>
          </a:prstGeom>
        </p:spPr>
      </p:pic>
    </p:spTree>
    <p:extLst>
      <p:ext uri="{BB962C8B-B14F-4D97-AF65-F5344CB8AC3E}">
        <p14:creationId xmlns:p14="http://schemas.microsoft.com/office/powerpoint/2010/main" val="322776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a:extLst>
              <a:ext uri="{FF2B5EF4-FFF2-40B4-BE49-F238E27FC236}">
                <a16:creationId xmlns:a16="http://schemas.microsoft.com/office/drawing/2014/main" id="{3291B3C2-A4B4-494F-9E6C-94280C26B125}"/>
              </a:ext>
            </a:extLst>
          </p:cNvPr>
          <p:cNvSpPr/>
          <p:nvPr/>
        </p:nvSpPr>
        <p:spPr>
          <a:xfrm>
            <a:off x="2038879" y="154332"/>
            <a:ext cx="1200970" cy="461665"/>
          </a:xfrm>
          <a:prstGeom prst="rect">
            <a:avLst/>
          </a:prstGeom>
        </p:spPr>
        <p:txBody>
          <a:bodyPr wrap="none">
            <a:spAutoFit/>
          </a:bodyPr>
          <a:lstStyle/>
          <a:p>
            <a:pPr lvl="0" defTabSz="457200">
              <a:buClrTx/>
            </a:pPr>
            <a:r>
              <a:rPr lang="en-IN" sz="2400" b="1" kern="1200" dirty="0">
                <a:solidFill>
                  <a:schemeClr val="tx1"/>
                </a:solidFill>
                <a:latin typeface="Century Gothic" panose="020B0502020202020204"/>
                <a:ea typeface="+mn-ea"/>
                <a:cs typeface="+mn-cs"/>
              </a:rPr>
              <a:t>Output</a:t>
            </a:r>
          </a:p>
        </p:txBody>
      </p:sp>
      <p:pic>
        <p:nvPicPr>
          <p:cNvPr id="2" name="Picture 1">
            <a:extLst>
              <a:ext uri="{FF2B5EF4-FFF2-40B4-BE49-F238E27FC236}">
                <a16:creationId xmlns:a16="http://schemas.microsoft.com/office/drawing/2014/main" id="{BD4329DB-9BF0-4BD0-A2D1-C7F7E3896FD3}"/>
              </a:ext>
            </a:extLst>
          </p:cNvPr>
          <p:cNvPicPr>
            <a:picLocks noChangeAspect="1"/>
          </p:cNvPicPr>
          <p:nvPr/>
        </p:nvPicPr>
        <p:blipFill>
          <a:blip r:embed="rId3"/>
          <a:stretch>
            <a:fillRect/>
          </a:stretch>
        </p:blipFill>
        <p:spPr>
          <a:xfrm>
            <a:off x="1914086" y="880925"/>
            <a:ext cx="5563363" cy="1480310"/>
          </a:xfrm>
          <a:prstGeom prst="rect">
            <a:avLst/>
          </a:prstGeom>
        </p:spPr>
      </p:pic>
      <p:pic>
        <p:nvPicPr>
          <p:cNvPr id="3" name="Picture 2">
            <a:extLst>
              <a:ext uri="{FF2B5EF4-FFF2-40B4-BE49-F238E27FC236}">
                <a16:creationId xmlns:a16="http://schemas.microsoft.com/office/drawing/2014/main" id="{5BDCB271-4E36-43AD-977A-720ECF3F6B6B}"/>
              </a:ext>
            </a:extLst>
          </p:cNvPr>
          <p:cNvPicPr>
            <a:picLocks noChangeAspect="1"/>
          </p:cNvPicPr>
          <p:nvPr/>
        </p:nvPicPr>
        <p:blipFill>
          <a:blip r:embed="rId4"/>
          <a:stretch>
            <a:fillRect/>
          </a:stretch>
        </p:blipFill>
        <p:spPr>
          <a:xfrm>
            <a:off x="4572000" y="2571750"/>
            <a:ext cx="4237867" cy="2315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03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285475" y="249736"/>
            <a:ext cx="3268844"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Nearest Neighbour</a:t>
            </a:r>
          </a:p>
        </p:txBody>
      </p:sp>
      <p:sp>
        <p:nvSpPr>
          <p:cNvPr id="48" name="TextBox 47">
            <a:extLst>
              <a:ext uri="{FF2B5EF4-FFF2-40B4-BE49-F238E27FC236}">
                <a16:creationId xmlns:a16="http://schemas.microsoft.com/office/drawing/2014/main" id="{80FECD07-1597-458F-A310-BFDBB23B6F86}"/>
              </a:ext>
            </a:extLst>
          </p:cNvPr>
          <p:cNvSpPr txBox="1"/>
          <p:nvPr/>
        </p:nvSpPr>
        <p:spPr>
          <a:xfrm>
            <a:off x="1960972" y="1119533"/>
            <a:ext cx="7071739" cy="393037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dirty="0">
                <a:latin typeface="inter-regular"/>
              </a:rPr>
              <a:t>K-Nearest </a:t>
            </a:r>
            <a:r>
              <a:rPr lang="en-US" dirty="0" err="1">
                <a:latin typeface="inter-regular"/>
              </a:rPr>
              <a:t>Neighbour</a:t>
            </a:r>
            <a:r>
              <a:rPr lang="en-US" dirty="0">
                <a:latin typeface="inter-regular"/>
              </a:rPr>
              <a:t> is one of the simplest Machine Learning algorithms based on Supervised Learning technique.</a:t>
            </a:r>
          </a:p>
          <a:p>
            <a:pPr marL="285750" indent="-285750" algn="just">
              <a:lnSpc>
                <a:spcPct val="150000"/>
              </a:lnSpc>
              <a:buFont typeface="Wingdings" panose="05000000000000000000" pitchFamily="2" charset="2"/>
              <a:buChar char="v"/>
            </a:pPr>
            <a:r>
              <a:rPr lang="en-US" dirty="0">
                <a:latin typeface="inter-regular"/>
              </a:rPr>
              <a:t>K-NN algorithm assumes the similarity between the new case/data and available cases and put the new case into the category that is most similar to the available categories.</a:t>
            </a:r>
          </a:p>
          <a:p>
            <a:pPr marL="285750" indent="-285750" algn="just">
              <a:lnSpc>
                <a:spcPct val="150000"/>
              </a:lnSpc>
              <a:buFont typeface="Wingdings" panose="05000000000000000000" pitchFamily="2" charset="2"/>
              <a:buChar char="v"/>
            </a:pPr>
            <a:r>
              <a:rPr lang="en-US" dirty="0">
                <a:latin typeface="inter-regular"/>
              </a:rPr>
              <a:t>K-NN algorithm stores all the available data and classifies a new data point based on the similarity</a:t>
            </a:r>
          </a:p>
          <a:p>
            <a:pPr marL="285750" indent="-285750" algn="just">
              <a:lnSpc>
                <a:spcPct val="150000"/>
              </a:lnSpc>
              <a:buFont typeface="Wingdings" panose="05000000000000000000" pitchFamily="2" charset="2"/>
              <a:buChar char="v"/>
            </a:pPr>
            <a:r>
              <a:rPr lang="en-US" dirty="0">
                <a:latin typeface="inter-regular"/>
              </a:rPr>
              <a:t>K-NN algorithm can be used for Regression as well as for Classification but mostly it is used for the Classification problems.</a:t>
            </a:r>
          </a:p>
          <a:p>
            <a:pPr marL="285750" indent="-285750">
              <a:lnSpc>
                <a:spcPct val="150000"/>
              </a:lnSpc>
              <a:buFont typeface="Wingdings" panose="05000000000000000000" pitchFamily="2" charset="2"/>
              <a:buChar char="v"/>
            </a:pPr>
            <a:r>
              <a:rPr lang="en-US" dirty="0">
                <a:latin typeface="inter-regular"/>
              </a:rPr>
              <a:t>It is also called a </a:t>
            </a:r>
            <a:r>
              <a:rPr lang="en-US" b="1" dirty="0">
                <a:latin typeface="inter-bold"/>
              </a:rPr>
              <a:t>lazy learner algorithm</a:t>
            </a:r>
            <a:r>
              <a:rPr lang="en-US" dirty="0">
                <a:latin typeface="inter-regular"/>
              </a:rPr>
              <a:t> because it does not learn from the training set immediately instead it stores the dataset and at the time of classification, it performs an action on the dataset.</a:t>
            </a:r>
          </a:p>
          <a:p>
            <a:pPr marL="285750" indent="-285750">
              <a:lnSpc>
                <a:spcPct val="150000"/>
              </a:lnSpc>
              <a:buFont typeface="Wingdings" panose="05000000000000000000" pitchFamily="2" charset="2"/>
              <a:buChar char="v"/>
            </a:pPr>
            <a:endParaRPr lang="en-IN" dirty="0"/>
          </a:p>
        </p:txBody>
      </p:sp>
    </p:spTree>
    <p:extLst>
      <p:ext uri="{BB962C8B-B14F-4D97-AF65-F5344CB8AC3E}">
        <p14:creationId xmlns:p14="http://schemas.microsoft.com/office/powerpoint/2010/main" val="23969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0D8ABDF-6B39-4E93-AD38-2BFF9E31BE76}"/>
              </a:ext>
            </a:extLst>
          </p:cNvPr>
          <p:cNvPicPr>
            <a:picLocks noChangeAspect="1"/>
          </p:cNvPicPr>
          <p:nvPr/>
        </p:nvPicPr>
        <p:blipFill>
          <a:blip r:embed="rId3"/>
          <a:stretch>
            <a:fillRect/>
          </a:stretch>
        </p:blipFill>
        <p:spPr>
          <a:xfrm>
            <a:off x="2080217" y="859454"/>
            <a:ext cx="6202701" cy="3515775"/>
          </a:xfrm>
          <a:prstGeom prst="rect">
            <a:avLst/>
          </a:prstGeom>
        </p:spPr>
      </p:pic>
      <p:sp>
        <p:nvSpPr>
          <p:cNvPr id="45" name="Rectangle 44">
            <a:extLst>
              <a:ext uri="{FF2B5EF4-FFF2-40B4-BE49-F238E27FC236}">
                <a16:creationId xmlns:a16="http://schemas.microsoft.com/office/drawing/2014/main" id="{28C7E53F-53B3-4326-A4ED-25FE2A92958B}"/>
              </a:ext>
            </a:extLst>
          </p:cNvPr>
          <p:cNvSpPr/>
          <p:nvPr/>
        </p:nvSpPr>
        <p:spPr>
          <a:xfrm>
            <a:off x="3285475" y="249736"/>
            <a:ext cx="3268844"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Nearest Neighbour</a:t>
            </a:r>
          </a:p>
        </p:txBody>
      </p:sp>
    </p:spTree>
    <p:extLst>
      <p:ext uri="{BB962C8B-B14F-4D97-AF65-F5344CB8AC3E}">
        <p14:creationId xmlns:p14="http://schemas.microsoft.com/office/powerpoint/2010/main" val="245948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0" y="0"/>
            <a:ext cx="1731264" cy="2031809"/>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Rectangle 44">
            <a:extLst>
              <a:ext uri="{FF2B5EF4-FFF2-40B4-BE49-F238E27FC236}">
                <a16:creationId xmlns:a16="http://schemas.microsoft.com/office/drawing/2014/main" id="{28C7E53F-53B3-4326-A4ED-25FE2A92958B}"/>
              </a:ext>
            </a:extLst>
          </p:cNvPr>
          <p:cNvSpPr/>
          <p:nvPr/>
        </p:nvSpPr>
        <p:spPr>
          <a:xfrm>
            <a:off x="3285475" y="249736"/>
            <a:ext cx="3268844" cy="461665"/>
          </a:xfrm>
          <a:prstGeom prst="rect">
            <a:avLst/>
          </a:prstGeom>
        </p:spPr>
        <p:txBody>
          <a:bodyPr wrap="none">
            <a:spAutoFit/>
          </a:bodyPr>
          <a:lstStyle/>
          <a:p>
            <a:pPr lvl="0" defTabSz="457200">
              <a:buClrTx/>
            </a:pPr>
            <a:r>
              <a:rPr lang="en-IN" sz="2400" b="1" kern="1200" dirty="0">
                <a:solidFill>
                  <a:srgbClr val="EA6312"/>
                </a:solidFill>
                <a:latin typeface="Century Gothic" panose="020B0502020202020204"/>
                <a:ea typeface="+mn-ea"/>
                <a:cs typeface="+mn-cs"/>
              </a:rPr>
              <a:t>K Nearest Neighbour</a:t>
            </a:r>
          </a:p>
        </p:txBody>
      </p:sp>
      <p:pic>
        <p:nvPicPr>
          <p:cNvPr id="3" name="Picture 2">
            <a:extLst>
              <a:ext uri="{FF2B5EF4-FFF2-40B4-BE49-F238E27FC236}">
                <a16:creationId xmlns:a16="http://schemas.microsoft.com/office/drawing/2014/main" id="{3E9D20D9-1FD6-457A-8D4C-03767DD25B6F}"/>
              </a:ext>
            </a:extLst>
          </p:cNvPr>
          <p:cNvPicPr>
            <a:picLocks noChangeAspect="1"/>
          </p:cNvPicPr>
          <p:nvPr/>
        </p:nvPicPr>
        <p:blipFill>
          <a:blip r:embed="rId3"/>
          <a:stretch>
            <a:fillRect/>
          </a:stretch>
        </p:blipFill>
        <p:spPr>
          <a:xfrm>
            <a:off x="2614267" y="1103589"/>
            <a:ext cx="5350148" cy="3504142"/>
          </a:xfrm>
          <a:prstGeom prst="rect">
            <a:avLst/>
          </a:prstGeom>
        </p:spPr>
      </p:pic>
    </p:spTree>
    <p:extLst>
      <p:ext uri="{BB962C8B-B14F-4D97-AF65-F5344CB8AC3E}">
        <p14:creationId xmlns:p14="http://schemas.microsoft.com/office/powerpoint/2010/main" val="3831830241"/>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396</Words>
  <Application>Microsoft Office PowerPoint</Application>
  <PresentationFormat>On-screen Show (16:9)</PresentationFormat>
  <Paragraphs>41</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inter-bold</vt:lpstr>
      <vt:lpstr>Fira Sans SemiBold</vt:lpstr>
      <vt:lpstr>Trebuchet MS</vt:lpstr>
      <vt:lpstr>Fira Sans Medium</vt:lpstr>
      <vt:lpstr>inter-regular</vt:lpstr>
      <vt:lpstr>Century Gothic</vt:lpstr>
      <vt:lpstr>Wingdings</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RANJI</cp:lastModifiedBy>
  <cp:revision>12</cp:revision>
  <dcterms:modified xsi:type="dcterms:W3CDTF">2022-11-27T15:50:22Z</dcterms:modified>
</cp:coreProperties>
</file>